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82" r:id="rId4"/>
    <p:sldId id="279" r:id="rId5"/>
    <p:sldId id="280" r:id="rId6"/>
    <p:sldId id="281" r:id="rId7"/>
    <p:sldId id="258" r:id="rId8"/>
    <p:sldId id="259" r:id="rId9"/>
    <p:sldId id="260" r:id="rId10"/>
    <p:sldId id="262" r:id="rId11"/>
    <p:sldId id="261"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85"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D6161"/>
    <a:srgbClr val="6B6171"/>
    <a:srgbClr val="D7C8C7"/>
    <a:srgbClr val="A17F5D"/>
    <a:srgbClr val="EBE7CD"/>
    <a:srgbClr val="B6995E"/>
    <a:srgbClr val="685D2E"/>
    <a:srgbClr val="FFCC66"/>
    <a:srgbClr val="E6E1BA"/>
    <a:srgbClr val="625E7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4629" autoAdjust="0"/>
  </p:normalViewPr>
  <p:slideViewPr>
    <p:cSldViewPr>
      <p:cViewPr varScale="1">
        <p:scale>
          <a:sx n="88" d="100"/>
          <a:sy n="88" d="100"/>
        </p:scale>
        <p:origin x="-114" y="-4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939612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1934332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553460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89319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30734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3164021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2302235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2563393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840449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2442034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15DBC4-4DB7-4E6D-8641-8609C6F2F1F7}" type="datetimeFigureOut">
              <a:rPr lang="ru-RU" smtClean="0"/>
              <a:pPr/>
              <a:t>24.09.2014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1732932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15DBC4-4DB7-4E6D-8641-8609C6F2F1F7}" type="datetimeFigureOut">
              <a:rPr lang="ru-RU" smtClean="0"/>
              <a:pPr/>
              <a:t>24.09.2014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EC2E0-D67B-40D7-8A15-D9C4881531FF}" type="slidenum">
              <a:rPr lang="ru-RU" smtClean="0"/>
              <a:pPr/>
              <a:t>‹#›</a:t>
            </a:fld>
            <a:endParaRPr lang="ru-RU"/>
          </a:p>
        </p:txBody>
      </p:sp>
    </p:spTree>
    <p:extLst>
      <p:ext uri="{BB962C8B-B14F-4D97-AF65-F5344CB8AC3E}">
        <p14:creationId xmlns:p14="http://schemas.microsoft.com/office/powerpoint/2010/main" xmlns="" val="342201352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1058;&#1077;&#1086;&#1088;&#1077;&#1084;&#1072;%20&#1055;&#1080;&#1092;&#1072;&#1075;&#1086;&#1088;&#1072;.doc" TargetMode="External"/><Relationship Id="rId2" Type="http://schemas.openxmlformats.org/officeDocument/2006/relationships/hyperlink" Target="&#1055;&#1080;&#1092;&#1072;&#1075;&#1086;&#1088;.ppt" TargetMode="External"/><Relationship Id="rId1" Type="http://schemas.openxmlformats.org/officeDocument/2006/relationships/slideLayout" Target="../slideLayouts/slideLayout2.xml"/><Relationship Id="rId6" Type="http://schemas.openxmlformats.org/officeDocument/2006/relationships/hyperlink" Target="&#1073;&#1091;&#1082;&#1083;&#1077;&#1090;%202.png" TargetMode="External"/><Relationship Id="rId5" Type="http://schemas.openxmlformats.org/officeDocument/2006/relationships/hyperlink" Target="&#1073;&#1091;&#1082;&#1083;&#1077;&#1090;%201.png" TargetMode="Externa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611560" y="1552079"/>
            <a:ext cx="7920880" cy="2308969"/>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3131840" y="4365104"/>
            <a:ext cx="5444988" cy="1746911"/>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683568" y="96887"/>
            <a:ext cx="7920880" cy="307777"/>
          </a:xfrm>
          <a:prstGeom prst="rect">
            <a:avLst/>
          </a:prstGeom>
        </p:spPr>
        <p:txBody>
          <a:bodyPr wrap="square">
            <a:spAutoFit/>
          </a:bodyPr>
          <a:lstStyle/>
          <a:p>
            <a:pPr algn="ctr"/>
            <a:r>
              <a:rPr lang="ru-RU" sz="1400" b="1" i="1" dirty="0" smtClean="0">
                <a:solidFill>
                  <a:schemeClr val="bg1"/>
                </a:solidFill>
                <a:latin typeface="Segoe Script" pitchFamily="34" charset="0"/>
                <a:cs typeface="Arial" charset="0"/>
              </a:rPr>
              <a:t>ГБОУ ДПО Тверской областной институт усовершенствования учителей</a:t>
            </a:r>
            <a:endParaRPr lang="ru-RU" sz="1400" dirty="0">
              <a:solidFill>
                <a:schemeClr val="bg1"/>
              </a:solidFill>
              <a:latin typeface="Segoe Script" pitchFamily="34" charset="0"/>
            </a:endParaRPr>
          </a:p>
        </p:txBody>
      </p:sp>
      <p:sp>
        <p:nvSpPr>
          <p:cNvPr id="12" name="Прямоугольник 11"/>
          <p:cNvSpPr/>
          <p:nvPr/>
        </p:nvSpPr>
        <p:spPr>
          <a:xfrm>
            <a:off x="2627784" y="4561670"/>
            <a:ext cx="6075959" cy="2169825"/>
          </a:xfrm>
          <a:prstGeom prst="rect">
            <a:avLst/>
          </a:prstGeom>
        </p:spPr>
        <p:txBody>
          <a:bodyPr wrap="square">
            <a:spAutoFit/>
          </a:bodyPr>
          <a:lstStyle/>
          <a:p>
            <a:pPr>
              <a:lnSpc>
                <a:spcPct val="150000"/>
              </a:lnSpc>
            </a:pPr>
            <a:r>
              <a:rPr lang="ru-RU" dirty="0" smtClean="0">
                <a:solidFill>
                  <a:schemeClr val="accent5">
                    <a:lumMod val="75000"/>
                  </a:schemeClr>
                </a:solidFill>
              </a:rPr>
              <a:t>	Завьялова </a:t>
            </a:r>
            <a:r>
              <a:rPr lang="ru-RU" dirty="0" smtClean="0">
                <a:solidFill>
                  <a:schemeClr val="accent5">
                    <a:lumMod val="75000"/>
                  </a:schemeClr>
                </a:solidFill>
              </a:rPr>
              <a:t>О.Ю.  </a:t>
            </a:r>
            <a:r>
              <a:rPr lang="ru-RU" dirty="0" smtClean="0">
                <a:solidFill>
                  <a:schemeClr val="accent5">
                    <a:lumMod val="75000"/>
                  </a:schemeClr>
                </a:solidFill>
              </a:rPr>
              <a:t>МОУ «Оршинская СОШ»</a:t>
            </a:r>
            <a:endParaRPr lang="en-US" dirty="0" smtClean="0">
              <a:solidFill>
                <a:schemeClr val="accent5">
                  <a:lumMod val="75000"/>
                </a:schemeClr>
              </a:solidFill>
            </a:endParaRPr>
          </a:p>
          <a:p>
            <a:pPr>
              <a:lnSpc>
                <a:spcPct val="150000"/>
              </a:lnSpc>
            </a:pPr>
            <a:r>
              <a:rPr lang="ru-RU" dirty="0" smtClean="0">
                <a:solidFill>
                  <a:schemeClr val="accent5">
                    <a:lumMod val="75000"/>
                  </a:schemeClr>
                </a:solidFill>
              </a:rPr>
              <a:t>	</a:t>
            </a:r>
            <a:r>
              <a:rPr lang="ru-RU" dirty="0" err="1" smtClean="0">
                <a:solidFill>
                  <a:schemeClr val="accent5">
                    <a:lumMod val="75000"/>
                  </a:schemeClr>
                </a:solidFill>
              </a:rPr>
              <a:t>Мартенс</a:t>
            </a:r>
            <a:r>
              <a:rPr lang="ru-RU" dirty="0" smtClean="0">
                <a:solidFill>
                  <a:schemeClr val="accent5">
                    <a:lumMod val="75000"/>
                  </a:schemeClr>
                </a:solidFill>
              </a:rPr>
              <a:t> Е.В. МОУ «</a:t>
            </a:r>
            <a:r>
              <a:rPr lang="ru-RU" dirty="0" err="1" smtClean="0">
                <a:solidFill>
                  <a:schemeClr val="accent5">
                    <a:lumMod val="75000"/>
                  </a:schemeClr>
                </a:solidFill>
              </a:rPr>
              <a:t>Суховерковская</a:t>
            </a:r>
            <a:r>
              <a:rPr lang="ru-RU" dirty="0" smtClean="0">
                <a:solidFill>
                  <a:schemeClr val="accent5">
                    <a:lumMod val="75000"/>
                  </a:schemeClr>
                </a:solidFill>
              </a:rPr>
              <a:t> СОШ»</a:t>
            </a:r>
            <a:endParaRPr lang="en-US" dirty="0" smtClean="0">
              <a:solidFill>
                <a:schemeClr val="accent5">
                  <a:lumMod val="75000"/>
                </a:schemeClr>
              </a:solidFill>
            </a:endParaRPr>
          </a:p>
          <a:p>
            <a:pPr>
              <a:lnSpc>
                <a:spcPct val="150000"/>
              </a:lnSpc>
            </a:pPr>
            <a:r>
              <a:rPr lang="ru-RU" dirty="0" smtClean="0">
                <a:solidFill>
                  <a:schemeClr val="accent5">
                    <a:lumMod val="75000"/>
                  </a:schemeClr>
                </a:solidFill>
              </a:rPr>
              <a:t>	Виноградова Г.В. МОУ «</a:t>
            </a:r>
            <a:r>
              <a:rPr lang="ru-RU" dirty="0" err="1" smtClean="0">
                <a:solidFill>
                  <a:schemeClr val="accent5">
                    <a:lumMod val="75000"/>
                  </a:schemeClr>
                </a:solidFill>
              </a:rPr>
              <a:t>Косковско</a:t>
            </a:r>
            <a:r>
              <a:rPr lang="ru-RU" dirty="0" smtClean="0">
                <a:solidFill>
                  <a:schemeClr val="accent5">
                    <a:lumMod val="75000"/>
                  </a:schemeClr>
                </a:solidFill>
              </a:rPr>
              <a:t>-Горская ООШ»</a:t>
            </a:r>
          </a:p>
          <a:p>
            <a:endParaRPr lang="ru-RU" dirty="0">
              <a:solidFill>
                <a:schemeClr val="accent5">
                  <a:lumMod val="75000"/>
                </a:schemeClr>
              </a:solidFill>
            </a:endParaRPr>
          </a:p>
          <a:p>
            <a:endParaRPr lang="ru-RU" dirty="0" smtClean="0">
              <a:solidFill>
                <a:schemeClr val="bg2">
                  <a:lumMod val="10000"/>
                </a:schemeClr>
              </a:solidFill>
            </a:endParaRPr>
          </a:p>
          <a:p>
            <a:endParaRPr lang="ru-RU" dirty="0">
              <a:solidFill>
                <a:schemeClr val="bg2">
                  <a:lumMod val="10000"/>
                </a:schemeClr>
              </a:solidFill>
            </a:endParaRPr>
          </a:p>
        </p:txBody>
      </p:sp>
      <p:sp>
        <p:nvSpPr>
          <p:cNvPr id="13" name="Прямоугольник 12"/>
          <p:cNvSpPr/>
          <p:nvPr/>
        </p:nvSpPr>
        <p:spPr>
          <a:xfrm>
            <a:off x="539552" y="6577607"/>
            <a:ext cx="7920880" cy="307777"/>
          </a:xfrm>
          <a:prstGeom prst="rect">
            <a:avLst/>
          </a:prstGeom>
        </p:spPr>
        <p:txBody>
          <a:bodyPr wrap="square">
            <a:spAutoFit/>
          </a:bodyPr>
          <a:lstStyle/>
          <a:p>
            <a:pPr algn="ctr"/>
            <a:r>
              <a:rPr lang="ru-RU" sz="1400" b="1" i="1" dirty="0" smtClean="0">
                <a:solidFill>
                  <a:schemeClr val="bg1"/>
                </a:solidFill>
                <a:latin typeface="Segoe Script" pitchFamily="34" charset="0"/>
                <a:cs typeface="Arial" charset="0"/>
              </a:rPr>
              <a:t>Тверь 2014</a:t>
            </a:r>
            <a:endParaRPr lang="ru-RU" sz="1400" dirty="0">
              <a:solidFill>
                <a:schemeClr val="bg1"/>
              </a:solidFill>
              <a:latin typeface="Segoe Script" pitchFamily="34" charset="0"/>
            </a:endParaRPr>
          </a:p>
        </p:txBody>
      </p:sp>
      <p:sp>
        <p:nvSpPr>
          <p:cNvPr id="16" name="Прямоугольник 15"/>
          <p:cNvSpPr/>
          <p:nvPr/>
        </p:nvSpPr>
        <p:spPr>
          <a:xfrm>
            <a:off x="3593046" y="1196752"/>
            <a:ext cx="4995839" cy="355327"/>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7236296" y="1196752"/>
            <a:ext cx="1296144"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ТЕМА:</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8" name="Прямоугольник 17"/>
          <p:cNvSpPr/>
          <p:nvPr/>
        </p:nvSpPr>
        <p:spPr>
          <a:xfrm>
            <a:off x="3133314" y="4045387"/>
            <a:ext cx="5426413" cy="319718"/>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5352871" y="3995773"/>
            <a:ext cx="3024336"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РАЗРАБОТЧИКИ:</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20" name="Прямоугольник 19"/>
          <p:cNvSpPr/>
          <p:nvPr/>
        </p:nvSpPr>
        <p:spPr>
          <a:xfrm>
            <a:off x="3347864" y="4741555"/>
            <a:ext cx="156428" cy="14401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575556" y="1494076"/>
            <a:ext cx="7848872" cy="22949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Заголовок 1"/>
          <p:cNvSpPr txBox="1">
            <a:spLocks/>
          </p:cNvSpPr>
          <p:nvPr/>
        </p:nvSpPr>
        <p:spPr>
          <a:xfrm>
            <a:off x="611560" y="1526013"/>
            <a:ext cx="7992888" cy="2263027"/>
          </a:xfrm>
          <a:prstGeom prst="rect">
            <a:avLst/>
          </a:prstGeom>
          <a:noFill/>
          <a:scene3d>
            <a:camera prst="perspectiveFront"/>
            <a:lightRig rig="threePt" dir="t"/>
          </a:scene3d>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700" b="1" dirty="0" smtClean="0">
                <a:solidFill>
                  <a:srgbClr val="72548A"/>
                </a:solidFill>
                <a:effectLst>
                  <a:glow rad="25400">
                    <a:schemeClr val="bg1">
                      <a:alpha val="40000"/>
                    </a:schemeClr>
                  </a:glow>
                </a:effectLst>
                <a:latin typeface="Microsoft YaHei" pitchFamily="34" charset="-122"/>
                <a:ea typeface="Microsoft YaHei" pitchFamily="34" charset="-122"/>
                <a:cs typeface="Andalus" pitchFamily="18" charset="-78"/>
              </a:rPr>
              <a:t>Особенности формирования различных видов </a:t>
            </a:r>
            <a:r>
              <a:rPr lang="ru-RU" sz="2700" b="1" dirty="0" smtClean="0">
                <a:solidFill>
                  <a:srgbClr val="72548A"/>
                </a:solidFill>
                <a:latin typeface="Microsoft YaHei" pitchFamily="34" charset="-122"/>
                <a:ea typeface="Microsoft YaHei" pitchFamily="34" charset="-122"/>
                <a:cs typeface="Andalus" pitchFamily="18" charset="-78"/>
              </a:rPr>
              <a:t>универсальных</a:t>
            </a:r>
            <a:r>
              <a:rPr lang="ru-RU" sz="2700" b="1" dirty="0" smtClean="0">
                <a:solidFill>
                  <a:srgbClr val="72548A"/>
                </a:solidFill>
                <a:effectLst>
                  <a:glow rad="25400">
                    <a:schemeClr val="bg1">
                      <a:alpha val="40000"/>
                    </a:schemeClr>
                  </a:glow>
                </a:effectLst>
                <a:latin typeface="Microsoft YaHei" pitchFamily="34" charset="-122"/>
                <a:ea typeface="Microsoft YaHei" pitchFamily="34" charset="-122"/>
                <a:cs typeface="Andalus" pitchFamily="18" charset="-78"/>
              </a:rPr>
              <a:t> учебных действий  при организации учебно-исследовательской и  проектной деятельности по математике </a:t>
            </a:r>
            <a:endParaRPr lang="ru-RU" sz="2700" b="1" dirty="0">
              <a:solidFill>
                <a:srgbClr val="72548A"/>
              </a:solidFill>
              <a:effectLst>
                <a:glow rad="25400">
                  <a:schemeClr val="bg1">
                    <a:alpha val="40000"/>
                  </a:schemeClr>
                </a:glow>
              </a:effectLst>
              <a:latin typeface="Microsoft YaHei" pitchFamily="34" charset="-122"/>
              <a:ea typeface="Microsoft YaHei" pitchFamily="34" charset="-122"/>
              <a:cs typeface="Andalus" pitchFamily="18" charset="-78"/>
            </a:endParaRPr>
          </a:p>
        </p:txBody>
      </p:sp>
      <p:sp>
        <p:nvSpPr>
          <p:cNvPr id="14" name="Прямоугольник 13"/>
          <p:cNvSpPr/>
          <p:nvPr/>
        </p:nvSpPr>
        <p:spPr>
          <a:xfrm>
            <a:off x="8532440" y="1196752"/>
            <a:ext cx="72008" cy="4915263"/>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3347864" y="5157192"/>
            <a:ext cx="156428" cy="14401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347864" y="5591131"/>
            <a:ext cx="156428" cy="14401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734593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59532" y="332656"/>
            <a:ext cx="8388932" cy="446101"/>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7" name="Прямоугольник 6"/>
          <p:cNvSpPr/>
          <p:nvPr/>
        </p:nvSpPr>
        <p:spPr>
          <a:xfrm>
            <a:off x="2483768" y="332656"/>
            <a:ext cx="4608512"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ПОЗНАВАТЕЛЬНЫЕ    УУД</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8" name="Прямоугольник 7"/>
          <p:cNvSpPr/>
          <p:nvPr/>
        </p:nvSpPr>
        <p:spPr>
          <a:xfrm>
            <a:off x="359532" y="1196752"/>
            <a:ext cx="3780420" cy="2088232"/>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4355976" y="1196752"/>
            <a:ext cx="4392488" cy="540060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Различать </a:t>
            </a:r>
            <a:r>
              <a:rPr lang="ru-RU" sz="1200" i="1" dirty="0">
                <a:solidFill>
                  <a:schemeClr val="accent5">
                    <a:lumMod val="50000"/>
                  </a:schemeClr>
                </a:solidFill>
                <a:latin typeface="Times New Roman" pitchFamily="18" charset="0"/>
                <a:cs typeface="Times New Roman" pitchFamily="18" charset="0"/>
              </a:rPr>
              <a:t>методы познания окружающего мира по его целям (наблюдение, опыт, эксперимент, моделирование, вычисление);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Выявлять </a:t>
            </a:r>
            <a:r>
              <a:rPr lang="ru-RU" sz="1200" i="1" dirty="0">
                <a:solidFill>
                  <a:schemeClr val="accent5">
                    <a:lumMod val="50000"/>
                  </a:schemeClr>
                </a:solidFill>
                <a:latin typeface="Times New Roman" pitchFamily="18" charset="0"/>
                <a:cs typeface="Times New Roman" pitchFamily="18" charset="0"/>
              </a:rPr>
              <a:t>особенности (качества, признаки) разных объектов в процессе их рассматривания;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Анализировать </a:t>
            </a:r>
            <a:r>
              <a:rPr lang="ru-RU" sz="1200" i="1" dirty="0">
                <a:solidFill>
                  <a:schemeClr val="accent5">
                    <a:lumMod val="50000"/>
                  </a:schemeClr>
                </a:solidFill>
                <a:latin typeface="Times New Roman" pitchFamily="18" charset="0"/>
                <a:cs typeface="Times New Roman" pitchFamily="18" charset="0"/>
              </a:rPr>
              <a:t>результаты элементарных исследований, фиксировать их результаты;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Воспроизводить </a:t>
            </a:r>
            <a:r>
              <a:rPr lang="ru-RU" sz="1200" i="1" dirty="0">
                <a:solidFill>
                  <a:schemeClr val="accent5">
                    <a:lumMod val="50000"/>
                  </a:schemeClr>
                </a:solidFill>
                <a:latin typeface="Times New Roman" pitchFamily="18" charset="0"/>
                <a:cs typeface="Times New Roman" pitchFamily="18" charset="0"/>
              </a:rPr>
              <a:t>по памяти информацию, необходимую для решения учебной задачи;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Применять </a:t>
            </a:r>
            <a:r>
              <a:rPr lang="ru-RU" sz="1200" i="1" dirty="0">
                <a:solidFill>
                  <a:schemeClr val="accent5">
                    <a:lumMod val="50000"/>
                  </a:schemeClr>
                </a:solidFill>
                <a:latin typeface="Times New Roman" pitchFamily="18" charset="0"/>
                <a:cs typeface="Times New Roman" pitchFamily="18" charset="0"/>
              </a:rPr>
              <a:t>таблицы, схемы, модели для получения информации;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Презентовать </a:t>
            </a:r>
            <a:r>
              <a:rPr lang="ru-RU" sz="1200" i="1" dirty="0">
                <a:solidFill>
                  <a:schemeClr val="accent5">
                    <a:lumMod val="50000"/>
                  </a:schemeClr>
                </a:solidFill>
                <a:latin typeface="Times New Roman" pitchFamily="18" charset="0"/>
                <a:cs typeface="Times New Roman" pitchFamily="18" charset="0"/>
              </a:rPr>
              <a:t>подготовленную информацию в наглядном и вербальном виде;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Сравнивать </a:t>
            </a:r>
            <a:r>
              <a:rPr lang="ru-RU" sz="1200" i="1" dirty="0">
                <a:solidFill>
                  <a:schemeClr val="accent5">
                    <a:lumMod val="50000"/>
                  </a:schemeClr>
                </a:solidFill>
                <a:latin typeface="Times New Roman" pitchFamily="18" charset="0"/>
                <a:cs typeface="Times New Roman" pitchFamily="18" charset="0"/>
              </a:rPr>
              <a:t>различные объекты: выделять их множества один или несколько объектов, имеющих общие свойства;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 </a:t>
            </a:r>
            <a:r>
              <a:rPr lang="ru-RU" sz="1200" i="1" dirty="0">
                <a:solidFill>
                  <a:schemeClr val="accent5">
                    <a:lumMod val="50000"/>
                  </a:schemeClr>
                </a:solidFill>
                <a:latin typeface="Times New Roman" pitchFamily="18" charset="0"/>
                <a:cs typeface="Times New Roman" pitchFamily="18" charset="0"/>
              </a:rPr>
              <a:t>Сопоставлять характеристики объектов по одному или нескольким признакам; выявлять сходство и различия объектов;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Выделять </a:t>
            </a:r>
            <a:r>
              <a:rPr lang="ru-RU" sz="1200" i="1" dirty="0">
                <a:solidFill>
                  <a:schemeClr val="accent5">
                    <a:lumMod val="50000"/>
                  </a:schemeClr>
                </a:solidFill>
                <a:latin typeface="Times New Roman" pitchFamily="18" charset="0"/>
                <a:cs typeface="Times New Roman" pitchFamily="18" charset="0"/>
              </a:rPr>
              <a:t>общее и частное, целое и часть, общее и различное в изучаемых объектах;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Классифицировать </a:t>
            </a:r>
            <a:r>
              <a:rPr lang="ru-RU" sz="1200" i="1" dirty="0">
                <a:solidFill>
                  <a:schemeClr val="accent5">
                    <a:lumMod val="50000"/>
                  </a:schemeClr>
                </a:solidFill>
                <a:latin typeface="Times New Roman" pitchFamily="18" charset="0"/>
                <a:cs typeface="Times New Roman" pitchFamily="18" charset="0"/>
              </a:rPr>
              <a:t>объекты;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Приводить </a:t>
            </a:r>
            <a:r>
              <a:rPr lang="ru-RU" sz="1200" i="1" dirty="0">
                <a:solidFill>
                  <a:schemeClr val="accent5">
                    <a:lumMod val="50000"/>
                  </a:schemeClr>
                </a:solidFill>
                <a:latin typeface="Times New Roman" pitchFamily="18" charset="0"/>
                <a:cs typeface="Times New Roman" pitchFamily="18" charset="0"/>
              </a:rPr>
              <a:t>примеры в качестве доказательства выдвигаемых положений;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Устанавливать </a:t>
            </a:r>
            <a:r>
              <a:rPr lang="ru-RU" sz="1200" i="1" dirty="0">
                <a:solidFill>
                  <a:schemeClr val="accent5">
                    <a:lumMod val="50000"/>
                  </a:schemeClr>
                </a:solidFill>
                <a:latin typeface="Times New Roman" pitchFamily="18" charset="0"/>
                <a:cs typeface="Times New Roman" pitchFamily="18" charset="0"/>
              </a:rPr>
              <a:t>причинно-следственные связи и зависимости между объектами; </a:t>
            </a:r>
            <a:endParaRPr lang="ru-RU" sz="1200" i="1" dirty="0" smtClean="0">
              <a:solidFill>
                <a:schemeClr val="accent5">
                  <a:lumMod val="50000"/>
                </a:schemeClr>
              </a:solidFill>
              <a:latin typeface="Times New Roman" pitchFamily="18" charset="0"/>
              <a:cs typeface="Times New Roman" pitchFamily="18" charset="0"/>
            </a:endParaRPr>
          </a:p>
          <a:p>
            <a:pPr marL="171450" indent="-171450">
              <a:buFont typeface="Courier New" pitchFamily="49" charset="0"/>
              <a:buChar char="o"/>
            </a:pPr>
            <a:r>
              <a:rPr lang="ru-RU" sz="1200" i="1" dirty="0" smtClean="0">
                <a:solidFill>
                  <a:schemeClr val="accent5">
                    <a:lumMod val="50000"/>
                  </a:schemeClr>
                </a:solidFill>
                <a:latin typeface="Times New Roman" pitchFamily="18" charset="0"/>
                <a:cs typeface="Times New Roman" pitchFamily="18" charset="0"/>
              </a:rPr>
              <a:t>Выполнять </a:t>
            </a:r>
            <a:r>
              <a:rPr lang="ru-RU" sz="1200" i="1" dirty="0">
                <a:solidFill>
                  <a:schemeClr val="accent5">
                    <a:lumMod val="50000"/>
                  </a:schemeClr>
                </a:solidFill>
                <a:latin typeface="Times New Roman" pitchFamily="18" charset="0"/>
                <a:cs typeface="Times New Roman" pitchFamily="18" charset="0"/>
              </a:rPr>
              <a:t>учебные задачи, не имеющие однозначного решения. </a:t>
            </a:r>
          </a:p>
        </p:txBody>
      </p:sp>
      <p:sp>
        <p:nvSpPr>
          <p:cNvPr id="10" name="Прямоугольник 9"/>
          <p:cNvSpPr/>
          <p:nvPr/>
        </p:nvSpPr>
        <p:spPr>
          <a:xfrm>
            <a:off x="4355684" y="1196752"/>
            <a:ext cx="4392780" cy="302085"/>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11" name="Прямоугольник 10"/>
          <p:cNvSpPr/>
          <p:nvPr/>
        </p:nvSpPr>
        <p:spPr>
          <a:xfrm>
            <a:off x="4427984" y="1196752"/>
            <a:ext cx="4392488"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ПЛАНИРУЕМЫЕ    РЕЗУЛЬТАТЫ</a:t>
            </a:r>
            <a:endParaRPr lang="ru-RU" sz="1400" b="1" dirty="0">
              <a:solidFill>
                <a:srgbClr val="4A7F86"/>
              </a:solidFill>
              <a:latin typeface="MS UI Gothic" pitchFamily="34" charset="-128"/>
              <a:ea typeface="MS UI Gothic" pitchFamily="34" charset="-128"/>
            </a:endParaRPr>
          </a:p>
        </p:txBody>
      </p:sp>
      <p:sp>
        <p:nvSpPr>
          <p:cNvPr id="12" name="Прямоугольник 11"/>
          <p:cNvSpPr/>
          <p:nvPr/>
        </p:nvSpPr>
        <p:spPr>
          <a:xfrm>
            <a:off x="773832" y="1515019"/>
            <a:ext cx="2790056" cy="1446550"/>
          </a:xfrm>
          <a:prstGeom prst="rect">
            <a:avLst/>
          </a:prstGeom>
        </p:spPr>
        <p:txBody>
          <a:bodyPr wrap="square">
            <a:spAutoFit/>
          </a:bodyPr>
          <a:lstStyle/>
          <a:p>
            <a:r>
              <a:rPr lang="ru-RU" sz="2200" dirty="0" err="1">
                <a:solidFill>
                  <a:srgbClr val="46096B"/>
                </a:solidFill>
              </a:rPr>
              <a:t>общеучебные</a:t>
            </a:r>
            <a:endParaRPr lang="ru-RU" sz="2200" dirty="0">
              <a:solidFill>
                <a:srgbClr val="46096B"/>
              </a:solidFill>
            </a:endParaRPr>
          </a:p>
          <a:p>
            <a:r>
              <a:rPr lang="ru-RU" sz="2200" dirty="0">
                <a:solidFill>
                  <a:srgbClr val="46096B"/>
                </a:solidFill>
              </a:rPr>
              <a:t>логические</a:t>
            </a:r>
          </a:p>
          <a:p>
            <a:r>
              <a:rPr lang="ru-RU" sz="2200" dirty="0">
                <a:solidFill>
                  <a:srgbClr val="46096B"/>
                </a:solidFill>
              </a:rPr>
              <a:t>постановка и решение проблем</a:t>
            </a:r>
          </a:p>
        </p:txBody>
      </p:sp>
      <p:sp>
        <p:nvSpPr>
          <p:cNvPr id="14" name="Скругленный прямоугольник 13"/>
          <p:cNvSpPr/>
          <p:nvPr/>
        </p:nvSpPr>
        <p:spPr>
          <a:xfrm>
            <a:off x="496727" y="1988840"/>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496727" y="2348880"/>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96727" y="1700808"/>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504814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59532" y="1196752"/>
            <a:ext cx="3780420" cy="273630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бъект 2"/>
          <p:cNvSpPr txBox="1">
            <a:spLocks/>
          </p:cNvSpPr>
          <p:nvPr/>
        </p:nvSpPr>
        <p:spPr>
          <a:xfrm>
            <a:off x="457200" y="1196752"/>
            <a:ext cx="3538736" cy="2628292"/>
          </a:xfrm>
          <a:prstGeom prst="rect">
            <a:avLst/>
          </a:prstGeom>
          <a:noFill/>
          <a:ln w="12700">
            <a:noFill/>
          </a:ln>
          <a:effectLst/>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2200" dirty="0">
                <a:solidFill>
                  <a:srgbClr val="46096B"/>
                </a:solidFill>
              </a:rPr>
              <a:t>целеполагание</a:t>
            </a:r>
          </a:p>
          <a:p>
            <a:r>
              <a:rPr lang="ru-RU" sz="2200" dirty="0">
                <a:solidFill>
                  <a:srgbClr val="46096B"/>
                </a:solidFill>
              </a:rPr>
              <a:t>планирование</a:t>
            </a:r>
          </a:p>
          <a:p>
            <a:r>
              <a:rPr lang="ru-RU" sz="2200" dirty="0">
                <a:solidFill>
                  <a:srgbClr val="46096B"/>
                </a:solidFill>
              </a:rPr>
              <a:t>прогнозирование </a:t>
            </a:r>
          </a:p>
          <a:p>
            <a:r>
              <a:rPr lang="ru-RU" sz="2200" dirty="0">
                <a:solidFill>
                  <a:srgbClr val="46096B"/>
                </a:solidFill>
              </a:rPr>
              <a:t>контроль</a:t>
            </a:r>
          </a:p>
          <a:p>
            <a:r>
              <a:rPr lang="ru-RU" sz="2200" dirty="0">
                <a:solidFill>
                  <a:srgbClr val="46096B"/>
                </a:solidFill>
              </a:rPr>
              <a:t>оценка </a:t>
            </a:r>
          </a:p>
          <a:p>
            <a:r>
              <a:rPr lang="ru-RU" sz="2200" dirty="0">
                <a:solidFill>
                  <a:srgbClr val="46096B"/>
                </a:solidFill>
              </a:rPr>
              <a:t>волевая </a:t>
            </a:r>
            <a:r>
              <a:rPr lang="ru-RU" sz="2200" dirty="0" err="1">
                <a:solidFill>
                  <a:srgbClr val="46096B"/>
                </a:solidFill>
              </a:rPr>
              <a:t>саморегуляция</a:t>
            </a:r>
            <a:endParaRPr lang="ru-RU" sz="2200" dirty="0">
              <a:solidFill>
                <a:srgbClr val="46096B"/>
              </a:solidFill>
            </a:endParaRPr>
          </a:p>
        </p:txBody>
      </p:sp>
      <p:sp>
        <p:nvSpPr>
          <p:cNvPr id="8" name="Прямоугольник 7"/>
          <p:cNvSpPr/>
          <p:nvPr/>
        </p:nvSpPr>
        <p:spPr>
          <a:xfrm>
            <a:off x="4355976" y="1196752"/>
            <a:ext cx="4392488"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Удерживать </a:t>
            </a:r>
            <a:r>
              <a:rPr lang="ru-RU" sz="1400" i="1" dirty="0">
                <a:solidFill>
                  <a:schemeClr val="accent5">
                    <a:lumMod val="50000"/>
                  </a:schemeClr>
                </a:solidFill>
                <a:latin typeface="Times New Roman" pitchFamily="18" charset="0"/>
                <a:cs typeface="Times New Roman" pitchFamily="18" charset="0"/>
              </a:rPr>
              <a:t>цель деятельности до получения ее результата;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 </a:t>
            </a:r>
            <a:r>
              <a:rPr lang="ru-RU" sz="1400" i="1" dirty="0">
                <a:solidFill>
                  <a:schemeClr val="accent5">
                    <a:lumMod val="50000"/>
                  </a:schemeClr>
                </a:solidFill>
                <a:latin typeface="Times New Roman" pitchFamily="18" charset="0"/>
                <a:cs typeface="Times New Roman" pitchFamily="18" charset="0"/>
              </a:rPr>
              <a:t>Планировать решение учебной задачи;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 </a:t>
            </a:r>
            <a:r>
              <a:rPr lang="ru-RU" sz="1400" i="1" dirty="0">
                <a:solidFill>
                  <a:schemeClr val="accent5">
                    <a:lumMod val="50000"/>
                  </a:schemeClr>
                </a:solidFill>
                <a:latin typeface="Times New Roman" pitchFamily="18" charset="0"/>
                <a:cs typeface="Times New Roman" pitchFamily="18" charset="0"/>
              </a:rPr>
              <a:t>Оценивать весомость приводимых доказательств и рассуждений (убедительно, ложно, истинно, существенно, не существенно); </a:t>
            </a: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Корректировать </a:t>
            </a:r>
            <a:r>
              <a:rPr lang="ru-RU" sz="1400" i="1" dirty="0">
                <a:solidFill>
                  <a:schemeClr val="accent5">
                    <a:lumMod val="50000"/>
                  </a:schemeClr>
                </a:solidFill>
                <a:latin typeface="Times New Roman" pitchFamily="18" charset="0"/>
                <a:cs typeface="Times New Roman" pitchFamily="18" charset="0"/>
              </a:rPr>
              <a:t>деятельность: вносить изменения в процесс с учетом возникших трудностей и ошибок, намечать способы их устранения;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Осуществлять </a:t>
            </a:r>
            <a:r>
              <a:rPr lang="ru-RU" sz="1400" i="1" dirty="0">
                <a:solidFill>
                  <a:schemeClr val="accent5">
                    <a:lumMod val="50000"/>
                  </a:schemeClr>
                </a:solidFill>
                <a:latin typeface="Times New Roman" pitchFamily="18" charset="0"/>
                <a:cs typeface="Times New Roman" pitchFamily="18" charset="0"/>
              </a:rPr>
              <a:t>итоговый контроль деятельности («что сделано») и пооперационный контроль («как выполнена каждая операция, входящая в состав учебного действия»);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Оценивать </a:t>
            </a:r>
            <a:r>
              <a:rPr lang="ru-RU" sz="1400" i="1" dirty="0">
                <a:solidFill>
                  <a:schemeClr val="accent5">
                    <a:lumMod val="50000"/>
                  </a:schemeClr>
                </a:solidFill>
                <a:latin typeface="Times New Roman" pitchFamily="18" charset="0"/>
                <a:cs typeface="Times New Roman" pitchFamily="18" charset="0"/>
              </a:rPr>
              <a:t>результаты деятельности;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Анализировать </a:t>
            </a:r>
            <a:r>
              <a:rPr lang="ru-RU" sz="1400" i="1" dirty="0">
                <a:solidFill>
                  <a:schemeClr val="accent5">
                    <a:lumMod val="50000"/>
                  </a:schemeClr>
                </a:solidFill>
                <a:latin typeface="Times New Roman" pitchFamily="18" charset="0"/>
                <a:cs typeface="Times New Roman" pitchFamily="18" charset="0"/>
              </a:rPr>
              <a:t>собственную работу; </a:t>
            </a:r>
            <a:endParaRPr lang="ru-RU" sz="14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400" i="1" dirty="0" smtClean="0">
                <a:solidFill>
                  <a:schemeClr val="accent5">
                    <a:lumMod val="50000"/>
                  </a:schemeClr>
                </a:solidFill>
                <a:latin typeface="Times New Roman" pitchFamily="18" charset="0"/>
                <a:cs typeface="Times New Roman" pitchFamily="18" charset="0"/>
              </a:rPr>
              <a:t>Оценивать </a:t>
            </a:r>
            <a:r>
              <a:rPr lang="ru-RU" sz="1400" i="1" dirty="0">
                <a:solidFill>
                  <a:schemeClr val="accent5">
                    <a:lumMod val="50000"/>
                  </a:schemeClr>
                </a:solidFill>
                <a:latin typeface="Times New Roman" pitchFamily="18" charset="0"/>
                <a:cs typeface="Times New Roman" pitchFamily="18" charset="0"/>
              </a:rPr>
              <a:t>уровень владения тем или иным учебным действием (отвечать на вопрос «что я не знаю и не умею?»). </a:t>
            </a:r>
          </a:p>
        </p:txBody>
      </p:sp>
      <p:sp>
        <p:nvSpPr>
          <p:cNvPr id="9" name="Прямоугольник 8"/>
          <p:cNvSpPr/>
          <p:nvPr/>
        </p:nvSpPr>
        <p:spPr>
          <a:xfrm>
            <a:off x="359532" y="332656"/>
            <a:ext cx="8388932" cy="446101"/>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10" name="Прямоугольник 9"/>
          <p:cNvSpPr/>
          <p:nvPr/>
        </p:nvSpPr>
        <p:spPr>
          <a:xfrm>
            <a:off x="2555776" y="332656"/>
            <a:ext cx="4680520"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РЕГУЛЯТИВНЫЕЫЕ   УУД</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1" name="Прямоугольник 10"/>
          <p:cNvSpPr/>
          <p:nvPr/>
        </p:nvSpPr>
        <p:spPr>
          <a:xfrm>
            <a:off x="4355684" y="1196752"/>
            <a:ext cx="4392780" cy="302085"/>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12" name="Прямоугольник 11"/>
          <p:cNvSpPr/>
          <p:nvPr/>
        </p:nvSpPr>
        <p:spPr>
          <a:xfrm>
            <a:off x="4427984" y="1177007"/>
            <a:ext cx="4392488"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ПЛАНИРУЕМЫЕ    РЕЗУЛЬТАТЫ</a:t>
            </a:r>
            <a:endParaRPr lang="ru-RU" sz="1400" b="1" dirty="0">
              <a:solidFill>
                <a:srgbClr val="4A7F86"/>
              </a:solidFill>
              <a:latin typeface="MS UI Gothic" pitchFamily="34" charset="-128"/>
              <a:ea typeface="MS UI Gothic" pitchFamily="34" charset="-128"/>
            </a:endParaRPr>
          </a:p>
        </p:txBody>
      </p:sp>
      <p:sp>
        <p:nvSpPr>
          <p:cNvPr id="13" name="Скругленный прямоугольник 12"/>
          <p:cNvSpPr/>
          <p:nvPr/>
        </p:nvSpPr>
        <p:spPr>
          <a:xfrm>
            <a:off x="496726" y="1340768"/>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496727" y="177281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496727" y="213285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96727" y="2555031"/>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496727" y="2924944"/>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кругленный прямоугольник 18"/>
          <p:cNvSpPr/>
          <p:nvPr/>
        </p:nvSpPr>
        <p:spPr>
          <a:xfrm>
            <a:off x="467544" y="3347119"/>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598243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59532" y="1196752"/>
            <a:ext cx="3780420" cy="252028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бъект 2"/>
          <p:cNvSpPr txBox="1">
            <a:spLocks/>
          </p:cNvSpPr>
          <p:nvPr/>
        </p:nvSpPr>
        <p:spPr>
          <a:xfrm>
            <a:off x="457200" y="1196752"/>
            <a:ext cx="3538736" cy="2628292"/>
          </a:xfrm>
          <a:prstGeom prst="rect">
            <a:avLst/>
          </a:prstGeom>
          <a:noFill/>
          <a:ln w="12700">
            <a:noFill/>
          </a:ln>
          <a:effectLst/>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2200" dirty="0">
                <a:solidFill>
                  <a:srgbClr val="46096B"/>
                </a:solidFill>
              </a:rPr>
              <a:t>ориентация</a:t>
            </a:r>
          </a:p>
          <a:p>
            <a:r>
              <a:rPr lang="ru-RU" sz="2200" dirty="0">
                <a:solidFill>
                  <a:srgbClr val="46096B"/>
                </a:solidFill>
              </a:rPr>
              <a:t>нравственно-этическое оценивание </a:t>
            </a:r>
          </a:p>
          <a:p>
            <a:r>
              <a:rPr lang="ru-RU" sz="2200" dirty="0" err="1">
                <a:solidFill>
                  <a:srgbClr val="46096B"/>
                </a:solidFill>
              </a:rPr>
              <a:t>смыслообразование</a:t>
            </a:r>
            <a:endParaRPr lang="ru-RU" sz="2200" dirty="0">
              <a:solidFill>
                <a:srgbClr val="46096B"/>
              </a:solidFill>
            </a:endParaRPr>
          </a:p>
          <a:p>
            <a:r>
              <a:rPr lang="ru-RU" sz="2200" dirty="0">
                <a:solidFill>
                  <a:srgbClr val="46096B"/>
                </a:solidFill>
              </a:rPr>
              <a:t>ориентацию в социальных ролях и</a:t>
            </a:r>
          </a:p>
        </p:txBody>
      </p:sp>
      <p:sp>
        <p:nvSpPr>
          <p:cNvPr id="8" name="Прямоугольник 7"/>
          <p:cNvSpPr/>
          <p:nvPr/>
        </p:nvSpPr>
        <p:spPr>
          <a:xfrm>
            <a:off x="4355684" y="1196752"/>
            <a:ext cx="4392488" cy="288032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fontAlgn="base">
              <a:spcBef>
                <a:spcPct val="0"/>
              </a:spcBef>
              <a:spcAft>
                <a:spcPct val="0"/>
              </a:spcAft>
              <a:buFont typeface="Courier New" pitchFamily="49" charset="0"/>
              <a:buChar char="o"/>
            </a:pPr>
            <a:endParaRPr lang="ru-RU" sz="1400" i="1" dirty="0" smtClean="0">
              <a:solidFill>
                <a:schemeClr val="accent5">
                  <a:lumMod val="50000"/>
                </a:schemeClr>
              </a:solidFill>
              <a:latin typeface="Times New Roman" pitchFamily="18" charset="0"/>
              <a:ea typeface="Calibri" pitchFamily="34" charset="0"/>
              <a:cs typeface="Times New Roman" pitchFamily="18" charset="0"/>
            </a:endParaRPr>
          </a:p>
          <a:p>
            <a:pPr marL="285750" lvl="0" indent="-285750" fontAlgn="base">
              <a:spcBef>
                <a:spcPct val="0"/>
              </a:spcBef>
              <a:spcAft>
                <a:spcPct val="0"/>
              </a:spcAft>
              <a:buFont typeface="Courier New" pitchFamily="49" charset="0"/>
              <a:buChar char="o"/>
            </a:pPr>
            <a:r>
              <a:rPr lang="ru-RU" sz="1400" i="1" dirty="0" smtClean="0">
                <a:solidFill>
                  <a:schemeClr val="accent5">
                    <a:lumMod val="50000"/>
                  </a:schemeClr>
                </a:solidFill>
                <a:latin typeface="Times New Roman" pitchFamily="18" charset="0"/>
                <a:ea typeface="Calibri" pitchFamily="34" charset="0"/>
                <a:cs typeface="Times New Roman" pitchFamily="18" charset="0"/>
              </a:rPr>
              <a:t>Уметь </a:t>
            </a:r>
            <a:r>
              <a:rPr lang="ru-RU" sz="1400" i="1" dirty="0">
                <a:solidFill>
                  <a:schemeClr val="accent5">
                    <a:lumMod val="50000"/>
                  </a:schemeClr>
                </a:solidFill>
                <a:latin typeface="Times New Roman" pitchFamily="18" charset="0"/>
                <a:ea typeface="Calibri" pitchFamily="34" charset="0"/>
                <a:cs typeface="Times New Roman" pitchFamily="18" charset="0"/>
              </a:rPr>
              <a:t>отстаивать свою точку зрения, аргументировать ее </a:t>
            </a:r>
            <a:r>
              <a:rPr lang="ru-RU" sz="1400" i="1" dirty="0" smtClean="0">
                <a:solidFill>
                  <a:schemeClr val="accent5">
                    <a:lumMod val="50000"/>
                  </a:schemeClr>
                </a:solidFill>
                <a:latin typeface="Times New Roman" pitchFamily="18" charset="0"/>
                <a:ea typeface="Calibri" pitchFamily="34" charset="0"/>
                <a:cs typeface="Times New Roman" pitchFamily="18" charset="0"/>
              </a:rPr>
              <a:t>.</a:t>
            </a:r>
            <a:endParaRPr lang="ru-RU" sz="1400" i="1" dirty="0">
              <a:solidFill>
                <a:schemeClr val="accent5">
                  <a:lumMod val="50000"/>
                </a:schemeClr>
              </a:solidFill>
              <a:latin typeface="Times New Roman" pitchFamily="18" charset="0"/>
              <a:cs typeface="Times New Roman" pitchFamily="18" charset="0"/>
            </a:endParaRPr>
          </a:p>
          <a:p>
            <a:pPr marL="285750" lvl="0" indent="-285750" eaLnBrk="0" fontAlgn="base" hangingPunct="0">
              <a:spcBef>
                <a:spcPct val="0"/>
              </a:spcBef>
              <a:spcAft>
                <a:spcPct val="0"/>
              </a:spcAft>
              <a:buFont typeface="Courier New" pitchFamily="49" charset="0"/>
              <a:buChar char="o"/>
            </a:pPr>
            <a:r>
              <a:rPr lang="ru-RU" sz="1400" i="1" dirty="0" smtClean="0">
                <a:solidFill>
                  <a:schemeClr val="accent5">
                    <a:lumMod val="50000"/>
                  </a:schemeClr>
                </a:solidFill>
                <a:latin typeface="Times New Roman" pitchFamily="18" charset="0"/>
                <a:ea typeface="Calibri" pitchFamily="34" charset="0"/>
                <a:cs typeface="Times New Roman" pitchFamily="18" charset="0"/>
              </a:rPr>
              <a:t>Уметь </a:t>
            </a:r>
            <a:r>
              <a:rPr lang="ru-RU" sz="1400" i="1" dirty="0">
                <a:solidFill>
                  <a:schemeClr val="accent5">
                    <a:lumMod val="50000"/>
                  </a:schemeClr>
                </a:solidFill>
                <a:latin typeface="Times New Roman" pitchFamily="18" charset="0"/>
                <a:ea typeface="Calibri" pitchFamily="34" charset="0"/>
                <a:cs typeface="Times New Roman" pitchFamily="18" charset="0"/>
              </a:rPr>
              <a:t>подтверждать аргументы фактами </a:t>
            </a:r>
            <a:endParaRPr lang="ru-RU" sz="1400" i="1" dirty="0">
              <a:solidFill>
                <a:schemeClr val="accent5">
                  <a:lumMod val="50000"/>
                </a:schemeClr>
              </a:solidFill>
              <a:latin typeface="Times New Roman" pitchFamily="18" charset="0"/>
              <a:cs typeface="Times New Roman" pitchFamily="18" charset="0"/>
            </a:endParaRPr>
          </a:p>
          <a:p>
            <a:pPr marL="285750" lvl="0" indent="-285750" eaLnBrk="0" fontAlgn="base" hangingPunct="0">
              <a:spcBef>
                <a:spcPct val="0"/>
              </a:spcBef>
              <a:spcAft>
                <a:spcPct val="0"/>
              </a:spcAft>
              <a:buFont typeface="Courier New" pitchFamily="49" charset="0"/>
              <a:buChar char="o"/>
            </a:pPr>
            <a:r>
              <a:rPr lang="ru-RU" sz="1400" i="1" dirty="0" smtClean="0">
                <a:solidFill>
                  <a:schemeClr val="accent5">
                    <a:lumMod val="50000"/>
                  </a:schemeClr>
                </a:solidFill>
                <a:latin typeface="Times New Roman" pitchFamily="18" charset="0"/>
                <a:ea typeface="Calibri" pitchFamily="34" charset="0"/>
                <a:cs typeface="Times New Roman" pitchFamily="18" charset="0"/>
              </a:rPr>
              <a:t>Понимать </a:t>
            </a:r>
            <a:r>
              <a:rPr lang="ru-RU" sz="1400" i="1" dirty="0">
                <a:solidFill>
                  <a:schemeClr val="accent5">
                    <a:lumMod val="50000"/>
                  </a:schemeClr>
                </a:solidFill>
                <a:latin typeface="Times New Roman" pitchFamily="18" charset="0"/>
                <a:ea typeface="Calibri" pitchFamily="34" charset="0"/>
                <a:cs typeface="Times New Roman" pitchFamily="18" charset="0"/>
              </a:rPr>
              <a:t>точку зрения другого (в том числе автора</a:t>
            </a:r>
            <a:r>
              <a:rPr lang="ru-RU" sz="1400" i="1" dirty="0" smtClean="0">
                <a:solidFill>
                  <a:schemeClr val="accent5">
                    <a:lumMod val="50000"/>
                  </a:schemeClr>
                </a:solidFill>
                <a:latin typeface="Times New Roman" pitchFamily="18" charset="0"/>
                <a:ea typeface="Calibri" pitchFamily="34" charset="0"/>
                <a:cs typeface="Times New Roman" pitchFamily="18" charset="0"/>
              </a:rPr>
              <a:t>).</a:t>
            </a:r>
            <a:endParaRPr lang="ru-RU" sz="1400" i="1" dirty="0">
              <a:solidFill>
                <a:schemeClr val="accent5">
                  <a:lumMod val="50000"/>
                </a:schemeClr>
              </a:solidFill>
              <a:latin typeface="Times New Roman" pitchFamily="18" charset="0"/>
              <a:cs typeface="Times New Roman" pitchFamily="18" charset="0"/>
            </a:endParaRPr>
          </a:p>
          <a:p>
            <a:pPr marL="285750" lvl="0" indent="-285750" eaLnBrk="0" fontAlgn="base" hangingPunct="0">
              <a:spcBef>
                <a:spcPct val="0"/>
              </a:spcBef>
              <a:spcAft>
                <a:spcPct val="0"/>
              </a:spcAft>
              <a:buFont typeface="Courier New" pitchFamily="49" charset="0"/>
              <a:buChar char="o"/>
            </a:pPr>
            <a:r>
              <a:rPr lang="ru-RU" sz="1400" i="1" dirty="0" smtClean="0">
                <a:solidFill>
                  <a:schemeClr val="accent5">
                    <a:lumMod val="50000"/>
                  </a:schemeClr>
                </a:solidFill>
                <a:latin typeface="Times New Roman" pitchFamily="18" charset="0"/>
                <a:ea typeface="Calibri" pitchFamily="34" charset="0"/>
                <a:cs typeface="Times New Roman" pitchFamily="18" charset="0"/>
              </a:rPr>
              <a:t>Организовывать </a:t>
            </a:r>
            <a:r>
              <a:rPr lang="ru-RU" sz="1400" i="1" dirty="0">
                <a:solidFill>
                  <a:schemeClr val="accent5">
                    <a:lumMod val="50000"/>
                  </a:schemeClr>
                </a:solidFill>
                <a:latin typeface="Times New Roman" pitchFamily="18" charset="0"/>
                <a:ea typeface="Calibri" pitchFamily="34" charset="0"/>
                <a:cs typeface="Times New Roman" pitchFamily="18" charset="0"/>
              </a:rPr>
              <a:t>учебное взаимодействие в группе (распределять роли, договариваться друг с другом и т.д.) </a:t>
            </a:r>
            <a:endParaRPr lang="ru-RU" sz="1400" i="1" dirty="0">
              <a:solidFill>
                <a:schemeClr val="accent5">
                  <a:lumMod val="50000"/>
                </a:schemeClr>
              </a:solidFill>
              <a:latin typeface="Times New Roman" pitchFamily="18" charset="0"/>
              <a:cs typeface="Times New Roman" pitchFamily="18" charset="0"/>
            </a:endParaRPr>
          </a:p>
          <a:p>
            <a:pPr marL="285750" lvl="0" indent="-285750" eaLnBrk="0" fontAlgn="base" hangingPunct="0">
              <a:spcBef>
                <a:spcPct val="0"/>
              </a:spcBef>
              <a:spcAft>
                <a:spcPct val="0"/>
              </a:spcAft>
              <a:buFont typeface="Courier New" pitchFamily="49" charset="0"/>
              <a:buChar char="o"/>
            </a:pPr>
            <a:r>
              <a:rPr lang="ru-RU" sz="1400" i="1" dirty="0" smtClean="0">
                <a:solidFill>
                  <a:schemeClr val="accent5">
                    <a:lumMod val="50000"/>
                  </a:schemeClr>
                </a:solidFill>
                <a:latin typeface="Times New Roman" pitchFamily="18" charset="0"/>
                <a:ea typeface="Calibri" pitchFamily="34" charset="0"/>
                <a:cs typeface="Times New Roman" pitchFamily="18" charset="0"/>
              </a:rPr>
              <a:t>Предвидеть </a:t>
            </a:r>
            <a:r>
              <a:rPr lang="ru-RU" sz="1400" i="1" dirty="0">
                <a:solidFill>
                  <a:schemeClr val="accent5">
                    <a:lumMod val="50000"/>
                  </a:schemeClr>
                </a:solidFill>
                <a:latin typeface="Times New Roman" pitchFamily="18" charset="0"/>
                <a:ea typeface="Calibri" pitchFamily="34" charset="0"/>
                <a:cs typeface="Times New Roman" pitchFamily="18" charset="0"/>
              </a:rPr>
              <a:t>(прогнозировать) последствия коллективных решений. </a:t>
            </a:r>
            <a:endParaRPr lang="ru-RU" sz="1400" i="1" dirty="0">
              <a:solidFill>
                <a:schemeClr val="accent5">
                  <a:lumMod val="50000"/>
                </a:schemeClr>
              </a:solidFill>
              <a:latin typeface="Times New Roman" pitchFamily="18" charset="0"/>
              <a:cs typeface="Times New Roman" pitchFamily="18" charset="0"/>
            </a:endParaRPr>
          </a:p>
        </p:txBody>
      </p:sp>
      <p:sp>
        <p:nvSpPr>
          <p:cNvPr id="9" name="Прямоугольник 8"/>
          <p:cNvSpPr/>
          <p:nvPr/>
        </p:nvSpPr>
        <p:spPr>
          <a:xfrm>
            <a:off x="359532" y="332656"/>
            <a:ext cx="8388932" cy="446101"/>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10" name="Прямоугольник 9"/>
          <p:cNvSpPr/>
          <p:nvPr/>
        </p:nvSpPr>
        <p:spPr>
          <a:xfrm>
            <a:off x="2339752" y="332656"/>
            <a:ext cx="4608512"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КОММУНИКАТИВНЫЕ   УУД</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1" name="Прямоугольник 10"/>
          <p:cNvSpPr/>
          <p:nvPr/>
        </p:nvSpPr>
        <p:spPr>
          <a:xfrm>
            <a:off x="4355684" y="1196752"/>
            <a:ext cx="4392780" cy="302085"/>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12" name="Прямоугольник 11"/>
          <p:cNvSpPr/>
          <p:nvPr/>
        </p:nvSpPr>
        <p:spPr>
          <a:xfrm>
            <a:off x="4427984" y="1177007"/>
            <a:ext cx="4392488"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ПЛАНИРУЕМЫЕ    РЕЗУЛЬТАТЫ</a:t>
            </a:r>
            <a:endParaRPr lang="ru-RU" sz="1400" b="1" dirty="0">
              <a:solidFill>
                <a:srgbClr val="4A7F86"/>
              </a:solidFill>
              <a:latin typeface="MS UI Gothic" pitchFamily="34" charset="-128"/>
              <a:ea typeface="MS UI Gothic" pitchFamily="34" charset="-128"/>
            </a:endParaRPr>
          </a:p>
        </p:txBody>
      </p:sp>
      <p:sp>
        <p:nvSpPr>
          <p:cNvPr id="13" name="Скругленный прямоугольник 12"/>
          <p:cNvSpPr/>
          <p:nvPr/>
        </p:nvSpPr>
        <p:spPr>
          <a:xfrm>
            <a:off x="496726" y="1340768"/>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496727" y="177281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496727" y="249289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96727" y="2915071"/>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847864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59532" y="336524"/>
            <a:ext cx="8388932" cy="644204"/>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6" name="Прямоугольник 5"/>
          <p:cNvSpPr/>
          <p:nvPr/>
        </p:nvSpPr>
        <p:spPr>
          <a:xfrm>
            <a:off x="359532" y="1200620"/>
            <a:ext cx="8244916" cy="410058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бъект 2"/>
          <p:cNvSpPr txBox="1">
            <a:spLocks/>
          </p:cNvSpPr>
          <p:nvPr/>
        </p:nvSpPr>
        <p:spPr>
          <a:xfrm>
            <a:off x="457200" y="1200620"/>
            <a:ext cx="7643192" cy="3744416"/>
          </a:xfrm>
          <a:prstGeom prst="rect">
            <a:avLst/>
          </a:prstGeom>
          <a:noFill/>
          <a:ln w="12700">
            <a:noFill/>
          </a:ln>
          <a:effectLst/>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2400" dirty="0">
                <a:solidFill>
                  <a:srgbClr val="46096B"/>
                </a:solidFill>
              </a:rPr>
              <a:t>структурирование знаний</a:t>
            </a:r>
          </a:p>
          <a:p>
            <a:r>
              <a:rPr lang="ru-RU" sz="2400" dirty="0">
                <a:solidFill>
                  <a:srgbClr val="46096B"/>
                </a:solidFill>
              </a:rPr>
              <a:t>выбор способа решения задач</a:t>
            </a:r>
          </a:p>
          <a:p>
            <a:r>
              <a:rPr lang="ru-RU" sz="2400" dirty="0">
                <a:solidFill>
                  <a:srgbClr val="46096B"/>
                </a:solidFill>
              </a:rPr>
              <a:t>смысловое чтение</a:t>
            </a:r>
          </a:p>
          <a:p>
            <a:r>
              <a:rPr lang="ru-RU" sz="2400" dirty="0">
                <a:solidFill>
                  <a:srgbClr val="46096B"/>
                </a:solidFill>
              </a:rPr>
              <a:t>анализ объектов</a:t>
            </a:r>
          </a:p>
          <a:p>
            <a:r>
              <a:rPr lang="ru-RU" sz="2400" dirty="0">
                <a:solidFill>
                  <a:srgbClr val="46096B"/>
                </a:solidFill>
              </a:rPr>
              <a:t>синтез – составление целого из частей</a:t>
            </a:r>
          </a:p>
          <a:p>
            <a:r>
              <a:rPr lang="ru-RU" sz="2400" dirty="0">
                <a:solidFill>
                  <a:srgbClr val="46096B"/>
                </a:solidFill>
              </a:rPr>
              <a:t>установка причинно-следственных связей</a:t>
            </a:r>
          </a:p>
          <a:p>
            <a:r>
              <a:rPr lang="ru-RU" sz="2400" dirty="0">
                <a:solidFill>
                  <a:srgbClr val="46096B"/>
                </a:solidFill>
              </a:rPr>
              <a:t>построение логической цепи рассуждений</a:t>
            </a:r>
          </a:p>
          <a:p>
            <a:r>
              <a:rPr lang="ru-RU" sz="2400" dirty="0">
                <a:solidFill>
                  <a:srgbClr val="46096B"/>
                </a:solidFill>
              </a:rPr>
              <a:t>выдвижение гипотез и из обоснование</a:t>
            </a:r>
          </a:p>
          <a:p>
            <a:r>
              <a:rPr lang="ru-RU" sz="2400" dirty="0">
                <a:solidFill>
                  <a:srgbClr val="46096B"/>
                </a:solidFill>
              </a:rPr>
              <a:t>доказательство</a:t>
            </a:r>
          </a:p>
        </p:txBody>
      </p:sp>
      <p:sp>
        <p:nvSpPr>
          <p:cNvPr id="9" name="Прямоугольник 8"/>
          <p:cNvSpPr/>
          <p:nvPr/>
        </p:nvSpPr>
        <p:spPr>
          <a:xfrm>
            <a:off x="1187624" y="336524"/>
            <a:ext cx="5832648" cy="923330"/>
          </a:xfrm>
          <a:prstGeom prst="rect">
            <a:avLst/>
          </a:prstGeom>
        </p:spPr>
        <p:txBody>
          <a:bodyPr wrap="square">
            <a:spAutoFit/>
          </a:bodyPr>
          <a:lstStyle/>
          <a:p>
            <a:pPr algn="ct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ОСНОВНЫЕ   УУД   ФОРМИРУЕМЫЕ  НА   УРОКАХ   МАТЕМАТИКИ   </a:t>
            </a:r>
          </a:p>
          <a:p>
            <a:pPr algn="ct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Скругленный прямоугольник 9"/>
          <p:cNvSpPr/>
          <p:nvPr/>
        </p:nvSpPr>
        <p:spPr>
          <a:xfrm>
            <a:off x="496726" y="1340768"/>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кругленный прямоугольник 10"/>
          <p:cNvSpPr/>
          <p:nvPr/>
        </p:nvSpPr>
        <p:spPr>
          <a:xfrm>
            <a:off x="496727" y="1776684"/>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496727" y="2204864"/>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496727" y="3068960"/>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496727" y="3563143"/>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96727" y="2636912"/>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496727" y="398829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496727" y="4427239"/>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кругленный прямоугольник 18"/>
          <p:cNvSpPr/>
          <p:nvPr/>
        </p:nvSpPr>
        <p:spPr>
          <a:xfrm>
            <a:off x="496727" y="4859287"/>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265350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1315"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23528" y="116632"/>
            <a:ext cx="8424936" cy="936104"/>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1"/>
          <p:cNvSpPr txBox="1">
            <a:spLocks/>
          </p:cNvSpPr>
          <p:nvPr/>
        </p:nvSpPr>
        <p:spPr>
          <a:xfrm>
            <a:off x="457200" y="188640"/>
            <a:ext cx="8229600" cy="72008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chemeClr val="bg1"/>
                </a:solidFill>
              </a:rPr>
              <a:t>Проектно-исследовательская деятельность</a:t>
            </a:r>
            <a:endParaRPr lang="ru-RU" sz="3600" b="1" dirty="0">
              <a:solidFill>
                <a:schemeClr val="bg1"/>
              </a:solidFill>
            </a:endParaRPr>
          </a:p>
        </p:txBody>
      </p:sp>
      <p:sp>
        <p:nvSpPr>
          <p:cNvPr id="7" name="Объект 2"/>
          <p:cNvSpPr txBox="1">
            <a:spLocks/>
          </p:cNvSpPr>
          <p:nvPr/>
        </p:nvSpPr>
        <p:spPr>
          <a:xfrm>
            <a:off x="518864" y="1556792"/>
            <a:ext cx="8009839" cy="457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buClrTx/>
              <a:buSzTx/>
              <a:buNone/>
            </a:pPr>
            <a:r>
              <a:rPr lang="ru-RU" sz="2600" dirty="0" smtClean="0">
                <a:solidFill>
                  <a:schemeClr val="tx1">
                    <a:lumMod val="75000"/>
                    <a:lumOff val="25000"/>
                  </a:schemeClr>
                </a:solidFill>
                <a:latin typeface="Times New Roman" pitchFamily="18" charset="0"/>
                <a:cs typeface="Times New Roman" pitchFamily="18" charset="0"/>
              </a:rPr>
              <a:t>         Проектно-исследовательская </a:t>
            </a:r>
            <a:r>
              <a:rPr lang="ru-RU" sz="2600" dirty="0">
                <a:solidFill>
                  <a:schemeClr val="tx1">
                    <a:lumMod val="75000"/>
                    <a:lumOff val="25000"/>
                  </a:schemeClr>
                </a:solidFill>
                <a:latin typeface="Times New Roman" pitchFamily="18" charset="0"/>
                <a:cs typeface="Times New Roman" pitchFamily="18" charset="0"/>
              </a:rPr>
              <a:t>деятельность позволяет через постановку проблемы организовать мыслительную деятельность обучающихся с опорой на личный опыт,  развивать такие черты характера, как самостоятельность, любознательность, развивать социальные навыки в процессе групповых взаимодействий, приобретать опыт исследовательской деятельности, формировать креативность мышления, интеллектуальные, информационные, коммуникативные навыки.</a:t>
            </a:r>
            <a:endParaRPr lang="ru-RU" sz="2600" dirty="0">
              <a:latin typeface="Times New Roman" pitchFamily="18" charset="0"/>
              <a:cs typeface="Times New Roman" pitchFamily="18" charset="0"/>
            </a:endParaRPr>
          </a:p>
          <a:p>
            <a:endParaRPr lang="ru-RU" sz="2600" dirty="0"/>
          </a:p>
        </p:txBody>
      </p:sp>
    </p:spTree>
    <p:extLst>
      <p:ext uri="{BB962C8B-B14F-4D97-AF65-F5344CB8AC3E}">
        <p14:creationId xmlns:p14="http://schemas.microsoft.com/office/powerpoint/2010/main" xmlns="" val="3559206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Прямоугольник 22"/>
          <p:cNvSpPr/>
          <p:nvPr/>
        </p:nvSpPr>
        <p:spPr>
          <a:xfrm>
            <a:off x="5004340" y="3198009"/>
            <a:ext cx="3744124" cy="1536851"/>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spcBef>
                <a:spcPct val="0"/>
              </a:spcBef>
              <a:spcAft>
                <a:spcPct val="0"/>
              </a:spcAft>
              <a:buFont typeface="Courier New" pitchFamily="49" charset="0"/>
              <a:buChar char="o"/>
            </a:pPr>
            <a:endParaRPr lang="ru-RU" sz="1400" dirty="0" smtClean="0">
              <a:solidFill>
                <a:srgbClr val="46096B"/>
              </a:solidFill>
            </a:endParaRPr>
          </a:p>
          <a:p>
            <a:pPr marL="285750" indent="-285750" fontAlgn="base">
              <a:spcBef>
                <a:spcPct val="0"/>
              </a:spcBef>
              <a:spcAft>
                <a:spcPct val="0"/>
              </a:spcAft>
              <a:buFont typeface="Courier New" pitchFamily="49" charset="0"/>
              <a:buChar char="o"/>
            </a:pPr>
            <a:endParaRPr lang="ru-RU" sz="1400" dirty="0">
              <a:solidFill>
                <a:srgbClr val="46096B"/>
              </a:solidFill>
            </a:endParaRPr>
          </a:p>
          <a:p>
            <a:pPr marL="285750" indent="-285750" fontAlgn="base">
              <a:spcBef>
                <a:spcPct val="0"/>
              </a:spcBef>
              <a:spcAft>
                <a:spcPct val="0"/>
              </a:spcAft>
              <a:buFont typeface="Courier New" pitchFamily="49" charset="0"/>
              <a:buChar char="o"/>
            </a:pPr>
            <a:endParaRPr lang="ru-RU" sz="1400" dirty="0" smtClean="0">
              <a:solidFill>
                <a:srgbClr val="46096B"/>
              </a:solidFill>
            </a:endParaRPr>
          </a:p>
          <a:p>
            <a:pPr marL="285750" indent="-285750" fontAlgn="base">
              <a:spcBef>
                <a:spcPct val="0"/>
              </a:spcBef>
              <a:spcAft>
                <a:spcPct val="0"/>
              </a:spcAft>
              <a:buFont typeface="Courier New" pitchFamily="49" charset="0"/>
              <a:buChar char="o"/>
            </a:pPr>
            <a:r>
              <a:rPr lang="ru-RU" sz="1400" dirty="0" smtClean="0">
                <a:solidFill>
                  <a:srgbClr val="46096B"/>
                </a:solidFill>
              </a:rPr>
              <a:t>Мини-проекты (1 урок)</a:t>
            </a:r>
          </a:p>
          <a:p>
            <a:pPr marL="285750" indent="-285750" fontAlgn="base">
              <a:spcBef>
                <a:spcPct val="0"/>
              </a:spcBef>
              <a:spcAft>
                <a:spcPct val="0"/>
              </a:spcAft>
              <a:buFont typeface="Courier New" pitchFamily="49" charset="0"/>
              <a:buChar char="o"/>
            </a:pPr>
            <a:r>
              <a:rPr lang="ru-RU" sz="1400" dirty="0" smtClean="0">
                <a:solidFill>
                  <a:srgbClr val="46096B"/>
                </a:solidFill>
              </a:rPr>
              <a:t>краткосрочные (4-6 уроков)</a:t>
            </a:r>
          </a:p>
          <a:p>
            <a:pPr marL="285750" indent="-285750" fontAlgn="base">
              <a:spcBef>
                <a:spcPct val="0"/>
              </a:spcBef>
              <a:spcAft>
                <a:spcPct val="0"/>
              </a:spcAft>
              <a:buFont typeface="Courier New" pitchFamily="49" charset="0"/>
              <a:buChar char="o"/>
            </a:pPr>
            <a:r>
              <a:rPr lang="ru-RU" sz="1400" dirty="0">
                <a:solidFill>
                  <a:srgbClr val="46096B"/>
                </a:solidFill>
              </a:rPr>
              <a:t>с</a:t>
            </a:r>
            <a:r>
              <a:rPr lang="ru-RU" sz="1400" dirty="0" smtClean="0">
                <a:solidFill>
                  <a:srgbClr val="46096B"/>
                </a:solidFill>
              </a:rPr>
              <a:t>реднесрочные</a:t>
            </a:r>
          </a:p>
          <a:p>
            <a:pPr marL="285750" indent="-285750" fontAlgn="base">
              <a:spcBef>
                <a:spcPct val="0"/>
              </a:spcBef>
              <a:spcAft>
                <a:spcPct val="0"/>
              </a:spcAft>
              <a:buFont typeface="Courier New" pitchFamily="49" charset="0"/>
              <a:buChar char="o"/>
            </a:pPr>
            <a:r>
              <a:rPr lang="ru-RU" sz="1400" dirty="0" smtClean="0">
                <a:solidFill>
                  <a:srgbClr val="46096B"/>
                </a:solidFill>
              </a:rPr>
              <a:t>долгосрочные</a:t>
            </a:r>
          </a:p>
          <a:p>
            <a:pPr fontAlgn="base">
              <a:spcBef>
                <a:spcPct val="0"/>
              </a:spcBef>
              <a:spcAft>
                <a:spcPct val="0"/>
              </a:spcAft>
            </a:pPr>
            <a:endParaRPr lang="ru-RU" sz="1400" dirty="0">
              <a:solidFill>
                <a:srgbClr val="46096B"/>
              </a:solidFill>
            </a:endParaRPr>
          </a:p>
        </p:txBody>
      </p:sp>
      <p:sp>
        <p:nvSpPr>
          <p:cNvPr id="31" name="Прямоугольник 30"/>
          <p:cNvSpPr/>
          <p:nvPr/>
        </p:nvSpPr>
        <p:spPr>
          <a:xfrm>
            <a:off x="370238" y="3198009"/>
            <a:ext cx="3769714" cy="1536851"/>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fontAlgn="base">
              <a:spcBef>
                <a:spcPct val="0"/>
              </a:spcBef>
              <a:spcAft>
                <a:spcPct val="0"/>
              </a:spcAft>
              <a:buFont typeface="Courier New" pitchFamily="49" charset="0"/>
              <a:buChar char="o"/>
            </a:pPr>
            <a:endParaRPr lang="ru-RU" sz="1400" i="1" dirty="0" smtClean="0">
              <a:solidFill>
                <a:schemeClr val="accent5">
                  <a:lumMod val="50000"/>
                </a:schemeClr>
              </a:solidFill>
              <a:latin typeface="Times New Roman" pitchFamily="18" charset="0"/>
              <a:ea typeface="Calibri" pitchFamily="34" charset="0"/>
              <a:cs typeface="Times New Roman" pitchFamily="18" charset="0"/>
            </a:endParaRPr>
          </a:p>
          <a:p>
            <a:pPr marL="285750" indent="-285750" fontAlgn="base">
              <a:spcBef>
                <a:spcPct val="0"/>
              </a:spcBef>
              <a:spcAft>
                <a:spcPct val="0"/>
              </a:spcAft>
              <a:buFont typeface="Courier New" pitchFamily="49" charset="0"/>
              <a:buChar char="o"/>
            </a:pPr>
            <a:endParaRPr lang="ru-RU" sz="1400" dirty="0" smtClean="0">
              <a:solidFill>
                <a:srgbClr val="46096B"/>
              </a:solidFill>
            </a:endParaRPr>
          </a:p>
          <a:p>
            <a:pPr marL="285750" indent="-285750" fontAlgn="base">
              <a:spcBef>
                <a:spcPct val="0"/>
              </a:spcBef>
              <a:spcAft>
                <a:spcPct val="0"/>
              </a:spcAft>
              <a:buFont typeface="Courier New" pitchFamily="49" charset="0"/>
              <a:buChar char="o"/>
            </a:pPr>
            <a:r>
              <a:rPr lang="ru-RU" sz="1400" dirty="0" err="1" smtClean="0">
                <a:solidFill>
                  <a:srgbClr val="46096B"/>
                </a:solidFill>
              </a:rPr>
              <a:t>внутриклассные</a:t>
            </a:r>
            <a:endParaRPr lang="ru-RU" sz="1400" dirty="0" smtClean="0">
              <a:solidFill>
                <a:srgbClr val="46096B"/>
              </a:solidFill>
            </a:endParaRPr>
          </a:p>
          <a:p>
            <a:pPr marL="285750" indent="-285750" fontAlgn="base">
              <a:spcBef>
                <a:spcPct val="0"/>
              </a:spcBef>
              <a:spcAft>
                <a:spcPct val="0"/>
              </a:spcAft>
              <a:buFont typeface="Courier New" pitchFamily="49" charset="0"/>
              <a:buChar char="o"/>
            </a:pPr>
            <a:r>
              <a:rPr lang="ru-RU" sz="1400" dirty="0" err="1">
                <a:solidFill>
                  <a:srgbClr val="46096B"/>
                </a:solidFill>
              </a:rPr>
              <a:t>в</a:t>
            </a:r>
            <a:r>
              <a:rPr lang="ru-RU" sz="1400" dirty="0" err="1" smtClean="0">
                <a:solidFill>
                  <a:srgbClr val="46096B"/>
                </a:solidFill>
              </a:rPr>
              <a:t>нутришкольные</a:t>
            </a:r>
            <a:endParaRPr lang="ru-RU" sz="1400" dirty="0" smtClean="0">
              <a:solidFill>
                <a:srgbClr val="46096B"/>
              </a:solidFill>
            </a:endParaRPr>
          </a:p>
          <a:p>
            <a:pPr marL="285750" indent="-285750" fontAlgn="base">
              <a:spcBef>
                <a:spcPct val="0"/>
              </a:spcBef>
              <a:spcAft>
                <a:spcPct val="0"/>
              </a:spcAft>
              <a:buFont typeface="Courier New" pitchFamily="49" charset="0"/>
              <a:buChar char="o"/>
            </a:pPr>
            <a:r>
              <a:rPr lang="ru-RU" sz="1400" dirty="0" smtClean="0">
                <a:solidFill>
                  <a:srgbClr val="46096B"/>
                </a:solidFill>
              </a:rPr>
              <a:t>межрегиональные</a:t>
            </a:r>
          </a:p>
          <a:p>
            <a:pPr marL="285750" indent="-285750" fontAlgn="base">
              <a:spcBef>
                <a:spcPct val="0"/>
              </a:spcBef>
              <a:spcAft>
                <a:spcPct val="0"/>
              </a:spcAft>
              <a:buFont typeface="Courier New" pitchFamily="49" charset="0"/>
              <a:buChar char="o"/>
            </a:pPr>
            <a:r>
              <a:rPr lang="ru-RU" sz="1400" dirty="0" smtClean="0">
                <a:solidFill>
                  <a:srgbClr val="46096B"/>
                </a:solidFill>
              </a:rPr>
              <a:t>международные</a:t>
            </a:r>
            <a:endParaRPr lang="ru-RU" sz="1400" dirty="0">
              <a:solidFill>
                <a:srgbClr val="46096B"/>
              </a:solidFill>
            </a:endParaRPr>
          </a:p>
        </p:txBody>
      </p:sp>
      <p:sp>
        <p:nvSpPr>
          <p:cNvPr id="6" name="Прямоугольник 5"/>
          <p:cNvSpPr/>
          <p:nvPr/>
        </p:nvSpPr>
        <p:spPr>
          <a:xfrm>
            <a:off x="359532" y="1412776"/>
            <a:ext cx="3780420" cy="144016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359532" y="1338677"/>
            <a:ext cx="3780420" cy="434139"/>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7" name="Объект 2"/>
          <p:cNvSpPr txBox="1">
            <a:spLocks/>
          </p:cNvSpPr>
          <p:nvPr/>
        </p:nvSpPr>
        <p:spPr>
          <a:xfrm>
            <a:off x="457200" y="1808820"/>
            <a:ext cx="3538736" cy="1188132"/>
          </a:xfrm>
          <a:prstGeom prst="rect">
            <a:avLst/>
          </a:prstGeom>
          <a:noFill/>
          <a:ln w="12700">
            <a:noFill/>
          </a:ln>
          <a:effectLst/>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Courier New" pitchFamily="49" charset="0"/>
              <a:buChar char="o"/>
            </a:pPr>
            <a:r>
              <a:rPr lang="ru-RU" sz="1400" dirty="0" smtClean="0">
                <a:solidFill>
                  <a:srgbClr val="46096B"/>
                </a:solidFill>
              </a:rPr>
              <a:t>моно проект </a:t>
            </a:r>
            <a:r>
              <a:rPr lang="ru-RU" sz="1400" dirty="0">
                <a:solidFill>
                  <a:srgbClr val="46096B"/>
                </a:solidFill>
              </a:rPr>
              <a:t>(в рамках одной области знания);</a:t>
            </a:r>
          </a:p>
          <a:p>
            <a:pPr>
              <a:buFont typeface="Courier New" pitchFamily="49" charset="0"/>
              <a:buChar char="o"/>
            </a:pPr>
            <a:r>
              <a:rPr lang="ru-RU" sz="1400" dirty="0" err="1">
                <a:solidFill>
                  <a:srgbClr val="46096B"/>
                </a:solidFill>
              </a:rPr>
              <a:t>межпредметный</a:t>
            </a:r>
            <a:r>
              <a:rPr lang="ru-RU" sz="1400" dirty="0">
                <a:solidFill>
                  <a:srgbClr val="46096B"/>
                </a:solidFill>
              </a:rPr>
              <a:t> проект.</a:t>
            </a:r>
          </a:p>
        </p:txBody>
      </p:sp>
      <p:sp>
        <p:nvSpPr>
          <p:cNvPr id="8" name="Прямоугольник 7"/>
          <p:cNvSpPr/>
          <p:nvPr/>
        </p:nvSpPr>
        <p:spPr>
          <a:xfrm>
            <a:off x="5006042" y="1546917"/>
            <a:ext cx="3742130" cy="1306017"/>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fontAlgn="base">
              <a:spcBef>
                <a:spcPct val="0"/>
              </a:spcBef>
              <a:spcAft>
                <a:spcPct val="0"/>
              </a:spcAft>
              <a:buFont typeface="Courier New" pitchFamily="49" charset="0"/>
              <a:buChar char="o"/>
            </a:pPr>
            <a:endParaRPr lang="ru-RU" sz="1400" i="1" dirty="0" smtClean="0">
              <a:solidFill>
                <a:schemeClr val="accent5">
                  <a:lumMod val="50000"/>
                </a:schemeClr>
              </a:solidFill>
              <a:latin typeface="Times New Roman" pitchFamily="18" charset="0"/>
              <a:ea typeface="Calibri" pitchFamily="34" charset="0"/>
              <a:cs typeface="Times New Roman" pitchFamily="18" charset="0"/>
            </a:endParaRPr>
          </a:p>
          <a:p>
            <a:pPr marL="285750" indent="-285750" fontAlgn="base">
              <a:spcBef>
                <a:spcPct val="0"/>
              </a:spcBef>
              <a:spcAft>
                <a:spcPct val="0"/>
              </a:spcAft>
              <a:buFont typeface="Courier New" pitchFamily="49" charset="0"/>
              <a:buChar char="o"/>
            </a:pPr>
            <a:r>
              <a:rPr lang="ru-RU" sz="1400" dirty="0" smtClean="0">
                <a:solidFill>
                  <a:srgbClr val="46096B"/>
                </a:solidFill>
              </a:rPr>
              <a:t>непосредственный </a:t>
            </a:r>
            <a:r>
              <a:rPr lang="ru-RU" sz="1400" dirty="0">
                <a:solidFill>
                  <a:srgbClr val="46096B"/>
                </a:solidFill>
              </a:rPr>
              <a:t>(жесткий, гибкий</a:t>
            </a:r>
            <a:r>
              <a:rPr lang="ru-RU" sz="1400" dirty="0" smtClean="0">
                <a:solidFill>
                  <a:srgbClr val="46096B"/>
                </a:solidFill>
              </a:rPr>
              <a:t>),</a:t>
            </a:r>
          </a:p>
          <a:p>
            <a:pPr marL="285750" indent="-285750" fontAlgn="base">
              <a:spcBef>
                <a:spcPct val="0"/>
              </a:spcBef>
              <a:spcAft>
                <a:spcPct val="0"/>
              </a:spcAft>
              <a:buFont typeface="Courier New" pitchFamily="49" charset="0"/>
              <a:buChar char="o"/>
            </a:pPr>
            <a:r>
              <a:rPr lang="ru-RU" sz="1400" dirty="0" smtClean="0">
                <a:solidFill>
                  <a:srgbClr val="46096B"/>
                </a:solidFill>
              </a:rPr>
              <a:t>скрытый </a:t>
            </a:r>
            <a:r>
              <a:rPr lang="ru-RU" sz="1400" dirty="0">
                <a:solidFill>
                  <a:srgbClr val="46096B"/>
                </a:solidFill>
              </a:rPr>
              <a:t>(неявный, имитирующий участника проекта</a:t>
            </a:r>
            <a:r>
              <a:rPr lang="ru-RU" sz="1400" dirty="0" smtClean="0">
                <a:solidFill>
                  <a:srgbClr val="46096B"/>
                </a:solidFill>
              </a:rPr>
              <a:t>,) </a:t>
            </a:r>
            <a:endParaRPr lang="ru-RU" sz="1400" dirty="0">
              <a:solidFill>
                <a:srgbClr val="46096B"/>
              </a:solidFill>
            </a:endParaRPr>
          </a:p>
        </p:txBody>
      </p:sp>
      <p:sp>
        <p:nvSpPr>
          <p:cNvPr id="9" name="Прямоугольник 8"/>
          <p:cNvSpPr/>
          <p:nvPr/>
        </p:nvSpPr>
        <p:spPr>
          <a:xfrm>
            <a:off x="359532" y="188640"/>
            <a:ext cx="8388932" cy="864098"/>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10" name="Прямоугольник 9"/>
          <p:cNvSpPr/>
          <p:nvPr/>
        </p:nvSpPr>
        <p:spPr>
          <a:xfrm>
            <a:off x="359532" y="188640"/>
            <a:ext cx="8388640" cy="830997"/>
          </a:xfrm>
          <a:prstGeom prst="rect">
            <a:avLst/>
          </a:prstGeom>
        </p:spPr>
        <p:txBody>
          <a:bodyPr wrap="square">
            <a:spAutoFit/>
          </a:bodyPr>
          <a:lstStyle/>
          <a:p>
            <a:pPr algn="ctr"/>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КЛАССИФИКАЦИЯ </a:t>
            </a:r>
          </a:p>
          <a:p>
            <a:pPr algn="ctr"/>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 ПРОЕКТНО- ИССЛЕДОВАТЕЛЬСКОЙ   </a:t>
            </a:r>
          </a:p>
          <a:p>
            <a:pPr algn="ctr"/>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 ДЕЯТЕЛЬНОСТИ</a:t>
            </a:r>
            <a:endParaRPr lang="ru-RU" sz="1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1" name="Прямоугольник 10"/>
          <p:cNvSpPr/>
          <p:nvPr/>
        </p:nvSpPr>
        <p:spPr>
          <a:xfrm>
            <a:off x="4990040" y="1341928"/>
            <a:ext cx="3758132" cy="430887"/>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12" name="Прямоугольник 11"/>
          <p:cNvSpPr/>
          <p:nvPr/>
        </p:nvSpPr>
        <p:spPr>
          <a:xfrm>
            <a:off x="5004340" y="1393031"/>
            <a:ext cx="3888140"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ХАРАКТЕР    КООРДИНАЦИИ</a:t>
            </a:r>
            <a:endParaRPr lang="ru-RU" sz="1400" b="1" dirty="0">
              <a:solidFill>
                <a:srgbClr val="4A7F86"/>
              </a:solidFill>
              <a:latin typeface="MS UI Gothic" pitchFamily="34" charset="-128"/>
              <a:ea typeface="MS UI Gothic" pitchFamily="34" charset="-128"/>
            </a:endParaRPr>
          </a:p>
        </p:txBody>
      </p:sp>
      <p:sp>
        <p:nvSpPr>
          <p:cNvPr id="13" name="Скругленный прямоугольник 12"/>
          <p:cNvSpPr/>
          <p:nvPr/>
        </p:nvSpPr>
        <p:spPr>
          <a:xfrm>
            <a:off x="359532" y="1316085"/>
            <a:ext cx="378042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539552" y="1341929"/>
            <a:ext cx="3520008" cy="430887"/>
          </a:xfrm>
          <a:prstGeom prst="rect">
            <a:avLst/>
          </a:prstGeom>
        </p:spPr>
        <p:txBody>
          <a:bodyPr wrap="square">
            <a:spAutoFit/>
          </a:bodyPr>
          <a:lstStyle/>
          <a:p>
            <a:r>
              <a:rPr lang="ru-RU" sz="1100" b="1" dirty="0" smtClean="0">
                <a:solidFill>
                  <a:srgbClr val="4A7F86"/>
                </a:solidFill>
                <a:latin typeface="MS UI Gothic" pitchFamily="34" charset="-128"/>
                <a:ea typeface="MS UI Gothic" pitchFamily="34" charset="-128"/>
                <a:cs typeface="Arial" charset="0"/>
              </a:rPr>
              <a:t>ПРЕДМЕТНО-СОДЕРЖАТЕЛЬНАЯ ОБЛАСТЬ</a:t>
            </a:r>
            <a:endParaRPr lang="ru-RU" sz="1100" b="1" dirty="0">
              <a:solidFill>
                <a:srgbClr val="4A7F86"/>
              </a:solidFill>
              <a:latin typeface="MS UI Gothic" pitchFamily="34" charset="-128"/>
              <a:ea typeface="MS UI Gothic" pitchFamily="34" charset="-128"/>
            </a:endParaRPr>
          </a:p>
        </p:txBody>
      </p:sp>
      <p:sp>
        <p:nvSpPr>
          <p:cNvPr id="24" name="Прямоугольник 23"/>
          <p:cNvSpPr/>
          <p:nvPr/>
        </p:nvSpPr>
        <p:spPr>
          <a:xfrm>
            <a:off x="4971930" y="3198009"/>
            <a:ext cx="3776534" cy="504056"/>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25" name="Прямоугольник 24"/>
          <p:cNvSpPr/>
          <p:nvPr/>
        </p:nvSpPr>
        <p:spPr>
          <a:xfrm>
            <a:off x="5224556" y="3322280"/>
            <a:ext cx="3369186"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ПРОДОЛЖИТЕЛЬНОСТЬ</a:t>
            </a:r>
            <a:endParaRPr lang="ru-RU" sz="1400" b="1" dirty="0">
              <a:solidFill>
                <a:srgbClr val="4A7F86"/>
              </a:solidFill>
              <a:latin typeface="MS UI Gothic" pitchFamily="34" charset="-128"/>
              <a:ea typeface="MS UI Gothic" pitchFamily="34" charset="-128"/>
            </a:endParaRPr>
          </a:p>
        </p:txBody>
      </p:sp>
      <p:sp>
        <p:nvSpPr>
          <p:cNvPr id="27" name="Прямоугольник 26"/>
          <p:cNvSpPr/>
          <p:nvPr/>
        </p:nvSpPr>
        <p:spPr>
          <a:xfrm>
            <a:off x="2861190" y="5013176"/>
            <a:ext cx="3753420" cy="1536851"/>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fontAlgn="base">
              <a:spcBef>
                <a:spcPct val="0"/>
              </a:spcBef>
              <a:spcAft>
                <a:spcPct val="0"/>
              </a:spcAft>
              <a:buFont typeface="Courier New" pitchFamily="49" charset="0"/>
              <a:buChar char="o"/>
            </a:pPr>
            <a:endParaRPr lang="ru-RU" sz="1400" i="1" dirty="0" smtClean="0">
              <a:solidFill>
                <a:schemeClr val="accent5">
                  <a:lumMod val="50000"/>
                </a:schemeClr>
              </a:solidFill>
              <a:latin typeface="Times New Roman" pitchFamily="18" charset="0"/>
              <a:ea typeface="Calibri" pitchFamily="34" charset="0"/>
              <a:cs typeface="Times New Roman" pitchFamily="18" charset="0"/>
            </a:endParaRPr>
          </a:p>
          <a:p>
            <a:pPr marL="285750" indent="-285750" fontAlgn="base">
              <a:spcBef>
                <a:spcPct val="0"/>
              </a:spcBef>
              <a:spcAft>
                <a:spcPct val="0"/>
              </a:spcAft>
              <a:buFont typeface="Courier New" pitchFamily="49" charset="0"/>
              <a:buChar char="o"/>
            </a:pPr>
            <a:r>
              <a:rPr lang="ru-RU" sz="1400" dirty="0" smtClean="0">
                <a:solidFill>
                  <a:srgbClr val="46096B"/>
                </a:solidFill>
              </a:rPr>
              <a:t>Индивидуальные</a:t>
            </a:r>
          </a:p>
          <a:p>
            <a:pPr marL="285750" indent="-285750" fontAlgn="base">
              <a:spcBef>
                <a:spcPct val="0"/>
              </a:spcBef>
              <a:spcAft>
                <a:spcPct val="0"/>
              </a:spcAft>
              <a:buFont typeface="Courier New" pitchFamily="49" charset="0"/>
              <a:buChar char="o"/>
            </a:pPr>
            <a:r>
              <a:rPr lang="ru-RU" sz="1400" dirty="0" smtClean="0">
                <a:solidFill>
                  <a:srgbClr val="46096B"/>
                </a:solidFill>
              </a:rPr>
              <a:t>Групповые </a:t>
            </a:r>
            <a:endParaRPr lang="ru-RU" sz="1400" dirty="0">
              <a:solidFill>
                <a:srgbClr val="46096B"/>
              </a:solidFill>
            </a:endParaRPr>
          </a:p>
        </p:txBody>
      </p:sp>
      <p:sp>
        <p:nvSpPr>
          <p:cNvPr id="28" name="Прямоугольник 27"/>
          <p:cNvSpPr/>
          <p:nvPr/>
        </p:nvSpPr>
        <p:spPr>
          <a:xfrm>
            <a:off x="2888190" y="5013176"/>
            <a:ext cx="3726420" cy="504056"/>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29" name="Прямоугольник 28"/>
          <p:cNvSpPr/>
          <p:nvPr/>
        </p:nvSpPr>
        <p:spPr>
          <a:xfrm>
            <a:off x="2987824" y="5137447"/>
            <a:ext cx="4392488" cy="276999"/>
          </a:xfrm>
          <a:prstGeom prst="rect">
            <a:avLst/>
          </a:prstGeom>
        </p:spPr>
        <p:txBody>
          <a:bodyPr wrap="square">
            <a:spAutoFit/>
          </a:bodyPr>
          <a:lstStyle/>
          <a:p>
            <a:r>
              <a:rPr lang="ru-RU" sz="1200" b="1" dirty="0" smtClean="0">
                <a:solidFill>
                  <a:srgbClr val="4A7F86"/>
                </a:solidFill>
                <a:latin typeface="MS UI Gothic" pitchFamily="34" charset="-128"/>
                <a:ea typeface="MS UI Gothic" pitchFamily="34" charset="-128"/>
                <a:cs typeface="Arial" charset="0"/>
              </a:rPr>
              <a:t>КОЛИЧЕСТВО   УЧАСТНИКОВ</a:t>
            </a:r>
            <a:endParaRPr lang="ru-RU" sz="1200" b="1" dirty="0">
              <a:solidFill>
                <a:srgbClr val="4A7F86"/>
              </a:solidFill>
              <a:latin typeface="MS UI Gothic" pitchFamily="34" charset="-128"/>
              <a:ea typeface="MS UI Gothic" pitchFamily="34" charset="-128"/>
            </a:endParaRPr>
          </a:p>
        </p:txBody>
      </p:sp>
      <p:sp>
        <p:nvSpPr>
          <p:cNvPr id="32" name="Прямоугольник 31"/>
          <p:cNvSpPr/>
          <p:nvPr/>
        </p:nvSpPr>
        <p:spPr>
          <a:xfrm>
            <a:off x="370238" y="3198009"/>
            <a:ext cx="3769713" cy="504056"/>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33" name="Прямоугольник 32"/>
          <p:cNvSpPr/>
          <p:nvPr/>
        </p:nvSpPr>
        <p:spPr>
          <a:xfrm>
            <a:off x="395536" y="3322280"/>
            <a:ext cx="3553649"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ХАРАКТЕР    КОНТАКТОВ</a:t>
            </a:r>
            <a:endParaRPr lang="ru-RU" sz="1400" b="1" dirty="0">
              <a:solidFill>
                <a:srgbClr val="4A7F86"/>
              </a:solidFill>
              <a:latin typeface="MS UI Gothic" pitchFamily="34" charset="-128"/>
              <a:ea typeface="MS UI Gothic" pitchFamily="34" charset="-128"/>
            </a:endParaRPr>
          </a:p>
        </p:txBody>
      </p:sp>
      <p:sp>
        <p:nvSpPr>
          <p:cNvPr id="14" name="Скругленный прямоугольник 13"/>
          <p:cNvSpPr/>
          <p:nvPr/>
        </p:nvSpPr>
        <p:spPr>
          <a:xfrm>
            <a:off x="359532" y="1316085"/>
            <a:ext cx="54000" cy="1536851"/>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Скругленный прямоугольник 35"/>
          <p:cNvSpPr/>
          <p:nvPr/>
        </p:nvSpPr>
        <p:spPr>
          <a:xfrm>
            <a:off x="4979042" y="1319069"/>
            <a:ext cx="378042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Скругленный прямоугольник 36"/>
          <p:cNvSpPr/>
          <p:nvPr/>
        </p:nvSpPr>
        <p:spPr>
          <a:xfrm>
            <a:off x="4979042" y="1319069"/>
            <a:ext cx="54000" cy="1536851"/>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Скругленный прямоугольник 37"/>
          <p:cNvSpPr/>
          <p:nvPr/>
        </p:nvSpPr>
        <p:spPr>
          <a:xfrm>
            <a:off x="355095" y="3151394"/>
            <a:ext cx="378042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Скругленный прямоугольник 38"/>
          <p:cNvSpPr/>
          <p:nvPr/>
        </p:nvSpPr>
        <p:spPr>
          <a:xfrm>
            <a:off x="355095" y="3151394"/>
            <a:ext cx="55358" cy="1589645"/>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Скругленный прямоугольник 39"/>
          <p:cNvSpPr/>
          <p:nvPr/>
        </p:nvSpPr>
        <p:spPr>
          <a:xfrm>
            <a:off x="4968044" y="3198009"/>
            <a:ext cx="378042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кругленный прямоугольник 40"/>
          <p:cNvSpPr/>
          <p:nvPr/>
        </p:nvSpPr>
        <p:spPr>
          <a:xfrm>
            <a:off x="4968044" y="3198009"/>
            <a:ext cx="54000" cy="1536851"/>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кругленный прямоугольник 41"/>
          <p:cNvSpPr/>
          <p:nvPr/>
        </p:nvSpPr>
        <p:spPr>
          <a:xfrm>
            <a:off x="2834190" y="5013176"/>
            <a:ext cx="378042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кругленный прямоугольник 42"/>
          <p:cNvSpPr/>
          <p:nvPr/>
        </p:nvSpPr>
        <p:spPr>
          <a:xfrm>
            <a:off x="2834190" y="5013176"/>
            <a:ext cx="54000" cy="1536851"/>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552220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1315"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323528" y="116632"/>
            <a:ext cx="8424936" cy="936104"/>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1"/>
          <p:cNvSpPr txBox="1">
            <a:spLocks/>
          </p:cNvSpPr>
          <p:nvPr/>
        </p:nvSpPr>
        <p:spPr>
          <a:xfrm>
            <a:off x="457200" y="188640"/>
            <a:ext cx="8229600" cy="72008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chemeClr val="bg1"/>
                </a:solidFill>
              </a:rPr>
              <a:t>Формирование УУД на разных этапах </a:t>
            </a:r>
          </a:p>
          <a:p>
            <a:r>
              <a:rPr lang="ru-RU" sz="3600" b="1" dirty="0" smtClean="0">
                <a:solidFill>
                  <a:schemeClr val="bg1"/>
                </a:solidFill>
              </a:rPr>
              <a:t>выполнения проекта</a:t>
            </a:r>
            <a:endParaRPr lang="ru-RU" sz="3600" b="1" dirty="0">
              <a:solidFill>
                <a:schemeClr val="bg1"/>
              </a:solidFill>
            </a:endParaRPr>
          </a:p>
        </p:txBody>
      </p:sp>
      <p:sp>
        <p:nvSpPr>
          <p:cNvPr id="7" name="Объект 2"/>
          <p:cNvSpPr txBox="1">
            <a:spLocks/>
          </p:cNvSpPr>
          <p:nvPr/>
        </p:nvSpPr>
        <p:spPr>
          <a:xfrm>
            <a:off x="518864" y="2276872"/>
            <a:ext cx="8009839" cy="37079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buNone/>
            </a:pPr>
            <a:r>
              <a:rPr lang="ru-RU" sz="2600" dirty="0" smtClean="0">
                <a:solidFill>
                  <a:schemeClr val="tx1">
                    <a:lumMod val="75000"/>
                    <a:lumOff val="25000"/>
                  </a:schemeClr>
                </a:solidFill>
                <a:latin typeface="Times New Roman" pitchFamily="18" charset="0"/>
                <a:cs typeface="Times New Roman" pitchFamily="18" charset="0"/>
              </a:rPr>
              <a:t>         </a:t>
            </a:r>
            <a:r>
              <a:rPr lang="ru-RU" sz="2400" dirty="0">
                <a:solidFill>
                  <a:srgbClr val="6B6171"/>
                </a:solidFill>
                <a:latin typeface="Times New Roman" pitchFamily="18" charset="0"/>
                <a:cs typeface="Times New Roman" pitchFamily="18" charset="0"/>
              </a:rPr>
              <a:t>На данном этапе выбирается тема (из предоставленных учителем или обучающимися), формулируется проблема, выдвигаются гипотезы путей решения, определяются цель и задачи проекта, его форма, составляется план работы. Осуществляется поиск  источников. Собирается  материал по данной теме. Определяется способ представления результатов.  Распределяются  задачи (обязанности) между членами </a:t>
            </a:r>
            <a:r>
              <a:rPr lang="ru-RU" sz="2400" dirty="0" smtClean="0">
                <a:solidFill>
                  <a:srgbClr val="6B6171"/>
                </a:solidFill>
                <a:latin typeface="Times New Roman" pitchFamily="18" charset="0"/>
                <a:cs typeface="Times New Roman" pitchFamily="18" charset="0"/>
              </a:rPr>
              <a:t>группы.</a:t>
            </a:r>
            <a:endParaRPr lang="ru-RU" sz="2400" dirty="0">
              <a:solidFill>
                <a:srgbClr val="6B6171"/>
              </a:solidFill>
              <a:latin typeface="Times New Roman" pitchFamily="18" charset="0"/>
              <a:cs typeface="Times New Roman" pitchFamily="18" charset="0"/>
            </a:endParaRPr>
          </a:p>
        </p:txBody>
      </p:sp>
      <p:sp>
        <p:nvSpPr>
          <p:cNvPr id="3" name="Блок-схема: документ 2"/>
          <p:cNvSpPr/>
          <p:nvPr/>
        </p:nvSpPr>
        <p:spPr>
          <a:xfrm>
            <a:off x="613428" y="1340768"/>
            <a:ext cx="7845135" cy="576064"/>
          </a:xfrm>
          <a:prstGeom prst="flowChartDocument">
            <a:avLst/>
          </a:prstGeom>
          <a:solidFill>
            <a:schemeClr val="accent4">
              <a:lumMod val="60000"/>
              <a:lumOff val="40000"/>
            </a:schemeClr>
          </a:solidFill>
          <a:ln w="6350">
            <a:solidFill>
              <a:schemeClr val="accent4">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8" name="Прямоугольник 7"/>
          <p:cNvSpPr/>
          <p:nvPr/>
        </p:nvSpPr>
        <p:spPr>
          <a:xfrm>
            <a:off x="1880510" y="1458884"/>
            <a:ext cx="6075866" cy="313932"/>
          </a:xfrm>
          <a:prstGeom prst="rect">
            <a:avLst/>
          </a:prstGeom>
        </p:spPr>
        <p:txBody>
          <a:bodyPr wrap="square">
            <a:spAutoFit/>
          </a:bodyPr>
          <a:lstStyle/>
          <a:p>
            <a:pPr algn="ctr">
              <a:lnSpc>
                <a:spcPct val="80000"/>
              </a:lnSpc>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I</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 этап. Подготовительный.</a:t>
            </a:r>
          </a:p>
        </p:txBody>
      </p:sp>
    </p:spTree>
    <p:extLst>
      <p:ext uri="{BB962C8B-B14F-4D97-AF65-F5344CB8AC3E}">
        <p14:creationId xmlns:p14="http://schemas.microsoft.com/office/powerpoint/2010/main" xmlns="" val="28866939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5297" y="1159124"/>
            <a:ext cx="7773128" cy="111774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i="1" u="sng" dirty="0" smtClean="0">
              <a:solidFill>
                <a:srgbClr val="6B6171"/>
              </a:solidFill>
            </a:endParaRPr>
          </a:p>
          <a:p>
            <a:pPr>
              <a:lnSpc>
                <a:spcPct val="80000"/>
              </a:lnSpc>
            </a:pPr>
            <a:endParaRPr lang="ru-RU" sz="1050" i="1" u="sng" dirty="0" smtClean="0">
              <a:solidFill>
                <a:srgbClr val="6B6171"/>
              </a:solidFill>
            </a:endParaRPr>
          </a:p>
          <a:p>
            <a:pPr>
              <a:lnSpc>
                <a:spcPct val="80000"/>
              </a:lnSpc>
            </a:pPr>
            <a:r>
              <a:rPr lang="ru-RU" dirty="0" smtClean="0">
                <a:solidFill>
                  <a:srgbClr val="6B6171"/>
                </a:solidFill>
              </a:rPr>
              <a:t>Формирование  </a:t>
            </a:r>
            <a:r>
              <a:rPr lang="ru-RU" dirty="0">
                <a:solidFill>
                  <a:srgbClr val="6B6171"/>
                </a:solidFill>
              </a:rPr>
              <a:t>внутренней позиции, адекватной мотивации </a:t>
            </a:r>
            <a:r>
              <a:rPr lang="ru-RU" dirty="0" smtClean="0">
                <a:solidFill>
                  <a:srgbClr val="6B6171"/>
                </a:solidFill>
              </a:rPr>
              <a:t>   учебной </a:t>
            </a:r>
            <a:r>
              <a:rPr lang="ru-RU" dirty="0">
                <a:solidFill>
                  <a:srgbClr val="6B6171"/>
                </a:solidFill>
              </a:rPr>
              <a:t>деятельности, включая учебные и познавательные мотивы, самоопределение.</a:t>
            </a:r>
          </a:p>
        </p:txBody>
      </p:sp>
      <p:sp>
        <p:nvSpPr>
          <p:cNvPr id="3" name="Прямоугольник 2"/>
          <p:cNvSpPr/>
          <p:nvPr/>
        </p:nvSpPr>
        <p:spPr>
          <a:xfrm>
            <a:off x="613428" y="260648"/>
            <a:ext cx="7845135" cy="576064"/>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9" name="Прямоугольник 8"/>
          <p:cNvSpPr/>
          <p:nvPr/>
        </p:nvSpPr>
        <p:spPr>
          <a:xfrm>
            <a:off x="377740" y="365755"/>
            <a:ext cx="8388640" cy="323165"/>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ФОРМИРОВАНИЕ УУД НА ПОДГОТОВИТЕЛЬНОМ ЭТАПЕ</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4941168"/>
            <a:ext cx="7773128" cy="122413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i="1" u="sng" dirty="0" smtClean="0">
              <a:solidFill>
                <a:srgbClr val="6B6171"/>
              </a:solidFill>
            </a:endParaRPr>
          </a:p>
          <a:p>
            <a:pPr>
              <a:lnSpc>
                <a:spcPct val="80000"/>
              </a:lnSpc>
            </a:pPr>
            <a:endParaRPr lang="ru-RU" b="1" i="1" u="sng" dirty="0" smtClean="0">
              <a:solidFill>
                <a:srgbClr val="6B6171"/>
              </a:solidFill>
            </a:endParaRPr>
          </a:p>
          <a:p>
            <a:pPr>
              <a:lnSpc>
                <a:spcPct val="80000"/>
              </a:lnSpc>
            </a:pPr>
            <a:endParaRPr lang="ru-RU" dirty="0" smtClean="0">
              <a:solidFill>
                <a:srgbClr val="6B6171"/>
              </a:solidFill>
            </a:endParaRPr>
          </a:p>
          <a:p>
            <a:pPr>
              <a:lnSpc>
                <a:spcPct val="80000"/>
              </a:lnSpc>
            </a:pPr>
            <a:r>
              <a:rPr lang="ru-RU" dirty="0" smtClean="0">
                <a:solidFill>
                  <a:srgbClr val="6B6171"/>
                </a:solidFill>
              </a:rPr>
              <a:t> </a:t>
            </a:r>
            <a:r>
              <a:rPr lang="ru-RU" dirty="0">
                <a:solidFill>
                  <a:srgbClr val="6B6171"/>
                </a:solidFill>
              </a:rPr>
              <a:t>Установка причинно-следственной связи, подведение под понятие на основе выделения существенных признаков, выбор  наиболее эффективных способов решения задач.</a:t>
            </a:r>
          </a:p>
          <a:p>
            <a:pPr>
              <a:lnSpc>
                <a:spcPct val="80000"/>
              </a:lnSpc>
            </a:pPr>
            <a:endParaRPr lang="ru-RU" sz="3200" b="1" dirty="0"/>
          </a:p>
        </p:txBody>
      </p:sp>
      <p:sp>
        <p:nvSpPr>
          <p:cNvPr id="11" name="Прямоугольник 10"/>
          <p:cNvSpPr/>
          <p:nvPr/>
        </p:nvSpPr>
        <p:spPr>
          <a:xfrm>
            <a:off x="613429" y="2348880"/>
            <a:ext cx="7773128" cy="158417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dirty="0"/>
          </a:p>
          <a:p>
            <a:pPr>
              <a:lnSpc>
                <a:spcPct val="80000"/>
              </a:lnSpc>
            </a:pPr>
            <a:endParaRPr lang="ru-RU" dirty="0" smtClean="0">
              <a:solidFill>
                <a:srgbClr val="6B6171"/>
              </a:solidFill>
            </a:endParaRPr>
          </a:p>
          <a:p>
            <a:pPr>
              <a:lnSpc>
                <a:spcPct val="80000"/>
              </a:lnSpc>
            </a:pPr>
            <a:r>
              <a:rPr lang="ru-RU" dirty="0" smtClean="0">
                <a:solidFill>
                  <a:srgbClr val="6B6171"/>
                </a:solidFill>
              </a:rPr>
              <a:t>Настрой </a:t>
            </a:r>
            <a:r>
              <a:rPr lang="ru-RU" dirty="0">
                <a:solidFill>
                  <a:srgbClr val="6B6171"/>
                </a:solidFill>
              </a:rPr>
              <a:t>на изучение предложенной темы, планирование учебного сотрудничества с учителем и сверстниками. Приобретение умения организовать сотрудничество с партнёром, умение слушать и вступать в диалог, адекватно использовать речевые средства для решения коммуникативных задач</a:t>
            </a:r>
            <a:r>
              <a:rPr lang="ru-RU" dirty="0" smtClean="0">
                <a:solidFill>
                  <a:srgbClr val="6B6171"/>
                </a:solidFill>
              </a:rPr>
              <a:t>.</a:t>
            </a:r>
          </a:p>
          <a:p>
            <a:pPr>
              <a:lnSpc>
                <a:spcPct val="80000"/>
              </a:lnSpc>
            </a:pPr>
            <a:endParaRPr lang="ru-RU" dirty="0">
              <a:solidFill>
                <a:srgbClr val="6B6171"/>
              </a:solidFill>
            </a:endParaRPr>
          </a:p>
        </p:txBody>
      </p:sp>
      <p:sp>
        <p:nvSpPr>
          <p:cNvPr id="12" name="Прямоугольник 11"/>
          <p:cNvSpPr/>
          <p:nvPr/>
        </p:nvSpPr>
        <p:spPr>
          <a:xfrm>
            <a:off x="615297" y="4005064"/>
            <a:ext cx="7773128" cy="86409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6B6171"/>
              </a:solidFill>
            </a:endParaRPr>
          </a:p>
          <a:p>
            <a:pPr>
              <a:lnSpc>
                <a:spcPct val="80000"/>
              </a:lnSpc>
            </a:pPr>
            <a:r>
              <a:rPr lang="ru-RU" dirty="0" smtClean="0">
                <a:solidFill>
                  <a:srgbClr val="6B6171"/>
                </a:solidFill>
              </a:rPr>
              <a:t>Целеполагание</a:t>
            </a:r>
            <a:r>
              <a:rPr lang="ru-RU" dirty="0">
                <a:solidFill>
                  <a:srgbClr val="6B6171"/>
                </a:solidFill>
              </a:rPr>
              <a:t>.</a:t>
            </a:r>
          </a:p>
        </p:txBody>
      </p:sp>
      <p:sp>
        <p:nvSpPr>
          <p:cNvPr id="2" name="Прямоугольник 1"/>
          <p:cNvSpPr/>
          <p:nvPr/>
        </p:nvSpPr>
        <p:spPr>
          <a:xfrm>
            <a:off x="613428" y="1159124"/>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233166"/>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119923"/>
            <a:ext cx="2736304"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ЛИЧНОСТНЫЕ</a:t>
            </a:r>
            <a:endParaRPr lang="ru-RU" sz="1500" b="1" dirty="0">
              <a:solidFill>
                <a:srgbClr val="7030A0"/>
              </a:solidFill>
              <a:latin typeface="MS UI Gothic" pitchFamily="34" charset="-128"/>
              <a:ea typeface="MS UI Gothic" pitchFamily="34" charset="-128"/>
            </a:endParaRPr>
          </a:p>
        </p:txBody>
      </p:sp>
      <p:sp>
        <p:nvSpPr>
          <p:cNvPr id="15" name="Прямоугольник 14"/>
          <p:cNvSpPr/>
          <p:nvPr/>
        </p:nvSpPr>
        <p:spPr>
          <a:xfrm>
            <a:off x="613428" y="2348880"/>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2422922"/>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683568" y="2309679"/>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КОММУНИКАТИВНЫЕ</a:t>
            </a:r>
            <a:endParaRPr lang="ru-RU" sz="1500" b="1" dirty="0">
              <a:solidFill>
                <a:srgbClr val="7030A0"/>
              </a:solidFill>
              <a:latin typeface="MS UI Gothic" pitchFamily="34" charset="-128"/>
              <a:ea typeface="MS UI Gothic" pitchFamily="34" charset="-128"/>
            </a:endParaRPr>
          </a:p>
        </p:txBody>
      </p:sp>
      <p:sp>
        <p:nvSpPr>
          <p:cNvPr id="18" name="Прямоугольник 17"/>
          <p:cNvSpPr/>
          <p:nvPr/>
        </p:nvSpPr>
        <p:spPr>
          <a:xfrm>
            <a:off x="613428" y="4005064"/>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755576" y="4079106"/>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0" name="Прямоугольник 19"/>
          <p:cNvSpPr/>
          <p:nvPr/>
        </p:nvSpPr>
        <p:spPr>
          <a:xfrm>
            <a:off x="683568" y="3965863"/>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РЕГУЛЯТИВНЫЕ</a:t>
            </a:r>
            <a:endParaRPr lang="ru-RU" sz="1500" b="1" dirty="0">
              <a:solidFill>
                <a:srgbClr val="7030A0"/>
              </a:solidFill>
              <a:latin typeface="MS UI Gothic" pitchFamily="34" charset="-128"/>
              <a:ea typeface="MS UI Gothic" pitchFamily="34" charset="-128"/>
            </a:endParaRPr>
          </a:p>
        </p:txBody>
      </p:sp>
      <p:sp>
        <p:nvSpPr>
          <p:cNvPr id="21" name="Прямоугольник 20"/>
          <p:cNvSpPr/>
          <p:nvPr/>
        </p:nvSpPr>
        <p:spPr>
          <a:xfrm>
            <a:off x="611560" y="4941168"/>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53708" y="5015210"/>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681700" y="4901967"/>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ПОЗНАВАТЕЛЬНЫЕ</a:t>
            </a:r>
            <a:endParaRPr lang="ru-RU" sz="1500" b="1" dirty="0">
              <a:solidFill>
                <a:srgbClr val="7030A0"/>
              </a:solidFill>
              <a:latin typeface="MS UI Gothic" pitchFamily="34" charset="-128"/>
              <a:ea typeface="MS UI Gothic" pitchFamily="34" charset="-128"/>
            </a:endParaRPr>
          </a:p>
        </p:txBody>
      </p:sp>
    </p:spTree>
    <p:extLst>
      <p:ext uri="{BB962C8B-B14F-4D97-AF65-F5344CB8AC3E}">
        <p14:creationId xmlns:p14="http://schemas.microsoft.com/office/powerpoint/2010/main" xmlns="" val="21601883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0782" y="476672"/>
            <a:ext cx="8424936" cy="597666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Объект 2"/>
          <p:cNvSpPr txBox="1">
            <a:spLocks/>
          </p:cNvSpPr>
          <p:nvPr/>
        </p:nvSpPr>
        <p:spPr>
          <a:xfrm>
            <a:off x="518330" y="1772816"/>
            <a:ext cx="8009839" cy="37079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buNone/>
            </a:pPr>
            <a:r>
              <a:rPr lang="ru-RU" sz="2400" dirty="0" smtClean="0">
                <a:solidFill>
                  <a:srgbClr val="6B6171"/>
                </a:solidFill>
                <a:latin typeface="Times New Roman" pitchFamily="18" charset="0"/>
                <a:cs typeface="Times New Roman" pitchFamily="18" charset="0"/>
              </a:rPr>
              <a:t>          На </a:t>
            </a:r>
            <a:r>
              <a:rPr lang="ru-RU" sz="2400" dirty="0">
                <a:solidFill>
                  <a:srgbClr val="6B6171"/>
                </a:solidFill>
                <a:latin typeface="Times New Roman" pitchFamily="18" charset="0"/>
                <a:cs typeface="Times New Roman" pitchFamily="18" charset="0"/>
              </a:rPr>
              <a:t>этом этапе определяются виды и формы исследования: анкетирование, социологический опрос, наблюдение с последующим оформлением, интервью и т. д.,  анализируется собранная информация,  и обучающиеся переходят  к практической части.  Проводится коррекция, обобщение материалов, которые преобразуются в электронную форму. Оформляются результаты исследования. Идёт подготовка публичного выступления.</a:t>
            </a:r>
          </a:p>
          <a:p>
            <a:pPr>
              <a:spcBef>
                <a:spcPct val="0"/>
              </a:spcBef>
              <a:buNone/>
            </a:pPr>
            <a:endParaRPr lang="ru-RU" sz="2400" dirty="0">
              <a:solidFill>
                <a:srgbClr val="6B6171"/>
              </a:solidFill>
              <a:latin typeface="Times New Roman" pitchFamily="18" charset="0"/>
              <a:cs typeface="Times New Roman" pitchFamily="18" charset="0"/>
            </a:endParaRPr>
          </a:p>
        </p:txBody>
      </p:sp>
      <p:sp>
        <p:nvSpPr>
          <p:cNvPr id="3" name="Блок-схема: документ 2"/>
          <p:cNvSpPr/>
          <p:nvPr/>
        </p:nvSpPr>
        <p:spPr>
          <a:xfrm>
            <a:off x="613428" y="692696"/>
            <a:ext cx="7845135" cy="576064"/>
          </a:xfrm>
          <a:prstGeom prst="flowChartDocument">
            <a:avLst/>
          </a:prstGeom>
          <a:solidFill>
            <a:schemeClr val="accent4">
              <a:lumMod val="60000"/>
              <a:lumOff val="40000"/>
            </a:schemeClr>
          </a:solidFill>
          <a:ln w="6350">
            <a:solidFill>
              <a:schemeClr val="accent4">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8" name="Прямоугольник 7"/>
          <p:cNvSpPr/>
          <p:nvPr/>
        </p:nvSpPr>
        <p:spPr>
          <a:xfrm>
            <a:off x="1043607" y="810812"/>
            <a:ext cx="6984776" cy="313932"/>
          </a:xfrm>
          <a:prstGeom prst="rect">
            <a:avLst/>
          </a:prstGeom>
        </p:spPr>
        <p:txBody>
          <a:bodyPr wrap="square">
            <a:spAutoFit/>
          </a:bodyPr>
          <a:lstStyle/>
          <a:p>
            <a:pPr algn="ctr">
              <a:lnSpc>
                <a:spcPct val="80000"/>
              </a:lnSpc>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II</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этап.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Аналитико-практический</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endParaRPr>
          </a:p>
        </p:txBody>
      </p:sp>
    </p:spTree>
    <p:extLst>
      <p:ext uri="{BB962C8B-B14F-4D97-AF65-F5344CB8AC3E}">
        <p14:creationId xmlns:p14="http://schemas.microsoft.com/office/powerpoint/2010/main" xmlns="" val="42132588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5297" y="1159124"/>
            <a:ext cx="7773128" cy="111774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72548A"/>
              </a:solidFill>
            </a:endParaRPr>
          </a:p>
          <a:p>
            <a:pPr>
              <a:lnSpc>
                <a:spcPct val="80000"/>
              </a:lnSpc>
            </a:pPr>
            <a:endParaRPr lang="ru-RU" dirty="0">
              <a:solidFill>
                <a:srgbClr val="72548A"/>
              </a:solidFill>
            </a:endParaRPr>
          </a:p>
          <a:p>
            <a:pPr>
              <a:lnSpc>
                <a:spcPct val="80000"/>
              </a:lnSpc>
            </a:pPr>
            <a:r>
              <a:rPr lang="ru-RU" dirty="0" smtClean="0">
                <a:solidFill>
                  <a:srgbClr val="625E7C"/>
                </a:solidFill>
              </a:rPr>
              <a:t>Формирование  </a:t>
            </a:r>
            <a:r>
              <a:rPr lang="ru-RU" dirty="0">
                <a:solidFill>
                  <a:srgbClr val="625E7C"/>
                </a:solidFill>
              </a:rPr>
              <a:t>внутренней позиции. Развитие активности и умения замечать и признавать свои ошибки,  прислушиваться к мнениям и взглядам одноклассников, формирование умения анализировать, самоопределение.</a:t>
            </a:r>
          </a:p>
          <a:p>
            <a:pPr>
              <a:lnSpc>
                <a:spcPct val="80000"/>
              </a:lnSpc>
            </a:pPr>
            <a:endParaRPr lang="ru-RU" dirty="0">
              <a:solidFill>
                <a:srgbClr val="625E7C"/>
              </a:solidFill>
            </a:endParaRPr>
          </a:p>
        </p:txBody>
      </p:sp>
      <p:sp>
        <p:nvSpPr>
          <p:cNvPr id="3" name="Прямоугольник 2"/>
          <p:cNvSpPr/>
          <p:nvPr/>
        </p:nvSpPr>
        <p:spPr>
          <a:xfrm>
            <a:off x="613428" y="260648"/>
            <a:ext cx="7845135" cy="720080"/>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9" name="Прямоугольник 8"/>
          <p:cNvSpPr/>
          <p:nvPr/>
        </p:nvSpPr>
        <p:spPr>
          <a:xfrm>
            <a:off x="377740" y="365755"/>
            <a:ext cx="8388640" cy="553998"/>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ФОРМИРОВАНИЕ УУД </a:t>
            </a:r>
          </a:p>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НА  АНАЛИТИКО-ПРАКТИЧЕСКОМ ЭТАПЕ</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4941168"/>
            <a:ext cx="7773128" cy="158417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i="1" u="sng" dirty="0" smtClean="0">
              <a:solidFill>
                <a:srgbClr val="6B6171"/>
              </a:solidFill>
            </a:endParaRPr>
          </a:p>
          <a:p>
            <a:pPr>
              <a:lnSpc>
                <a:spcPct val="80000"/>
              </a:lnSpc>
            </a:pPr>
            <a:r>
              <a:rPr lang="ru-RU" dirty="0" smtClean="0">
                <a:solidFill>
                  <a:srgbClr val="625E7C"/>
                </a:solidFill>
              </a:rPr>
              <a:t>Установка </a:t>
            </a:r>
            <a:r>
              <a:rPr lang="ru-RU" dirty="0">
                <a:solidFill>
                  <a:srgbClr val="625E7C"/>
                </a:solidFill>
              </a:rPr>
              <a:t>причинно-следственной связи  между объектами, подведение под понятие на основе выделения существенных признаков, сравнение, классификация объектов по заданным критериям, выбор  наиболее эффективных способов решения задач, формирование навыков выполнения практической работы.</a:t>
            </a:r>
          </a:p>
        </p:txBody>
      </p:sp>
      <p:sp>
        <p:nvSpPr>
          <p:cNvPr id="11" name="Прямоугольник 10"/>
          <p:cNvSpPr/>
          <p:nvPr/>
        </p:nvSpPr>
        <p:spPr>
          <a:xfrm>
            <a:off x="613429" y="2348880"/>
            <a:ext cx="7773128" cy="129614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dirty="0"/>
          </a:p>
          <a:p>
            <a:pPr>
              <a:lnSpc>
                <a:spcPct val="80000"/>
              </a:lnSpc>
            </a:pPr>
            <a:r>
              <a:rPr lang="ru-RU" dirty="0" smtClean="0">
                <a:solidFill>
                  <a:srgbClr val="625E7C"/>
                </a:solidFill>
              </a:rPr>
              <a:t>Приобретение </a:t>
            </a:r>
            <a:r>
              <a:rPr lang="ru-RU" dirty="0">
                <a:solidFill>
                  <a:srgbClr val="625E7C"/>
                </a:solidFill>
              </a:rPr>
              <a:t>умения организовать сотрудничество с партнёром, умение слушать и вступать в диалог, адекватно использовать речевые средства для решения коммуникативных задач. Осуществлять контроль, коррекцию действий партнера. </a:t>
            </a:r>
          </a:p>
        </p:txBody>
      </p:sp>
      <p:sp>
        <p:nvSpPr>
          <p:cNvPr id="12" name="Прямоугольник 11"/>
          <p:cNvSpPr/>
          <p:nvPr/>
        </p:nvSpPr>
        <p:spPr>
          <a:xfrm>
            <a:off x="615297" y="3756232"/>
            <a:ext cx="7773128" cy="1040919"/>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72548A"/>
              </a:solidFill>
            </a:endParaRPr>
          </a:p>
          <a:p>
            <a:pPr>
              <a:lnSpc>
                <a:spcPct val="80000"/>
              </a:lnSpc>
            </a:pPr>
            <a:r>
              <a:rPr lang="ru-RU" dirty="0">
                <a:solidFill>
                  <a:srgbClr val="625E7C"/>
                </a:solidFill>
              </a:rPr>
              <a:t>Контроль, коррекция; выделение и осознание того, что уже усвоено и то еще подлежит усвоению; осознание качества и уровня усвоения пройденного материала.  </a:t>
            </a:r>
          </a:p>
        </p:txBody>
      </p:sp>
      <p:sp>
        <p:nvSpPr>
          <p:cNvPr id="2" name="Прямоугольник 1"/>
          <p:cNvSpPr/>
          <p:nvPr/>
        </p:nvSpPr>
        <p:spPr>
          <a:xfrm>
            <a:off x="613428" y="1159124"/>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233166"/>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119923"/>
            <a:ext cx="2736304"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ЛИЧНОСТНЫЕ</a:t>
            </a:r>
            <a:endParaRPr lang="ru-RU" sz="1500" b="1" dirty="0">
              <a:solidFill>
                <a:srgbClr val="7030A0"/>
              </a:solidFill>
              <a:latin typeface="MS UI Gothic" pitchFamily="34" charset="-128"/>
              <a:ea typeface="MS UI Gothic" pitchFamily="34" charset="-128"/>
            </a:endParaRPr>
          </a:p>
        </p:txBody>
      </p:sp>
      <p:sp>
        <p:nvSpPr>
          <p:cNvPr id="15" name="Прямоугольник 14"/>
          <p:cNvSpPr/>
          <p:nvPr/>
        </p:nvSpPr>
        <p:spPr>
          <a:xfrm>
            <a:off x="613428" y="2348880"/>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2422922"/>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683568" y="2309679"/>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КОММУНИКАТИВНЫЕ</a:t>
            </a:r>
            <a:endParaRPr lang="ru-RU" sz="1500" b="1" dirty="0">
              <a:solidFill>
                <a:srgbClr val="7030A0"/>
              </a:solidFill>
              <a:latin typeface="MS UI Gothic" pitchFamily="34" charset="-128"/>
              <a:ea typeface="MS UI Gothic" pitchFamily="34" charset="-128"/>
            </a:endParaRPr>
          </a:p>
        </p:txBody>
      </p:sp>
      <p:sp>
        <p:nvSpPr>
          <p:cNvPr id="18" name="Прямоугольник 17"/>
          <p:cNvSpPr/>
          <p:nvPr/>
        </p:nvSpPr>
        <p:spPr>
          <a:xfrm>
            <a:off x="613428" y="3756233"/>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755576" y="3830275"/>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0" name="Прямоугольник 19"/>
          <p:cNvSpPr/>
          <p:nvPr/>
        </p:nvSpPr>
        <p:spPr>
          <a:xfrm>
            <a:off x="683568" y="3717032"/>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РЕГУЛЯТИВНЫЕ</a:t>
            </a:r>
            <a:endParaRPr lang="ru-RU" sz="1500" b="1" dirty="0">
              <a:solidFill>
                <a:srgbClr val="7030A0"/>
              </a:solidFill>
              <a:latin typeface="MS UI Gothic" pitchFamily="34" charset="-128"/>
              <a:ea typeface="MS UI Gothic" pitchFamily="34" charset="-128"/>
            </a:endParaRPr>
          </a:p>
        </p:txBody>
      </p:sp>
      <p:sp>
        <p:nvSpPr>
          <p:cNvPr id="21" name="Прямоугольник 20"/>
          <p:cNvSpPr/>
          <p:nvPr/>
        </p:nvSpPr>
        <p:spPr>
          <a:xfrm>
            <a:off x="611560" y="4941168"/>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53708" y="5015210"/>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681700" y="4901967"/>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ПОЗНАВАТЕЛЬНЫЕ</a:t>
            </a:r>
            <a:endParaRPr lang="ru-RU" sz="1500" b="1" dirty="0">
              <a:solidFill>
                <a:srgbClr val="7030A0"/>
              </a:solidFill>
              <a:latin typeface="MS UI Gothic" pitchFamily="34" charset="-128"/>
              <a:ea typeface="MS UI Gothic" pitchFamily="34" charset="-128"/>
            </a:endParaRPr>
          </a:p>
        </p:txBody>
      </p:sp>
    </p:spTree>
    <p:extLst>
      <p:ext uri="{BB962C8B-B14F-4D97-AF65-F5344CB8AC3E}">
        <p14:creationId xmlns:p14="http://schemas.microsoft.com/office/powerpoint/2010/main" xmlns="" val="3869629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979712" y="404664"/>
            <a:ext cx="5112568" cy="504056"/>
          </a:xfrm>
        </p:spPr>
        <p:txBody>
          <a:bodyPr>
            <a:noAutofit/>
          </a:bodyPr>
          <a:lstStyle/>
          <a:p>
            <a:pPr algn="ctr"/>
            <a:r>
              <a:rPr lang="ru-RU" sz="4000" b="1" dirty="0" smtClean="0">
                <a:solidFill>
                  <a:schemeClr val="bg1"/>
                </a:solidFill>
              </a:rPr>
              <a:t>Актуальность проекта</a:t>
            </a:r>
            <a:endParaRPr lang="ru-RU" sz="4000" b="1" dirty="0">
              <a:solidFill>
                <a:schemeClr val="bg1"/>
              </a:solidFill>
            </a:endParaRPr>
          </a:p>
        </p:txBody>
      </p:sp>
      <p:sp>
        <p:nvSpPr>
          <p:cNvPr id="4" name="Объект 3"/>
          <p:cNvSpPr>
            <a:spLocks noGrp="1"/>
          </p:cNvSpPr>
          <p:nvPr>
            <p:ph idx="1"/>
          </p:nvPr>
        </p:nvSpPr>
        <p:spPr>
          <a:xfrm>
            <a:off x="518864" y="1556792"/>
            <a:ext cx="8229600" cy="4278094"/>
          </a:xfrm>
          <a:prstGeom prst="rect">
            <a:avLst/>
          </a:prstGeom>
        </p:spPr>
        <p:txBody>
          <a:bodyPr wrap="square">
            <a:spAutoFit/>
          </a:bodyPr>
          <a:lstStyle/>
          <a:p>
            <a:pPr marL="64008" indent="0">
              <a:buNone/>
            </a:pPr>
            <a:r>
              <a:rPr lang="ru-RU" sz="2000" dirty="0" smtClean="0">
                <a:solidFill>
                  <a:schemeClr val="accent5">
                    <a:lumMod val="50000"/>
                  </a:schemeClr>
                </a:solidFill>
                <a:latin typeface="+mj-lt"/>
              </a:rPr>
              <a:t>   Одной </a:t>
            </a:r>
            <a:r>
              <a:rPr lang="ru-RU" sz="2000" dirty="0">
                <a:solidFill>
                  <a:schemeClr val="accent5">
                    <a:lumMod val="50000"/>
                  </a:schemeClr>
                </a:solidFill>
                <a:latin typeface="+mj-lt"/>
              </a:rPr>
              <a:t>из приоритетных задач современной школы является создание необходимых полноценных условий для личностного развития каждого ребёнка, формирования активной позиции, субъективности учащегося в  образовательном процессе. </a:t>
            </a:r>
            <a:endParaRPr lang="ru-RU" sz="2000" dirty="0" smtClean="0">
              <a:solidFill>
                <a:schemeClr val="accent5">
                  <a:lumMod val="50000"/>
                </a:schemeClr>
              </a:solidFill>
              <a:latin typeface="+mj-lt"/>
            </a:endParaRPr>
          </a:p>
          <a:p>
            <a:pPr marL="64008" indent="0">
              <a:buNone/>
            </a:pPr>
            <a:r>
              <a:rPr lang="ru-RU" sz="2000" dirty="0" smtClean="0">
                <a:solidFill>
                  <a:schemeClr val="accent5">
                    <a:lumMod val="50000"/>
                  </a:schemeClr>
                </a:solidFill>
                <a:latin typeface="+mj-lt"/>
                <a:cs typeface="Times New Roman" pitchFamily="18" charset="0"/>
              </a:rPr>
              <a:t>   Развитие универсальных учебных действий в системе общего образования отвечает новым социальным запросам, отражающим переход  на ФГОС.</a:t>
            </a:r>
          </a:p>
          <a:p>
            <a:pPr marL="64008" indent="0">
              <a:buNone/>
            </a:pPr>
            <a:r>
              <a:rPr lang="ru-RU" sz="2000" dirty="0" smtClean="0">
                <a:solidFill>
                  <a:schemeClr val="accent5">
                    <a:lumMod val="50000"/>
                  </a:schemeClr>
                </a:solidFill>
              </a:rPr>
              <a:t>  Актуальность </a:t>
            </a:r>
            <a:r>
              <a:rPr lang="ru-RU" sz="2000" dirty="0">
                <a:solidFill>
                  <a:schemeClr val="accent5">
                    <a:lumMod val="50000"/>
                  </a:schemeClr>
                </a:solidFill>
              </a:rPr>
              <a:t>проблемы исследования </a:t>
            </a:r>
            <a:r>
              <a:rPr lang="ru-RU" sz="2000" dirty="0" smtClean="0">
                <a:solidFill>
                  <a:schemeClr val="accent5">
                    <a:lumMod val="50000"/>
                  </a:schemeClr>
                </a:solidFill>
              </a:rPr>
              <a:t>также определяется </a:t>
            </a:r>
            <a:r>
              <a:rPr lang="ru-RU" sz="2000" dirty="0">
                <a:solidFill>
                  <a:schemeClr val="accent5">
                    <a:lumMod val="50000"/>
                  </a:schemeClr>
                </a:solidFill>
              </a:rPr>
              <a:t>необходимостью </a:t>
            </a:r>
            <a:r>
              <a:rPr lang="ru-RU" sz="2000" dirty="0" smtClean="0">
                <a:solidFill>
                  <a:schemeClr val="accent5">
                    <a:lumMod val="50000"/>
                  </a:schemeClr>
                </a:solidFill>
              </a:rPr>
              <a:t>развития проектной и научно-исследовательской </a:t>
            </a:r>
            <a:r>
              <a:rPr lang="ru-RU" sz="2000" dirty="0">
                <a:solidFill>
                  <a:schemeClr val="accent5">
                    <a:lumMod val="50000"/>
                  </a:schemeClr>
                </a:solidFill>
              </a:rPr>
              <a:t>деятельности на уроках и во внеурочной деятельности. </a:t>
            </a:r>
            <a:endParaRPr lang="ru-RU" sz="2000" dirty="0" smtClean="0">
              <a:solidFill>
                <a:schemeClr val="accent5">
                  <a:lumMod val="50000"/>
                </a:schemeClr>
              </a:solidFill>
            </a:endParaRPr>
          </a:p>
          <a:p>
            <a:pPr marL="64008" indent="0">
              <a:buNone/>
            </a:pPr>
            <a:r>
              <a:rPr lang="ru-RU" sz="2000" dirty="0" smtClean="0">
                <a:solidFill>
                  <a:schemeClr val="accent5">
                    <a:lumMod val="50000"/>
                  </a:schemeClr>
                </a:solidFill>
              </a:rPr>
              <a:t>  Только </a:t>
            </a:r>
            <a:r>
              <a:rPr lang="ru-RU" sz="2000" dirty="0">
                <a:solidFill>
                  <a:schemeClr val="accent5">
                    <a:lumMod val="50000"/>
                  </a:schemeClr>
                </a:solidFill>
              </a:rPr>
              <a:t>оптимальное соотношение традиционных и инновационных методов обучения принесет желаемый результат в развитие познавательной и эмоционально-волевой </a:t>
            </a:r>
            <a:r>
              <a:rPr lang="ru-RU" sz="2000" dirty="0" smtClean="0">
                <a:solidFill>
                  <a:schemeClr val="accent5">
                    <a:lumMod val="50000"/>
                  </a:schemeClr>
                </a:solidFill>
              </a:rPr>
              <a:t>сферы обучающегося.</a:t>
            </a:r>
            <a:endParaRPr lang="ru-RU" sz="2000" dirty="0">
              <a:solidFill>
                <a:schemeClr val="accent5">
                  <a:lumMod val="50000"/>
                </a:schemeClr>
              </a:solidFill>
              <a:latin typeface="+mj-lt"/>
              <a:cs typeface="Times New Roman" pitchFamily="18" charset="0"/>
            </a:endParaRPr>
          </a:p>
        </p:txBody>
      </p:sp>
    </p:spTree>
    <p:extLst>
      <p:ext uri="{BB962C8B-B14F-4D97-AF65-F5344CB8AC3E}">
        <p14:creationId xmlns:p14="http://schemas.microsoft.com/office/powerpoint/2010/main" xmlns="" val="2116664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078" y="476672"/>
            <a:ext cx="8424936" cy="597666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7" name="Объект 2"/>
          <p:cNvSpPr txBox="1">
            <a:spLocks/>
          </p:cNvSpPr>
          <p:nvPr/>
        </p:nvSpPr>
        <p:spPr>
          <a:xfrm>
            <a:off x="683568" y="1772816"/>
            <a:ext cx="7774995" cy="37079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2400" dirty="0" smtClean="0">
                <a:solidFill>
                  <a:srgbClr val="6B6171"/>
                </a:solidFill>
                <a:latin typeface="Times New Roman" pitchFamily="18" charset="0"/>
                <a:cs typeface="Times New Roman" pitchFamily="18" charset="0"/>
              </a:rPr>
              <a:t>           Это </a:t>
            </a:r>
            <a:r>
              <a:rPr lang="ru-RU" sz="2400" dirty="0">
                <a:solidFill>
                  <a:srgbClr val="6B6171"/>
                </a:solidFill>
                <a:latin typeface="Times New Roman" pitchFamily="18" charset="0"/>
                <a:cs typeface="Times New Roman" pitchFamily="18" charset="0"/>
              </a:rPr>
              <a:t>завершающий этап работы над проектом. Свой проект обучающиеся могут представить на уроке перед одноклассниками, на внеклассных мероприятиях, конкурсах. Ученики должны понимать, что представление проекта, это не только рассказ или демонстрация того, что делали и что получили, но и ответы на вопросы,  которые возникают у слушателей.   Ребята выражают своё мнение, делятся впечатлениями о проекте и процессе работы.  Выполняют  самоанализ своей деятельности и оценку работы участников своей группы (рефлексия).</a:t>
            </a:r>
          </a:p>
          <a:p>
            <a:pPr>
              <a:spcBef>
                <a:spcPct val="0"/>
              </a:spcBef>
              <a:buNone/>
            </a:pPr>
            <a:endParaRPr lang="ru-RU" sz="2400" dirty="0">
              <a:solidFill>
                <a:srgbClr val="625E7C"/>
              </a:solidFill>
              <a:latin typeface="Times New Roman" pitchFamily="18" charset="0"/>
              <a:cs typeface="Times New Roman" pitchFamily="18" charset="0"/>
            </a:endParaRPr>
          </a:p>
          <a:p>
            <a:pPr>
              <a:spcBef>
                <a:spcPct val="0"/>
              </a:spcBef>
              <a:buNone/>
            </a:pPr>
            <a:endParaRPr lang="ru-RU" sz="2400" dirty="0">
              <a:solidFill>
                <a:srgbClr val="625E7C"/>
              </a:solidFill>
              <a:latin typeface="Times New Roman" pitchFamily="18" charset="0"/>
              <a:cs typeface="Times New Roman" pitchFamily="18" charset="0"/>
            </a:endParaRPr>
          </a:p>
        </p:txBody>
      </p:sp>
      <p:sp>
        <p:nvSpPr>
          <p:cNvPr id="3" name="Блок-схема: документ 2"/>
          <p:cNvSpPr/>
          <p:nvPr/>
        </p:nvSpPr>
        <p:spPr>
          <a:xfrm>
            <a:off x="613428" y="692696"/>
            <a:ext cx="7845135" cy="576064"/>
          </a:xfrm>
          <a:prstGeom prst="flowChartDocument">
            <a:avLst/>
          </a:prstGeom>
          <a:solidFill>
            <a:schemeClr val="accent4">
              <a:lumMod val="60000"/>
              <a:lumOff val="40000"/>
            </a:schemeClr>
          </a:solidFill>
          <a:ln w="6350">
            <a:solidFill>
              <a:schemeClr val="accent4">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8" name="Прямоугольник 7"/>
          <p:cNvSpPr/>
          <p:nvPr/>
        </p:nvSpPr>
        <p:spPr>
          <a:xfrm>
            <a:off x="899593" y="810812"/>
            <a:ext cx="6912768" cy="313932"/>
          </a:xfrm>
          <a:prstGeom prst="rect">
            <a:avLst/>
          </a:prstGeom>
        </p:spPr>
        <p:txBody>
          <a:bodyPr wrap="square">
            <a:spAutoFit/>
          </a:bodyPr>
          <a:lstStyle/>
          <a:p>
            <a:pPr algn="ctr">
              <a:lnSpc>
                <a:spcPct val="80000"/>
              </a:lnSpc>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III</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этап.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rPr>
              <a:t> Представление проекта</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limChe" pitchFamily="49" charset="-127"/>
              <a:ea typeface="GulimChe" pitchFamily="49" charset="-127"/>
            </a:endParaRPr>
          </a:p>
        </p:txBody>
      </p:sp>
    </p:spTree>
    <p:extLst>
      <p:ext uri="{BB962C8B-B14F-4D97-AF65-F5344CB8AC3E}">
        <p14:creationId xmlns:p14="http://schemas.microsoft.com/office/powerpoint/2010/main" xmlns="" val="15790673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5297" y="1159124"/>
            <a:ext cx="7773128" cy="111774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6B6171"/>
              </a:solidFill>
            </a:endParaRPr>
          </a:p>
          <a:p>
            <a:pPr>
              <a:lnSpc>
                <a:spcPct val="80000"/>
              </a:lnSpc>
            </a:pPr>
            <a:endParaRPr lang="ru-RU" dirty="0">
              <a:solidFill>
                <a:srgbClr val="6B6171"/>
              </a:solidFill>
            </a:endParaRPr>
          </a:p>
          <a:p>
            <a:pPr>
              <a:lnSpc>
                <a:spcPct val="80000"/>
              </a:lnSpc>
            </a:pPr>
            <a:r>
              <a:rPr lang="ru-RU" dirty="0">
                <a:solidFill>
                  <a:srgbClr val="625E7C"/>
                </a:solidFill>
              </a:rPr>
              <a:t>Формирование  внутренней позиции. Развитие активности, умение  прислушиваться к мнениям и взглядам других людей (даже малознакомых), самоопределение. Рефлексия.</a:t>
            </a:r>
          </a:p>
          <a:p>
            <a:pPr>
              <a:lnSpc>
                <a:spcPct val="80000"/>
              </a:lnSpc>
            </a:pPr>
            <a:endParaRPr lang="ru-RU" b="1" dirty="0"/>
          </a:p>
        </p:txBody>
      </p:sp>
      <p:sp>
        <p:nvSpPr>
          <p:cNvPr id="3" name="Прямоугольник 2"/>
          <p:cNvSpPr/>
          <p:nvPr/>
        </p:nvSpPr>
        <p:spPr>
          <a:xfrm>
            <a:off x="613428" y="260648"/>
            <a:ext cx="7845135" cy="720080"/>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9" name="Прямоугольник 8"/>
          <p:cNvSpPr/>
          <p:nvPr/>
        </p:nvSpPr>
        <p:spPr>
          <a:xfrm>
            <a:off x="377740" y="365755"/>
            <a:ext cx="8388640" cy="553998"/>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ФОРМИРОВАНИЕ УУД </a:t>
            </a:r>
          </a:p>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НА  ЗАКЛЮЧИТЕЛЬНОМ ЭТАПЕ</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4764345"/>
            <a:ext cx="7773128" cy="79208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i="1" u="sng" dirty="0" smtClean="0">
              <a:solidFill>
                <a:srgbClr val="6B6171"/>
              </a:solidFill>
            </a:endParaRPr>
          </a:p>
          <a:p>
            <a:pPr>
              <a:lnSpc>
                <a:spcPct val="80000"/>
              </a:lnSpc>
            </a:pPr>
            <a:r>
              <a:rPr lang="ru-RU" dirty="0">
                <a:solidFill>
                  <a:srgbClr val="625E7C"/>
                </a:solidFill>
              </a:rPr>
              <a:t>Подведение под понятие на основе выделения существенных признаков.</a:t>
            </a:r>
          </a:p>
        </p:txBody>
      </p:sp>
      <p:sp>
        <p:nvSpPr>
          <p:cNvPr id="11" name="Прямоугольник 10"/>
          <p:cNvSpPr/>
          <p:nvPr/>
        </p:nvSpPr>
        <p:spPr>
          <a:xfrm>
            <a:off x="613429" y="2348880"/>
            <a:ext cx="7773128" cy="129614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a:solidFill>
                <a:srgbClr val="625E7C"/>
              </a:solidFill>
            </a:endParaRPr>
          </a:p>
          <a:p>
            <a:pPr>
              <a:lnSpc>
                <a:spcPct val="80000"/>
              </a:lnSpc>
            </a:pPr>
            <a:r>
              <a:rPr lang="ru-RU" dirty="0">
                <a:solidFill>
                  <a:srgbClr val="625E7C"/>
                </a:solidFill>
              </a:rPr>
              <a:t>Умение  вступать в диалог, участвовать в коллективном обсуждении проблем;  адекватно использовать речевые средства для решения коммуникативных задач, осуществлять контроль, оценку действий партнера. Умение с достаточной полнотой и точностью выражать свои мысли.</a:t>
            </a:r>
          </a:p>
        </p:txBody>
      </p:sp>
      <p:sp>
        <p:nvSpPr>
          <p:cNvPr id="12" name="Прямоугольник 11"/>
          <p:cNvSpPr/>
          <p:nvPr/>
        </p:nvSpPr>
        <p:spPr>
          <a:xfrm>
            <a:off x="615297" y="3756233"/>
            <a:ext cx="7773128" cy="89690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72548A"/>
              </a:solidFill>
            </a:endParaRPr>
          </a:p>
          <a:p>
            <a:pPr>
              <a:lnSpc>
                <a:spcPct val="80000"/>
              </a:lnSpc>
            </a:pPr>
            <a:r>
              <a:rPr lang="ru-RU" dirty="0">
                <a:solidFill>
                  <a:srgbClr val="625E7C"/>
                </a:solidFill>
              </a:rPr>
              <a:t>Осознание качества и уровня усвоения пройденного материала.  Оценивают умение  сотрудничать с учителем и одноклассниками.</a:t>
            </a:r>
          </a:p>
        </p:txBody>
      </p:sp>
      <p:sp>
        <p:nvSpPr>
          <p:cNvPr id="2" name="Прямоугольник 1"/>
          <p:cNvSpPr/>
          <p:nvPr/>
        </p:nvSpPr>
        <p:spPr>
          <a:xfrm>
            <a:off x="613428" y="1159124"/>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233166"/>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119923"/>
            <a:ext cx="2736304"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ЛИЧНОСТНЫЕ</a:t>
            </a:r>
            <a:endParaRPr lang="ru-RU" sz="1500" b="1" dirty="0">
              <a:solidFill>
                <a:srgbClr val="7030A0"/>
              </a:solidFill>
              <a:latin typeface="MS UI Gothic" pitchFamily="34" charset="-128"/>
              <a:ea typeface="MS UI Gothic" pitchFamily="34" charset="-128"/>
            </a:endParaRPr>
          </a:p>
        </p:txBody>
      </p:sp>
      <p:sp>
        <p:nvSpPr>
          <p:cNvPr id="15" name="Прямоугольник 14"/>
          <p:cNvSpPr/>
          <p:nvPr/>
        </p:nvSpPr>
        <p:spPr>
          <a:xfrm>
            <a:off x="613428" y="2348880"/>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2422922"/>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683568" y="2309679"/>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КОММУНИКАТИВНЫЕ</a:t>
            </a:r>
            <a:endParaRPr lang="ru-RU" sz="1500" b="1" dirty="0">
              <a:solidFill>
                <a:srgbClr val="7030A0"/>
              </a:solidFill>
              <a:latin typeface="MS UI Gothic" pitchFamily="34" charset="-128"/>
              <a:ea typeface="MS UI Gothic" pitchFamily="34" charset="-128"/>
            </a:endParaRPr>
          </a:p>
        </p:txBody>
      </p:sp>
      <p:sp>
        <p:nvSpPr>
          <p:cNvPr id="18" name="Прямоугольник 17"/>
          <p:cNvSpPr/>
          <p:nvPr/>
        </p:nvSpPr>
        <p:spPr>
          <a:xfrm>
            <a:off x="613428" y="3756233"/>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755576" y="3830275"/>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0" name="Прямоугольник 19"/>
          <p:cNvSpPr/>
          <p:nvPr/>
        </p:nvSpPr>
        <p:spPr>
          <a:xfrm>
            <a:off x="683568" y="3717032"/>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РЕГУЛЯТИВНЫЕ</a:t>
            </a:r>
            <a:endParaRPr lang="ru-RU" sz="1500" b="1" dirty="0">
              <a:solidFill>
                <a:srgbClr val="7030A0"/>
              </a:solidFill>
              <a:latin typeface="MS UI Gothic" pitchFamily="34" charset="-128"/>
              <a:ea typeface="MS UI Gothic" pitchFamily="34" charset="-128"/>
            </a:endParaRPr>
          </a:p>
        </p:txBody>
      </p:sp>
      <p:sp>
        <p:nvSpPr>
          <p:cNvPr id="21" name="Прямоугольник 20"/>
          <p:cNvSpPr/>
          <p:nvPr/>
        </p:nvSpPr>
        <p:spPr>
          <a:xfrm>
            <a:off x="611560" y="4764345"/>
            <a:ext cx="3310500" cy="2880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53708" y="4838387"/>
            <a:ext cx="144016" cy="139948"/>
          </a:xfrm>
          <a:prstGeom prst="rect">
            <a:avLst/>
          </a:prstGeom>
          <a:solidFill>
            <a:srgbClr val="72548A"/>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681700" y="4725144"/>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rgbClr val="7030A0"/>
                </a:solidFill>
                <a:latin typeface="MS UI Gothic" pitchFamily="34" charset="-128"/>
                <a:ea typeface="MS UI Gothic" pitchFamily="34" charset="-128"/>
                <a:cs typeface="Arial" charset="0"/>
              </a:rPr>
              <a:t>ПОЗНАВАТЕЛЬНЫЕ</a:t>
            </a:r>
            <a:endParaRPr lang="ru-RU" sz="1500" b="1" dirty="0">
              <a:solidFill>
                <a:srgbClr val="7030A0"/>
              </a:solidFill>
              <a:latin typeface="MS UI Gothic" pitchFamily="34" charset="-128"/>
              <a:ea typeface="MS UI Gothic" pitchFamily="34" charset="-128"/>
            </a:endParaRPr>
          </a:p>
        </p:txBody>
      </p:sp>
    </p:spTree>
    <p:extLst>
      <p:ext uri="{BB962C8B-B14F-4D97-AF65-F5344CB8AC3E}">
        <p14:creationId xmlns:p14="http://schemas.microsoft.com/office/powerpoint/2010/main" xmlns="" val="25533606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5583" y="1427536"/>
            <a:ext cx="8424936" cy="473776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23528" y="116632"/>
            <a:ext cx="8424936" cy="936104"/>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85D2E"/>
              </a:solidFill>
            </a:endParaRPr>
          </a:p>
        </p:txBody>
      </p:sp>
      <p:sp>
        <p:nvSpPr>
          <p:cNvPr id="6" name="Заголовок 1"/>
          <p:cNvSpPr txBox="1">
            <a:spLocks/>
          </p:cNvSpPr>
          <p:nvPr/>
        </p:nvSpPr>
        <p:spPr>
          <a:xfrm>
            <a:off x="457200" y="188640"/>
            <a:ext cx="8229600" cy="72008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chemeClr val="bg1"/>
                </a:solidFill>
              </a:rPr>
              <a:t>Методическое сопровождение учебного проекта «Теорема Пифагора»</a:t>
            </a:r>
            <a:endParaRPr lang="ru-RU" sz="3600" b="1" dirty="0">
              <a:solidFill>
                <a:schemeClr val="bg1"/>
              </a:solidFill>
            </a:endParaRPr>
          </a:p>
        </p:txBody>
      </p:sp>
      <p:sp>
        <p:nvSpPr>
          <p:cNvPr id="7" name="Объект 2"/>
          <p:cNvSpPr txBox="1">
            <a:spLocks/>
          </p:cNvSpPr>
          <p:nvPr/>
        </p:nvSpPr>
        <p:spPr>
          <a:xfrm>
            <a:off x="1187624" y="2204864"/>
            <a:ext cx="6408711" cy="27363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spcBef>
                <a:spcPct val="0"/>
              </a:spcBef>
              <a:buNone/>
            </a:pPr>
            <a:r>
              <a:rPr lang="ru-RU" sz="2800" b="1" dirty="0" smtClean="0">
                <a:solidFill>
                  <a:srgbClr val="FFCC66"/>
                </a:solidFill>
              </a:rPr>
              <a:t>    </a:t>
            </a:r>
            <a:endParaRPr lang="ru-RU" sz="2600" dirty="0">
              <a:solidFill>
                <a:schemeClr val="accent2">
                  <a:lumMod val="50000"/>
                </a:schemeClr>
              </a:solidFill>
            </a:endParaRPr>
          </a:p>
        </p:txBody>
      </p:sp>
      <p:sp>
        <p:nvSpPr>
          <p:cNvPr id="8" name="Прямоугольник 7"/>
          <p:cNvSpPr/>
          <p:nvPr/>
        </p:nvSpPr>
        <p:spPr>
          <a:xfrm>
            <a:off x="295582" y="1425254"/>
            <a:ext cx="2820526" cy="393099"/>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75000"/>
                </a:schemeClr>
              </a:solidFill>
            </a:endParaRPr>
          </a:p>
        </p:txBody>
      </p:sp>
      <p:sp>
        <p:nvSpPr>
          <p:cNvPr id="2" name="Прямоугольник 1"/>
          <p:cNvSpPr/>
          <p:nvPr/>
        </p:nvSpPr>
        <p:spPr>
          <a:xfrm>
            <a:off x="295583" y="1484784"/>
            <a:ext cx="2836257" cy="273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75000"/>
                  </a:schemeClr>
                </a:solidFill>
              </a:rPr>
              <a:t>Цель проекта:</a:t>
            </a:r>
            <a:endParaRPr lang="ru-RU" sz="2400" b="1" dirty="0">
              <a:solidFill>
                <a:schemeClr val="accent2">
                  <a:lumMod val="75000"/>
                </a:schemeClr>
              </a:solidFill>
            </a:endParaRPr>
          </a:p>
        </p:txBody>
      </p:sp>
      <p:sp>
        <p:nvSpPr>
          <p:cNvPr id="9" name="Прямоугольник 8"/>
          <p:cNvSpPr/>
          <p:nvPr/>
        </p:nvSpPr>
        <p:spPr>
          <a:xfrm flipV="1">
            <a:off x="295583" y="1412776"/>
            <a:ext cx="8441201" cy="53710"/>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9D6161"/>
              </a:solidFill>
            </a:endParaRPr>
          </a:p>
        </p:txBody>
      </p:sp>
      <p:sp>
        <p:nvSpPr>
          <p:cNvPr id="10" name="Прямоугольник 9"/>
          <p:cNvSpPr/>
          <p:nvPr/>
        </p:nvSpPr>
        <p:spPr>
          <a:xfrm>
            <a:off x="583772" y="3363957"/>
            <a:ext cx="7616414" cy="2585323"/>
          </a:xfrm>
          <a:prstGeom prst="rect">
            <a:avLst/>
          </a:prstGeom>
        </p:spPr>
        <p:txBody>
          <a:bodyPr wrap="square">
            <a:spAutoFit/>
          </a:bodyPr>
          <a:lstStyle/>
          <a:p>
            <a:pPr marL="285750" indent="-285750">
              <a:buFont typeface="Wingdings" pitchFamily="2" charset="2"/>
              <a:buChar char="ü"/>
            </a:pPr>
            <a:r>
              <a:rPr lang="ru-RU" dirty="0" smtClean="0"/>
              <a:t>узнать</a:t>
            </a:r>
            <a:r>
              <a:rPr lang="ru-RU" dirty="0"/>
              <a:t>, кто такой </a:t>
            </a:r>
            <a:r>
              <a:rPr lang="ru-RU" dirty="0" smtClean="0"/>
              <a:t>Пифагор;</a:t>
            </a:r>
          </a:p>
          <a:p>
            <a:pPr marL="285750" indent="-285750">
              <a:buFont typeface="Wingdings" pitchFamily="2" charset="2"/>
              <a:buChar char="ü"/>
            </a:pPr>
            <a:r>
              <a:rPr lang="ru-RU" dirty="0" smtClean="0"/>
              <a:t>познакомить </a:t>
            </a:r>
            <a:r>
              <a:rPr lang="ru-RU" dirty="0"/>
              <a:t>и доказать теорему </a:t>
            </a:r>
            <a:r>
              <a:rPr lang="ru-RU" dirty="0" smtClean="0"/>
              <a:t>Пифагора;</a:t>
            </a:r>
          </a:p>
          <a:p>
            <a:pPr marL="285750" indent="-285750">
              <a:buFont typeface="Wingdings" pitchFamily="2" charset="2"/>
              <a:buChar char="ü"/>
            </a:pPr>
            <a:r>
              <a:rPr lang="ru-RU" dirty="0" smtClean="0"/>
              <a:t>научить </a:t>
            </a:r>
            <a:r>
              <a:rPr lang="ru-RU" dirty="0"/>
              <a:t>применять теорему для решения </a:t>
            </a:r>
            <a:r>
              <a:rPr lang="ru-RU" dirty="0" smtClean="0"/>
              <a:t>задач;</a:t>
            </a:r>
          </a:p>
          <a:p>
            <a:pPr marL="285750" indent="-285750">
              <a:buFont typeface="Wingdings" pitchFamily="2" charset="2"/>
              <a:buChar char="ü"/>
            </a:pPr>
            <a:r>
              <a:rPr lang="ru-RU" dirty="0" smtClean="0"/>
              <a:t>показать </a:t>
            </a:r>
            <a:r>
              <a:rPr lang="ru-RU" dirty="0"/>
              <a:t>связь между теоремой Пифагора и другими </a:t>
            </a:r>
            <a:r>
              <a:rPr lang="ru-RU" dirty="0" smtClean="0"/>
              <a:t>дисциплинами;</a:t>
            </a:r>
          </a:p>
          <a:p>
            <a:pPr marL="285750" indent="-285750">
              <a:buFont typeface="Wingdings" pitchFamily="2" charset="2"/>
              <a:buChar char="ü"/>
            </a:pPr>
            <a:r>
              <a:rPr lang="ru-RU" dirty="0" smtClean="0"/>
              <a:t>показать </a:t>
            </a:r>
            <a:r>
              <a:rPr lang="ru-RU" dirty="0"/>
              <a:t>практическую значимость теоремы </a:t>
            </a:r>
            <a:r>
              <a:rPr lang="ru-RU" dirty="0" smtClean="0"/>
              <a:t>Пифагора;</a:t>
            </a:r>
          </a:p>
          <a:p>
            <a:pPr marL="285750" indent="-285750">
              <a:buFont typeface="Wingdings" pitchFamily="2" charset="2"/>
              <a:buChar char="ü"/>
            </a:pPr>
            <a:r>
              <a:rPr lang="ru-RU" dirty="0" smtClean="0"/>
              <a:t>развитие мировоззрения </a:t>
            </a:r>
            <a:r>
              <a:rPr lang="ru-RU" dirty="0"/>
              <a:t>учащихся, </a:t>
            </a:r>
            <a:r>
              <a:rPr lang="ru-RU" dirty="0" smtClean="0"/>
              <a:t>алгоритмического, комплексного мышления;</a:t>
            </a:r>
          </a:p>
          <a:p>
            <a:pPr marL="285750" indent="-285750">
              <a:buFont typeface="Wingdings" pitchFamily="2" charset="2"/>
              <a:buChar char="ü"/>
            </a:pPr>
            <a:r>
              <a:rPr lang="ru-RU" dirty="0" smtClean="0"/>
              <a:t>воспитание </a:t>
            </a:r>
            <a:r>
              <a:rPr lang="ru-RU" dirty="0"/>
              <a:t>активности, самостоятельности, ответственности, культуры общения, развитие коммуникативных способностей.</a:t>
            </a:r>
          </a:p>
        </p:txBody>
      </p:sp>
      <p:sp>
        <p:nvSpPr>
          <p:cNvPr id="11" name="Прямоугольник 10"/>
          <p:cNvSpPr/>
          <p:nvPr/>
        </p:nvSpPr>
        <p:spPr>
          <a:xfrm>
            <a:off x="683568" y="1882232"/>
            <a:ext cx="6984776" cy="646331"/>
          </a:xfrm>
          <a:prstGeom prst="rect">
            <a:avLst/>
          </a:prstGeom>
        </p:spPr>
        <p:txBody>
          <a:bodyPr wrap="square">
            <a:spAutoFit/>
          </a:bodyPr>
          <a:lstStyle/>
          <a:p>
            <a:r>
              <a:rPr lang="ru-RU" dirty="0" smtClean="0"/>
              <a:t>Сформировать УУД. Сформировать мотивацию к обучению. Найти </a:t>
            </a:r>
            <a:r>
              <a:rPr lang="ru-RU" dirty="0"/>
              <a:t>практическое применение теоремы Пифагора.</a:t>
            </a:r>
          </a:p>
        </p:txBody>
      </p:sp>
      <p:sp>
        <p:nvSpPr>
          <p:cNvPr id="12" name="Прямоугольник 11"/>
          <p:cNvSpPr/>
          <p:nvPr/>
        </p:nvSpPr>
        <p:spPr>
          <a:xfrm>
            <a:off x="279317" y="2766167"/>
            <a:ext cx="2820525" cy="446809"/>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75000"/>
                </a:schemeClr>
              </a:solidFill>
            </a:endParaRPr>
          </a:p>
        </p:txBody>
      </p:sp>
      <p:sp>
        <p:nvSpPr>
          <p:cNvPr id="13" name="Прямоугольник 12"/>
          <p:cNvSpPr/>
          <p:nvPr/>
        </p:nvSpPr>
        <p:spPr>
          <a:xfrm>
            <a:off x="279318" y="2825697"/>
            <a:ext cx="2836257" cy="273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75000"/>
                  </a:schemeClr>
                </a:solidFill>
              </a:rPr>
              <a:t>Задачи проекта:</a:t>
            </a:r>
            <a:endParaRPr lang="ru-RU" sz="2400" b="1" dirty="0">
              <a:solidFill>
                <a:schemeClr val="accent2">
                  <a:lumMod val="75000"/>
                </a:schemeClr>
              </a:solidFill>
            </a:endParaRPr>
          </a:p>
        </p:txBody>
      </p:sp>
      <p:sp>
        <p:nvSpPr>
          <p:cNvPr id="14" name="Прямоугольник 13"/>
          <p:cNvSpPr/>
          <p:nvPr/>
        </p:nvSpPr>
        <p:spPr>
          <a:xfrm flipV="1">
            <a:off x="279318" y="2731034"/>
            <a:ext cx="8441201" cy="53710"/>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9D6161"/>
              </a:solidFill>
            </a:endParaRPr>
          </a:p>
        </p:txBody>
      </p:sp>
      <p:sp>
        <p:nvSpPr>
          <p:cNvPr id="15" name="Прямоугольник 14"/>
          <p:cNvSpPr/>
          <p:nvPr/>
        </p:nvSpPr>
        <p:spPr>
          <a:xfrm flipV="1">
            <a:off x="279318" y="1406705"/>
            <a:ext cx="61984" cy="4758598"/>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9D6161"/>
              </a:solidFill>
            </a:endParaRPr>
          </a:p>
        </p:txBody>
      </p:sp>
    </p:spTree>
    <p:extLst>
      <p:ext uri="{BB962C8B-B14F-4D97-AF65-F5344CB8AC3E}">
        <p14:creationId xmlns:p14="http://schemas.microsoft.com/office/powerpoint/2010/main" xmlns="" val="112276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Блок-схема: документ 24"/>
          <p:cNvSpPr/>
          <p:nvPr/>
        </p:nvSpPr>
        <p:spPr>
          <a:xfrm flipH="1">
            <a:off x="613427" y="260648"/>
            <a:ext cx="7773129" cy="792088"/>
          </a:xfrm>
          <a:prstGeom prst="flowChartDocumen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rgbClr val="685D2E"/>
              </a:solidFill>
              <a:latin typeface="GulimChe" pitchFamily="49" charset="-127"/>
              <a:ea typeface="GulimChe" pitchFamily="49" charset="-127"/>
            </a:endParaRPr>
          </a:p>
        </p:txBody>
      </p:sp>
      <p:sp>
        <p:nvSpPr>
          <p:cNvPr id="4" name="Прямоугольник 3"/>
          <p:cNvSpPr/>
          <p:nvPr/>
        </p:nvSpPr>
        <p:spPr>
          <a:xfrm>
            <a:off x="615297" y="1159124"/>
            <a:ext cx="7773128" cy="162180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endParaRPr lang="ru-RU" dirty="0" smtClean="0">
              <a:solidFill>
                <a:schemeClr val="accent2">
                  <a:lumMod val="50000"/>
                </a:schemeClr>
              </a:solidFill>
            </a:endParaRPr>
          </a:p>
          <a:p>
            <a:pPr>
              <a:lnSpc>
                <a:spcPct val="80000"/>
              </a:lnSpc>
            </a:pPr>
            <a:r>
              <a:rPr lang="ru-RU" dirty="0">
                <a:solidFill>
                  <a:schemeClr val="accent2">
                    <a:lumMod val="50000"/>
                  </a:schemeClr>
                </a:solidFill>
              </a:rPr>
              <a:t>у</a:t>
            </a:r>
            <a:r>
              <a:rPr lang="ru-RU" dirty="0" smtClean="0">
                <a:solidFill>
                  <a:schemeClr val="accent2">
                    <a:lumMod val="50000"/>
                  </a:schemeClr>
                </a:solidFill>
              </a:rPr>
              <a:t>чатся </a:t>
            </a:r>
            <a:r>
              <a:rPr lang="ru-RU" dirty="0">
                <a:solidFill>
                  <a:schemeClr val="accent2">
                    <a:lumMod val="50000"/>
                  </a:schemeClr>
                </a:solidFill>
              </a:rPr>
              <a:t>замечать и признавать свои ошибки, прислушиваться к мнениям одноклассников, анализировать, овладевать  </a:t>
            </a:r>
            <a:r>
              <a:rPr lang="ru-RU" dirty="0" smtClean="0">
                <a:solidFill>
                  <a:schemeClr val="accent2">
                    <a:lumMod val="50000"/>
                  </a:schemeClr>
                </a:solidFill>
              </a:rPr>
              <a:t>историческими и </a:t>
            </a:r>
            <a:r>
              <a:rPr lang="ru-RU" dirty="0">
                <a:solidFill>
                  <a:schemeClr val="accent2">
                    <a:lumMod val="50000"/>
                  </a:schemeClr>
                </a:solidFill>
              </a:rPr>
              <a:t>математическими знаниями и умениями, навыками их применения в реальной жизни, осознавать ценности </a:t>
            </a:r>
            <a:r>
              <a:rPr lang="ru-RU" dirty="0" smtClean="0">
                <a:solidFill>
                  <a:schemeClr val="accent2">
                    <a:lumMod val="50000"/>
                  </a:schemeClr>
                </a:solidFill>
              </a:rPr>
              <a:t>исторических </a:t>
            </a:r>
            <a:r>
              <a:rPr lang="ru-RU" dirty="0">
                <a:solidFill>
                  <a:schemeClr val="accent2">
                    <a:lumMod val="50000"/>
                  </a:schemeClr>
                </a:solidFill>
              </a:rPr>
              <a:t>и математических знаний как важнейшего компонента научной картины мира,  рефлексия.</a:t>
            </a:r>
          </a:p>
          <a:p>
            <a:pPr>
              <a:lnSpc>
                <a:spcPct val="80000"/>
              </a:lnSpc>
            </a:pPr>
            <a:endParaRPr lang="ru-RU" b="1" dirty="0"/>
          </a:p>
        </p:txBody>
      </p:sp>
      <p:sp>
        <p:nvSpPr>
          <p:cNvPr id="9" name="Прямоугольник 8"/>
          <p:cNvSpPr/>
          <p:nvPr/>
        </p:nvSpPr>
        <p:spPr>
          <a:xfrm>
            <a:off x="377740" y="365755"/>
            <a:ext cx="8388640" cy="553998"/>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УДД ФОРМИРУЕМЫЕ ПРОЕКТОМ </a:t>
            </a:r>
          </a:p>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«ТЕОРЕМА ПИФАГОРА»</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5373216"/>
            <a:ext cx="7773128" cy="129614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b="1" i="1" u="sng" dirty="0" smtClean="0">
              <a:solidFill>
                <a:srgbClr val="6B6171"/>
              </a:solidFill>
            </a:endParaRPr>
          </a:p>
          <a:p>
            <a:pPr>
              <a:lnSpc>
                <a:spcPct val="80000"/>
              </a:lnSpc>
            </a:pPr>
            <a:r>
              <a:rPr lang="ru-RU" dirty="0" smtClean="0">
                <a:solidFill>
                  <a:schemeClr val="accent2">
                    <a:lumMod val="50000"/>
                  </a:schemeClr>
                </a:solidFill>
              </a:rPr>
              <a:t>устанавливают </a:t>
            </a:r>
            <a:r>
              <a:rPr lang="ru-RU" dirty="0">
                <a:solidFill>
                  <a:schemeClr val="accent2">
                    <a:lumMod val="50000"/>
                  </a:schemeClr>
                </a:solidFill>
              </a:rPr>
              <a:t>причинно-следственные связи между объектами, осуществляют подведение под понятие , проводят сравнение, классификацию объектов, выбирают наиболее эффективный способов решения задач.</a:t>
            </a:r>
            <a:endParaRPr lang="ru-RU" u="sng" dirty="0">
              <a:solidFill>
                <a:schemeClr val="accent2">
                  <a:lumMod val="50000"/>
                </a:schemeClr>
              </a:solidFill>
            </a:endParaRPr>
          </a:p>
        </p:txBody>
      </p:sp>
      <p:sp>
        <p:nvSpPr>
          <p:cNvPr id="11" name="Прямоугольник 10"/>
          <p:cNvSpPr/>
          <p:nvPr/>
        </p:nvSpPr>
        <p:spPr>
          <a:xfrm>
            <a:off x="613429" y="2957751"/>
            <a:ext cx="7773128" cy="129614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a:solidFill>
                <a:srgbClr val="625E7C"/>
              </a:solidFill>
            </a:endParaRPr>
          </a:p>
          <a:p>
            <a:pPr>
              <a:lnSpc>
                <a:spcPct val="80000"/>
              </a:lnSpc>
            </a:pPr>
            <a:r>
              <a:rPr lang="ru-RU" dirty="0">
                <a:solidFill>
                  <a:schemeClr val="accent2">
                    <a:lumMod val="50000"/>
                  </a:schemeClr>
                </a:solidFill>
              </a:rPr>
              <a:t>планирование учебного сотрудничества с учителями и сверстниками, приобретают умения организовать сотрудничество с партнёром, осуществлять оценку действий партнера, умение с достаточной полнотой и точностью выражать свои мысли.</a:t>
            </a:r>
          </a:p>
        </p:txBody>
      </p:sp>
      <p:sp>
        <p:nvSpPr>
          <p:cNvPr id="12" name="Прямоугольник 11"/>
          <p:cNvSpPr/>
          <p:nvPr/>
        </p:nvSpPr>
        <p:spPr>
          <a:xfrm>
            <a:off x="615297" y="4365104"/>
            <a:ext cx="7773128" cy="89690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rgbClr val="72548A"/>
              </a:solidFill>
            </a:endParaRPr>
          </a:p>
          <a:p>
            <a:pPr>
              <a:lnSpc>
                <a:spcPct val="80000"/>
              </a:lnSpc>
            </a:pPr>
            <a:r>
              <a:rPr lang="ru-RU" dirty="0">
                <a:solidFill>
                  <a:srgbClr val="625E7C"/>
                </a:solidFill>
              </a:rPr>
              <a:t>Осознание качества и уровня усвоения пройденного материала.  Оценивают умение  сотрудничать с учителем и одноклассниками.</a:t>
            </a:r>
          </a:p>
        </p:txBody>
      </p:sp>
      <p:sp>
        <p:nvSpPr>
          <p:cNvPr id="2" name="Прямоугольник 1"/>
          <p:cNvSpPr/>
          <p:nvPr/>
        </p:nvSpPr>
        <p:spPr>
          <a:xfrm>
            <a:off x="613428" y="1159124"/>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233166"/>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119923"/>
            <a:ext cx="2736304"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ЛИЧНОСТНЫЕ</a:t>
            </a:r>
            <a:endParaRPr lang="ru-RU" sz="1500" b="1" dirty="0">
              <a:solidFill>
                <a:schemeClr val="accent2">
                  <a:lumMod val="75000"/>
                </a:schemeClr>
              </a:solidFill>
              <a:latin typeface="MS UI Gothic" pitchFamily="34" charset="-128"/>
              <a:ea typeface="MS UI Gothic" pitchFamily="34" charset="-128"/>
            </a:endParaRPr>
          </a:p>
        </p:txBody>
      </p:sp>
      <p:sp>
        <p:nvSpPr>
          <p:cNvPr id="15" name="Прямоугольник 14"/>
          <p:cNvSpPr/>
          <p:nvPr/>
        </p:nvSpPr>
        <p:spPr>
          <a:xfrm>
            <a:off x="613428" y="2957751"/>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3031793"/>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683568" y="2918550"/>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КОММУНИКАТИВНЫЕ</a:t>
            </a:r>
            <a:endParaRPr lang="ru-RU" sz="1500" b="1" dirty="0">
              <a:solidFill>
                <a:schemeClr val="accent2">
                  <a:lumMod val="75000"/>
                </a:schemeClr>
              </a:solidFill>
              <a:latin typeface="MS UI Gothic" pitchFamily="34" charset="-128"/>
              <a:ea typeface="MS UI Gothic" pitchFamily="34" charset="-128"/>
            </a:endParaRPr>
          </a:p>
        </p:txBody>
      </p:sp>
      <p:sp>
        <p:nvSpPr>
          <p:cNvPr id="18" name="Прямоугольник 17"/>
          <p:cNvSpPr/>
          <p:nvPr/>
        </p:nvSpPr>
        <p:spPr>
          <a:xfrm>
            <a:off x="613428" y="4365104"/>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755576" y="4439146"/>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0" name="Прямоугольник 19"/>
          <p:cNvSpPr/>
          <p:nvPr/>
        </p:nvSpPr>
        <p:spPr>
          <a:xfrm>
            <a:off x="683568" y="4325903"/>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РЕГУЛЯТИВНЫЕ</a:t>
            </a:r>
            <a:endParaRPr lang="ru-RU" sz="1500" b="1" dirty="0">
              <a:solidFill>
                <a:schemeClr val="accent2">
                  <a:lumMod val="75000"/>
                </a:schemeClr>
              </a:solidFill>
              <a:latin typeface="MS UI Gothic" pitchFamily="34" charset="-128"/>
              <a:ea typeface="MS UI Gothic" pitchFamily="34" charset="-128"/>
            </a:endParaRPr>
          </a:p>
        </p:txBody>
      </p:sp>
      <p:sp>
        <p:nvSpPr>
          <p:cNvPr id="21" name="Прямоугольник 20"/>
          <p:cNvSpPr/>
          <p:nvPr/>
        </p:nvSpPr>
        <p:spPr>
          <a:xfrm>
            <a:off x="611560" y="5373216"/>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53708" y="5447258"/>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681700" y="5334015"/>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ПОЗНАВАТЕЛЬНЫЕ</a:t>
            </a:r>
            <a:endParaRPr lang="ru-RU" sz="1500" b="1" dirty="0">
              <a:solidFill>
                <a:schemeClr val="accent2">
                  <a:lumMod val="75000"/>
                </a:schemeClr>
              </a:solidFill>
              <a:latin typeface="MS UI Gothic" pitchFamily="34" charset="-128"/>
              <a:ea typeface="MS UI Gothic" pitchFamily="34" charset="-128"/>
            </a:endParaRPr>
          </a:p>
        </p:txBody>
      </p:sp>
    </p:spTree>
    <p:extLst>
      <p:ext uri="{BB962C8B-B14F-4D97-AF65-F5344CB8AC3E}">
        <p14:creationId xmlns:p14="http://schemas.microsoft.com/office/powerpoint/2010/main" xmlns="" val="9366457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Блок-схема: документ 17"/>
          <p:cNvSpPr/>
          <p:nvPr/>
        </p:nvSpPr>
        <p:spPr>
          <a:xfrm flipH="1">
            <a:off x="613427" y="260648"/>
            <a:ext cx="7773129" cy="864096"/>
          </a:xfrm>
          <a:prstGeom prst="flowChartDocumen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rgbClr val="685D2E"/>
              </a:solidFill>
              <a:latin typeface="GulimChe" pitchFamily="49" charset="-127"/>
              <a:ea typeface="GulimChe" pitchFamily="49" charset="-127"/>
            </a:endParaRPr>
          </a:p>
        </p:txBody>
      </p:sp>
      <p:sp>
        <p:nvSpPr>
          <p:cNvPr id="4" name="Прямоугольник 3"/>
          <p:cNvSpPr/>
          <p:nvPr/>
        </p:nvSpPr>
        <p:spPr>
          <a:xfrm>
            <a:off x="615297" y="1303140"/>
            <a:ext cx="7773128" cy="126176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endParaRPr lang="ru-RU" dirty="0" smtClean="0">
              <a:solidFill>
                <a:schemeClr val="accent2">
                  <a:lumMod val="50000"/>
                </a:schemeClr>
              </a:solidFill>
            </a:endParaRPr>
          </a:p>
          <a:p>
            <a:pPr>
              <a:lnSpc>
                <a:spcPct val="80000"/>
              </a:lnSpc>
            </a:pPr>
            <a:r>
              <a:rPr lang="ru-RU" dirty="0" smtClean="0">
                <a:solidFill>
                  <a:schemeClr val="accent2">
                    <a:lumMod val="50000"/>
                  </a:schemeClr>
                </a:solidFill>
              </a:rPr>
              <a:t>Понимать связь математики </a:t>
            </a:r>
            <a:r>
              <a:rPr lang="ru-RU" dirty="0">
                <a:solidFill>
                  <a:schemeClr val="accent2">
                    <a:lumMod val="50000"/>
                  </a:schemeClr>
                </a:solidFill>
              </a:rPr>
              <a:t>с искусством, поэзией, философией, </a:t>
            </a:r>
            <a:r>
              <a:rPr lang="ru-RU" dirty="0" smtClean="0">
                <a:solidFill>
                  <a:schemeClr val="accent2">
                    <a:lumMod val="50000"/>
                  </a:schemeClr>
                </a:solidFill>
              </a:rPr>
              <a:t>научиться чувствовать </a:t>
            </a:r>
            <a:r>
              <a:rPr lang="ru-RU" dirty="0">
                <a:solidFill>
                  <a:schemeClr val="accent2">
                    <a:lumMod val="50000"/>
                  </a:schemeClr>
                </a:solidFill>
              </a:rPr>
              <a:t>красоту формул и теорем, </a:t>
            </a:r>
            <a:r>
              <a:rPr lang="ru-RU" dirty="0" smtClean="0">
                <a:solidFill>
                  <a:schemeClr val="accent2">
                    <a:lumMod val="50000"/>
                  </a:schemeClr>
                </a:solidFill>
              </a:rPr>
              <a:t>развивать интерес к истории </a:t>
            </a:r>
            <a:r>
              <a:rPr lang="ru-RU" dirty="0">
                <a:solidFill>
                  <a:schemeClr val="accent2">
                    <a:lumMod val="50000"/>
                  </a:schemeClr>
                </a:solidFill>
              </a:rPr>
              <a:t>математических открытий.</a:t>
            </a:r>
          </a:p>
          <a:p>
            <a:pPr>
              <a:lnSpc>
                <a:spcPct val="80000"/>
              </a:lnSpc>
            </a:pPr>
            <a:endParaRPr lang="ru-RU" dirty="0">
              <a:solidFill>
                <a:schemeClr val="accent2">
                  <a:lumMod val="50000"/>
                </a:schemeClr>
              </a:solidFill>
            </a:endParaRPr>
          </a:p>
        </p:txBody>
      </p:sp>
      <p:sp>
        <p:nvSpPr>
          <p:cNvPr id="9" name="Прямоугольник 8"/>
          <p:cNvSpPr/>
          <p:nvPr/>
        </p:nvSpPr>
        <p:spPr>
          <a:xfrm>
            <a:off x="377740" y="441539"/>
            <a:ext cx="8388640" cy="323165"/>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ПЛАНИРУЕМЫЕ ОБРАЗОВАТЕЛЬНЫЕ РЕЗУЛЬТАТЫ</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4980369"/>
            <a:ext cx="7773128" cy="1184935"/>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r>
              <a:rPr lang="ru-RU" dirty="0" smtClean="0">
                <a:solidFill>
                  <a:schemeClr val="accent2">
                    <a:lumMod val="50000"/>
                  </a:schemeClr>
                </a:solidFill>
              </a:rPr>
              <a:t>Понимать</a:t>
            </a:r>
            <a:r>
              <a:rPr lang="ru-RU" dirty="0">
                <a:solidFill>
                  <a:schemeClr val="accent2">
                    <a:lumMod val="50000"/>
                  </a:schemeClr>
                </a:solidFill>
              </a:rPr>
              <a:t>, что такое «теорема Пифагора». Знать, как найти неизвестную сторону прямоугольного треугольника при помощи теоремы Пифагора.</a:t>
            </a:r>
            <a:endParaRPr lang="ru-RU" b="1" i="1" u="sng" dirty="0" smtClean="0">
              <a:solidFill>
                <a:schemeClr val="accent2">
                  <a:lumMod val="50000"/>
                </a:schemeClr>
              </a:solidFill>
            </a:endParaRPr>
          </a:p>
        </p:txBody>
      </p:sp>
      <p:sp>
        <p:nvSpPr>
          <p:cNvPr id="11" name="Прямоугольник 10"/>
          <p:cNvSpPr/>
          <p:nvPr/>
        </p:nvSpPr>
        <p:spPr>
          <a:xfrm>
            <a:off x="613429" y="2748121"/>
            <a:ext cx="7773128" cy="201622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r>
              <a:rPr lang="ru-RU" dirty="0" smtClean="0">
                <a:solidFill>
                  <a:schemeClr val="accent2">
                    <a:lumMod val="50000"/>
                  </a:schemeClr>
                </a:solidFill>
              </a:rPr>
              <a:t>грамотно </a:t>
            </a:r>
            <a:r>
              <a:rPr lang="ru-RU" dirty="0">
                <a:solidFill>
                  <a:schemeClr val="accent2">
                    <a:lumMod val="50000"/>
                  </a:schemeClr>
                </a:solidFill>
              </a:rPr>
              <a:t>излагать свои мысли, анализировать, сравнивать, развивать познавательный интерес через творческие задания. Уметь самостоятельно приобретать новые знания и практические умения, управлять своей познавательной деятельностью. Развивать активность и находчивость при решении  поставленных задач, умение работать в коллективе. </a:t>
            </a:r>
          </a:p>
        </p:txBody>
      </p:sp>
      <p:sp>
        <p:nvSpPr>
          <p:cNvPr id="2" name="Прямоугольник 1"/>
          <p:cNvSpPr/>
          <p:nvPr/>
        </p:nvSpPr>
        <p:spPr>
          <a:xfrm>
            <a:off x="613428" y="1303140"/>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377182"/>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263939"/>
            <a:ext cx="3312368"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МЕТАПРЕДМЕТНЫЕ</a:t>
            </a:r>
            <a:endParaRPr lang="ru-RU" sz="1500" b="1" dirty="0">
              <a:solidFill>
                <a:schemeClr val="accent2">
                  <a:lumMod val="75000"/>
                </a:schemeClr>
              </a:solidFill>
              <a:latin typeface="MS UI Gothic" pitchFamily="34" charset="-128"/>
              <a:ea typeface="MS UI Gothic" pitchFamily="34" charset="-128"/>
            </a:endParaRPr>
          </a:p>
        </p:txBody>
      </p:sp>
      <p:sp>
        <p:nvSpPr>
          <p:cNvPr id="15" name="Прямоугольник 14"/>
          <p:cNvSpPr/>
          <p:nvPr/>
        </p:nvSpPr>
        <p:spPr>
          <a:xfrm>
            <a:off x="613428" y="2748121"/>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2822163"/>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539552" y="2708920"/>
            <a:ext cx="2880320"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ЛИЧНОСТНЫЕ</a:t>
            </a:r>
            <a:endParaRPr lang="ru-RU" sz="1500" b="1" dirty="0">
              <a:solidFill>
                <a:schemeClr val="accent2">
                  <a:lumMod val="75000"/>
                </a:schemeClr>
              </a:solidFill>
              <a:latin typeface="MS UI Gothic" pitchFamily="34" charset="-128"/>
              <a:ea typeface="MS UI Gothic" pitchFamily="34" charset="-128"/>
            </a:endParaRPr>
          </a:p>
        </p:txBody>
      </p:sp>
      <p:sp>
        <p:nvSpPr>
          <p:cNvPr id="21" name="Прямоугольник 20"/>
          <p:cNvSpPr/>
          <p:nvPr/>
        </p:nvSpPr>
        <p:spPr>
          <a:xfrm>
            <a:off x="611560" y="4980370"/>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60896" y="5054412"/>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323528" y="4941169"/>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ПРЕДМЕТНЫЕ</a:t>
            </a:r>
            <a:endParaRPr lang="ru-RU" sz="1500" b="1" dirty="0">
              <a:solidFill>
                <a:schemeClr val="accent2">
                  <a:lumMod val="75000"/>
                </a:schemeClr>
              </a:solidFill>
              <a:latin typeface="MS UI Gothic" pitchFamily="34" charset="-128"/>
              <a:ea typeface="MS UI Gothic" pitchFamily="34" charset="-128"/>
            </a:endParaRPr>
          </a:p>
        </p:txBody>
      </p:sp>
    </p:spTree>
    <p:extLst>
      <p:ext uri="{BB962C8B-B14F-4D97-AF65-F5344CB8AC3E}">
        <p14:creationId xmlns:p14="http://schemas.microsoft.com/office/powerpoint/2010/main" xmlns="" val="16648689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5297" y="1303140"/>
            <a:ext cx="7773128" cy="126176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endParaRPr lang="ru-RU" dirty="0" smtClean="0">
              <a:solidFill>
                <a:schemeClr val="accent2">
                  <a:lumMod val="50000"/>
                </a:schemeClr>
              </a:solidFill>
            </a:endParaRPr>
          </a:p>
          <a:p>
            <a:pPr>
              <a:lnSpc>
                <a:spcPct val="90000"/>
              </a:lnSpc>
            </a:pPr>
            <a:r>
              <a:rPr lang="ru-RU" dirty="0">
                <a:solidFill>
                  <a:schemeClr val="accent2">
                    <a:lumMod val="50000"/>
                  </a:schemeClr>
                </a:solidFill>
              </a:rPr>
              <a:t>работая над проектом, обучающиеся расширили представление по данной теме, научились применять полученные знания на практике.</a:t>
            </a:r>
          </a:p>
          <a:p>
            <a:pPr>
              <a:lnSpc>
                <a:spcPct val="80000"/>
              </a:lnSpc>
            </a:pPr>
            <a:endParaRPr lang="ru-RU" dirty="0">
              <a:solidFill>
                <a:schemeClr val="accent2">
                  <a:lumMod val="50000"/>
                </a:schemeClr>
              </a:solidFill>
            </a:endParaRPr>
          </a:p>
        </p:txBody>
      </p:sp>
      <p:sp>
        <p:nvSpPr>
          <p:cNvPr id="3" name="Блок-схема: документ 2"/>
          <p:cNvSpPr/>
          <p:nvPr/>
        </p:nvSpPr>
        <p:spPr>
          <a:xfrm flipH="1">
            <a:off x="613427" y="260648"/>
            <a:ext cx="7773129" cy="864096"/>
          </a:xfrm>
          <a:prstGeom prst="flowChartDocumen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rgbClr val="685D2E"/>
              </a:solidFill>
              <a:latin typeface="GulimChe" pitchFamily="49" charset="-127"/>
              <a:ea typeface="GulimChe" pitchFamily="49" charset="-127"/>
            </a:endParaRPr>
          </a:p>
        </p:txBody>
      </p:sp>
      <p:sp>
        <p:nvSpPr>
          <p:cNvPr id="9" name="Прямоугольник 8"/>
          <p:cNvSpPr/>
          <p:nvPr/>
        </p:nvSpPr>
        <p:spPr>
          <a:xfrm>
            <a:off x="377740" y="441539"/>
            <a:ext cx="8388640" cy="323165"/>
          </a:xfrm>
          <a:prstGeom prst="rect">
            <a:avLst/>
          </a:prstGeom>
        </p:spPr>
        <p:txBody>
          <a:bodyPr wrap="square">
            <a:spAutoFit/>
          </a:bodyPr>
          <a:lstStyle/>
          <a:p>
            <a:pPr algn="ctr"/>
            <a:r>
              <a:rPr lang="ru-RU"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ИТОГИ РАБОТЫ НАД ПРОЕКТОМ</a:t>
            </a:r>
            <a:endParaRPr lang="ru-RU" sz="15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0" name="Прямоугольник 9"/>
          <p:cNvSpPr/>
          <p:nvPr/>
        </p:nvSpPr>
        <p:spPr>
          <a:xfrm>
            <a:off x="619301" y="4980369"/>
            <a:ext cx="7773128" cy="1184935"/>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dirty="0" smtClean="0">
              <a:solidFill>
                <a:schemeClr val="accent2">
                  <a:lumMod val="50000"/>
                </a:schemeClr>
              </a:solidFill>
            </a:endParaRPr>
          </a:p>
          <a:p>
            <a:pPr>
              <a:lnSpc>
                <a:spcPct val="80000"/>
              </a:lnSpc>
            </a:pPr>
            <a:r>
              <a:rPr lang="ru-RU" dirty="0">
                <a:solidFill>
                  <a:schemeClr val="accent2">
                    <a:lumMod val="50000"/>
                  </a:schemeClr>
                </a:solidFill>
              </a:rPr>
              <a:t>у</a:t>
            </a:r>
            <a:r>
              <a:rPr lang="ru-RU" dirty="0" smtClean="0">
                <a:solidFill>
                  <a:schemeClr val="accent2">
                    <a:lumMod val="50000"/>
                  </a:schemeClr>
                </a:solidFill>
              </a:rPr>
              <a:t>знали, </a:t>
            </a:r>
            <a:r>
              <a:rPr lang="ru-RU" dirty="0">
                <a:solidFill>
                  <a:schemeClr val="accent2">
                    <a:lumMod val="50000"/>
                  </a:schemeClr>
                </a:solidFill>
              </a:rPr>
              <a:t>что такое «теорема Пифагора». </a:t>
            </a:r>
            <a:r>
              <a:rPr lang="ru-RU" dirty="0" smtClean="0">
                <a:solidFill>
                  <a:schemeClr val="accent2">
                    <a:lumMod val="50000"/>
                  </a:schemeClr>
                </a:solidFill>
              </a:rPr>
              <a:t>Научились находить </a:t>
            </a:r>
            <a:r>
              <a:rPr lang="ru-RU" dirty="0">
                <a:solidFill>
                  <a:schemeClr val="accent2">
                    <a:lumMod val="50000"/>
                  </a:schemeClr>
                </a:solidFill>
              </a:rPr>
              <a:t>неизвестную сторону прямоугольного треугольника при помощи теоремы Пифагора.</a:t>
            </a:r>
            <a:endParaRPr lang="ru-RU" b="1" i="1" u="sng" dirty="0" smtClean="0">
              <a:solidFill>
                <a:schemeClr val="accent2">
                  <a:lumMod val="50000"/>
                </a:schemeClr>
              </a:solidFill>
            </a:endParaRPr>
          </a:p>
        </p:txBody>
      </p:sp>
      <p:sp>
        <p:nvSpPr>
          <p:cNvPr id="11" name="Прямоугольник 10"/>
          <p:cNvSpPr/>
          <p:nvPr/>
        </p:nvSpPr>
        <p:spPr>
          <a:xfrm>
            <a:off x="613429" y="2748121"/>
            <a:ext cx="7773128" cy="201622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ru-RU" dirty="0" smtClean="0">
                <a:solidFill>
                  <a:schemeClr val="accent2">
                    <a:lumMod val="50000"/>
                  </a:schemeClr>
                </a:solidFill>
              </a:rPr>
              <a:t>обучающиеся </a:t>
            </a:r>
            <a:r>
              <a:rPr lang="ru-RU" dirty="0">
                <a:solidFill>
                  <a:schemeClr val="accent2">
                    <a:lumMod val="50000"/>
                  </a:schemeClr>
                </a:solidFill>
              </a:rPr>
              <a:t>учились грамотно излагать научный материал, анализировать, самостоятельно работать с дополнительными источниками информации, управлять своей познавательной деятельностью. </a:t>
            </a:r>
          </a:p>
        </p:txBody>
      </p:sp>
      <p:sp>
        <p:nvSpPr>
          <p:cNvPr id="2" name="Прямоугольник 1"/>
          <p:cNvSpPr/>
          <p:nvPr/>
        </p:nvSpPr>
        <p:spPr>
          <a:xfrm>
            <a:off x="613428" y="1303140"/>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55576" y="1377182"/>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4" name="Прямоугольник 13"/>
          <p:cNvSpPr/>
          <p:nvPr/>
        </p:nvSpPr>
        <p:spPr>
          <a:xfrm>
            <a:off x="683568" y="1263939"/>
            <a:ext cx="3312368"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МЕТАПРЕДМЕТНЫЕ</a:t>
            </a:r>
            <a:endParaRPr lang="ru-RU" sz="1500" b="1" dirty="0">
              <a:solidFill>
                <a:schemeClr val="accent2">
                  <a:lumMod val="75000"/>
                </a:schemeClr>
              </a:solidFill>
              <a:latin typeface="MS UI Gothic" pitchFamily="34" charset="-128"/>
              <a:ea typeface="MS UI Gothic" pitchFamily="34" charset="-128"/>
            </a:endParaRPr>
          </a:p>
        </p:txBody>
      </p:sp>
      <p:sp>
        <p:nvSpPr>
          <p:cNvPr id="15" name="Прямоугольник 14"/>
          <p:cNvSpPr/>
          <p:nvPr/>
        </p:nvSpPr>
        <p:spPr>
          <a:xfrm>
            <a:off x="613428" y="2748121"/>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2822163"/>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17" name="Прямоугольник 16"/>
          <p:cNvSpPr/>
          <p:nvPr/>
        </p:nvSpPr>
        <p:spPr>
          <a:xfrm>
            <a:off x="539552" y="2708920"/>
            <a:ext cx="2880320"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ЛИЧНОСТНЫЕ</a:t>
            </a:r>
            <a:endParaRPr lang="ru-RU" sz="1500" b="1" dirty="0">
              <a:solidFill>
                <a:schemeClr val="accent2">
                  <a:lumMod val="75000"/>
                </a:schemeClr>
              </a:solidFill>
              <a:latin typeface="MS UI Gothic" pitchFamily="34" charset="-128"/>
              <a:ea typeface="MS UI Gothic" pitchFamily="34" charset="-128"/>
            </a:endParaRPr>
          </a:p>
        </p:txBody>
      </p:sp>
      <p:sp>
        <p:nvSpPr>
          <p:cNvPr id="21" name="Прямоугольник 20"/>
          <p:cNvSpPr/>
          <p:nvPr/>
        </p:nvSpPr>
        <p:spPr>
          <a:xfrm>
            <a:off x="611560" y="4980370"/>
            <a:ext cx="3310500" cy="288032"/>
          </a:xfrm>
          <a:prstGeom prst="rect">
            <a:avLst/>
          </a:prstGeom>
          <a:solidFill>
            <a:srgbClr val="D7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60896" y="5054412"/>
            <a:ext cx="144016" cy="139948"/>
          </a:xfrm>
          <a:prstGeom prst="rect">
            <a:avLst/>
          </a:prstGeom>
          <a:solidFill>
            <a:srgbClr val="9D6161"/>
          </a:solidFill>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80000"/>
              </a:lnSpc>
            </a:pPr>
            <a:endParaRPr lang="ru-RU" b="1" dirty="0">
              <a:solidFill>
                <a:schemeClr val="accent4">
                  <a:lumMod val="75000"/>
                </a:schemeClr>
              </a:solidFill>
              <a:latin typeface="GulimChe" pitchFamily="49" charset="-127"/>
              <a:ea typeface="GulimChe" pitchFamily="49" charset="-127"/>
            </a:endParaRPr>
          </a:p>
        </p:txBody>
      </p:sp>
      <p:sp>
        <p:nvSpPr>
          <p:cNvPr id="23" name="Прямоугольник 22"/>
          <p:cNvSpPr/>
          <p:nvPr/>
        </p:nvSpPr>
        <p:spPr>
          <a:xfrm>
            <a:off x="323528" y="4941169"/>
            <a:ext cx="3384376" cy="3231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sz="1500" b="1" dirty="0" smtClean="0">
                <a:solidFill>
                  <a:schemeClr val="accent2">
                    <a:lumMod val="75000"/>
                  </a:schemeClr>
                </a:solidFill>
                <a:latin typeface="MS UI Gothic" pitchFamily="34" charset="-128"/>
                <a:ea typeface="MS UI Gothic" pitchFamily="34" charset="-128"/>
                <a:cs typeface="Arial" charset="0"/>
              </a:rPr>
              <a:t>ПРЕДМЕТНЫЕ</a:t>
            </a:r>
            <a:endParaRPr lang="ru-RU" sz="1500" b="1" dirty="0">
              <a:solidFill>
                <a:schemeClr val="accent2">
                  <a:lumMod val="75000"/>
                </a:schemeClr>
              </a:solidFill>
              <a:latin typeface="MS UI Gothic" pitchFamily="34" charset="-128"/>
              <a:ea typeface="MS UI Gothic" pitchFamily="34" charset="-128"/>
            </a:endParaRPr>
          </a:p>
        </p:txBody>
      </p:sp>
    </p:spTree>
    <p:extLst>
      <p:ext uri="{BB962C8B-B14F-4D97-AF65-F5344CB8AC3E}">
        <p14:creationId xmlns:p14="http://schemas.microsoft.com/office/powerpoint/2010/main" xmlns="" val="30317036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hlinkClick r:id="rId2" action="ppaction://hlinkpres?slideindex=1&amp;slidetitle="/>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544" y="908720"/>
            <a:ext cx="3996444" cy="29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2" descr="C:\Users\variant\Desktop\проект на курсы\Рисунок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16015" y="3998063"/>
            <a:ext cx="3902173" cy="22842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Блок-схема: документ 5"/>
          <p:cNvSpPr/>
          <p:nvPr/>
        </p:nvSpPr>
        <p:spPr>
          <a:xfrm>
            <a:off x="467544" y="116632"/>
            <a:ext cx="8208912" cy="648072"/>
          </a:xfrm>
          <a:prstGeom prst="flowChartDocumen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ПРИЛОЖЕНИЕ</a:t>
            </a:r>
            <a:endParaRPr lang="ru-RU" sz="2400" b="1" dirty="0"/>
          </a:p>
        </p:txBody>
      </p:sp>
      <p:sp>
        <p:nvSpPr>
          <p:cNvPr id="10" name="Прямоугольник 9"/>
          <p:cNvSpPr/>
          <p:nvPr/>
        </p:nvSpPr>
        <p:spPr>
          <a:xfrm>
            <a:off x="475286" y="4653137"/>
            <a:ext cx="3988702" cy="1535137"/>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ru-RU" sz="2800" dirty="0" smtClean="0">
              <a:solidFill>
                <a:schemeClr val="accent2">
                  <a:lumMod val="50000"/>
                </a:schemeClr>
              </a:solidFill>
              <a:hlinkClick r:id="rId2" action="ppaction://hlinkpres?slideindex=1&amp;slidetitle="/>
            </a:endParaRPr>
          </a:p>
          <a:p>
            <a:pPr marL="457200" indent="-457200">
              <a:buFont typeface="Wingdings" pitchFamily="2" charset="2"/>
              <a:buChar char="§"/>
            </a:pPr>
            <a:r>
              <a:rPr lang="ru-RU" sz="2800" dirty="0" smtClean="0">
                <a:solidFill>
                  <a:schemeClr val="accent2">
                    <a:lumMod val="50000"/>
                  </a:schemeClr>
                </a:solidFill>
                <a:hlinkClick r:id="rId2" action="ppaction://hlinkpres?slideindex=1&amp;slidetitle="/>
              </a:rPr>
              <a:t>Презентация проекта</a:t>
            </a:r>
            <a:endParaRPr lang="ru-RU" sz="2800" dirty="0" smtClean="0">
              <a:solidFill>
                <a:schemeClr val="accent2">
                  <a:lumMod val="50000"/>
                </a:schemeClr>
              </a:solidFill>
            </a:endParaRPr>
          </a:p>
          <a:p>
            <a:pPr marL="457200" indent="-457200">
              <a:buFont typeface="Wingdings" pitchFamily="2" charset="2"/>
              <a:buChar char="§"/>
            </a:pPr>
            <a:r>
              <a:rPr lang="ru-RU" sz="2800" dirty="0" smtClean="0">
                <a:solidFill>
                  <a:schemeClr val="accent2">
                    <a:lumMod val="50000"/>
                  </a:schemeClr>
                </a:solidFill>
                <a:hlinkClick r:id="rId5" action="ppaction://hlinkfile"/>
              </a:rPr>
              <a:t>Буклет 1</a:t>
            </a:r>
            <a:endParaRPr lang="ru-RU" sz="2800" dirty="0" smtClean="0">
              <a:solidFill>
                <a:schemeClr val="accent2">
                  <a:lumMod val="50000"/>
                </a:schemeClr>
              </a:solidFill>
            </a:endParaRPr>
          </a:p>
          <a:p>
            <a:pPr marL="457200" indent="-457200">
              <a:buFont typeface="Wingdings" pitchFamily="2" charset="2"/>
              <a:buChar char="§"/>
            </a:pPr>
            <a:r>
              <a:rPr lang="ru-RU" sz="2800" dirty="0" smtClean="0">
                <a:solidFill>
                  <a:schemeClr val="accent2">
                    <a:lumMod val="50000"/>
                  </a:schemeClr>
                </a:solidFill>
                <a:hlinkClick r:id="rId6" action="ppaction://hlinkfile"/>
              </a:rPr>
              <a:t>Буклет 2</a:t>
            </a:r>
            <a:endParaRPr lang="ru-RU" sz="2800" dirty="0" smtClean="0">
              <a:solidFill>
                <a:schemeClr val="accent2">
                  <a:lumMod val="50000"/>
                </a:schemeClr>
              </a:solidFill>
            </a:endParaRPr>
          </a:p>
          <a:p>
            <a:pPr>
              <a:lnSpc>
                <a:spcPct val="80000"/>
              </a:lnSpc>
            </a:pPr>
            <a:endParaRPr lang="ru-RU" sz="2800" dirty="0" smtClean="0">
              <a:solidFill>
                <a:schemeClr val="accent2">
                  <a:lumMod val="50000"/>
                </a:schemeClr>
              </a:solidFill>
            </a:endParaRPr>
          </a:p>
        </p:txBody>
      </p:sp>
      <p:sp>
        <p:nvSpPr>
          <p:cNvPr id="11" name="Прямоугольник 10"/>
          <p:cNvSpPr/>
          <p:nvPr/>
        </p:nvSpPr>
        <p:spPr>
          <a:xfrm>
            <a:off x="4716016" y="1752891"/>
            <a:ext cx="3960440" cy="1184935"/>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ru-RU" sz="3200" dirty="0" smtClean="0">
                <a:solidFill>
                  <a:schemeClr val="accent2">
                    <a:lumMod val="50000"/>
                  </a:schemeClr>
                </a:solidFill>
                <a:hlinkClick r:id="rId7" action="ppaction://hlinkfile"/>
              </a:rPr>
              <a:t>Проект </a:t>
            </a:r>
          </a:p>
          <a:p>
            <a:pPr algn="ctr">
              <a:lnSpc>
                <a:spcPct val="80000"/>
              </a:lnSpc>
            </a:pPr>
            <a:r>
              <a:rPr lang="ru-RU" sz="3200" dirty="0" smtClean="0">
                <a:solidFill>
                  <a:schemeClr val="accent2">
                    <a:lumMod val="50000"/>
                  </a:schemeClr>
                </a:solidFill>
                <a:hlinkClick r:id="rId7" action="ppaction://hlinkfile"/>
              </a:rPr>
              <a:t>«Теорема Пифагора»</a:t>
            </a:r>
            <a:endParaRPr lang="ru-RU" sz="3200" dirty="0" smtClean="0">
              <a:solidFill>
                <a:schemeClr val="accent2">
                  <a:lumMod val="50000"/>
                </a:schemeClr>
              </a:solidFill>
            </a:endParaRPr>
          </a:p>
        </p:txBody>
      </p:sp>
      <p:sp>
        <p:nvSpPr>
          <p:cNvPr id="12" name="Прямоугольник 11"/>
          <p:cNvSpPr/>
          <p:nvPr/>
        </p:nvSpPr>
        <p:spPr>
          <a:xfrm>
            <a:off x="467544" y="4608131"/>
            <a:ext cx="3996443" cy="117013"/>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Arial Black" pitchFamily="34" charset="0"/>
            </a:endParaRPr>
          </a:p>
        </p:txBody>
      </p:sp>
      <p:sp>
        <p:nvSpPr>
          <p:cNvPr id="13" name="Прямоугольник 12"/>
          <p:cNvSpPr/>
          <p:nvPr/>
        </p:nvSpPr>
        <p:spPr>
          <a:xfrm>
            <a:off x="4716016" y="2879939"/>
            <a:ext cx="3960440" cy="117013"/>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Arial Black" pitchFamily="34" charset="0"/>
            </a:endParaRPr>
          </a:p>
        </p:txBody>
      </p:sp>
      <p:sp>
        <p:nvSpPr>
          <p:cNvPr id="14" name="Прямоугольник 13"/>
          <p:cNvSpPr/>
          <p:nvPr/>
        </p:nvSpPr>
        <p:spPr>
          <a:xfrm>
            <a:off x="467544" y="6165304"/>
            <a:ext cx="3996443" cy="117013"/>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Arial Black" pitchFamily="34" charset="0"/>
            </a:endParaRPr>
          </a:p>
        </p:txBody>
      </p:sp>
      <p:sp>
        <p:nvSpPr>
          <p:cNvPr id="15" name="Прямоугольник 14"/>
          <p:cNvSpPr/>
          <p:nvPr/>
        </p:nvSpPr>
        <p:spPr>
          <a:xfrm>
            <a:off x="4716016" y="1655803"/>
            <a:ext cx="3960440" cy="117013"/>
          </a:xfrm>
          <a:prstGeom prst="rect">
            <a:avLst/>
          </a:prstGeom>
          <a:solidFill>
            <a:srgbClr val="9D6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Arial Black" pitchFamily="34" charset="0"/>
            </a:endParaRPr>
          </a:p>
        </p:txBody>
      </p:sp>
    </p:spTree>
    <p:extLst>
      <p:ext uri="{BB962C8B-B14F-4D97-AF65-F5344CB8AC3E}">
        <p14:creationId xmlns:p14="http://schemas.microsoft.com/office/powerpoint/2010/main" xmlns="" val="113333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
                                        <p:tgtEl>
                                          <p:spTgt spid="7"/>
                                        </p:tgtEl>
                                      </p:cBhvr>
                                    </p:animEffect>
                                    <p:anim calcmode="lin" valueType="num">
                                      <p:cBhvr>
                                        <p:cTn id="8" dur="400" fill="hold"/>
                                        <p:tgtEl>
                                          <p:spTgt spid="7"/>
                                        </p:tgtEl>
                                        <p:attrNameLst>
                                          <p:attrName>ppt_x</p:attrName>
                                        </p:attrNameLst>
                                      </p:cBhvr>
                                      <p:tavLst>
                                        <p:tav tm="0">
                                          <p:val>
                                            <p:strVal val="#ppt_x"/>
                                          </p:val>
                                        </p:tav>
                                        <p:tav tm="100000">
                                          <p:val>
                                            <p:strVal val="#ppt_x"/>
                                          </p:val>
                                        </p:tav>
                                      </p:tavLst>
                                    </p:anim>
                                    <p:anim calcmode="lin" valueType="num">
                                      <p:cBhvr>
                                        <p:cTn id="9" dur="400" fill="hold"/>
                                        <p:tgtEl>
                                          <p:spTgt spid="7"/>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1315" y="1052736"/>
            <a:ext cx="8424936" cy="252028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23528" y="116632"/>
            <a:ext cx="8424936" cy="792088"/>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1"/>
          <p:cNvSpPr txBox="1">
            <a:spLocks/>
          </p:cNvSpPr>
          <p:nvPr/>
        </p:nvSpPr>
        <p:spPr>
          <a:xfrm>
            <a:off x="457200" y="188640"/>
            <a:ext cx="8229600" cy="72008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chemeClr val="bg1"/>
                </a:solidFill>
              </a:rPr>
              <a:t>Выводы</a:t>
            </a:r>
            <a:endParaRPr lang="ru-RU" sz="3600" b="1" dirty="0">
              <a:solidFill>
                <a:schemeClr val="bg1"/>
              </a:solidFill>
            </a:endParaRPr>
          </a:p>
        </p:txBody>
      </p:sp>
      <p:sp>
        <p:nvSpPr>
          <p:cNvPr id="7" name="Объект 2"/>
          <p:cNvSpPr txBox="1">
            <a:spLocks/>
          </p:cNvSpPr>
          <p:nvPr/>
        </p:nvSpPr>
        <p:spPr>
          <a:xfrm>
            <a:off x="594609" y="1196752"/>
            <a:ext cx="8009839" cy="1872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Wingdings 2" pitchFamily="18" charset="2"/>
              <a:buNone/>
            </a:pPr>
            <a:r>
              <a:rPr lang="ru-RU" sz="2000" dirty="0"/>
              <a:t>Формирование УУД через проектную деятельность позволит обеспечить учащемуся возможность самостоятельно осуществлять деятельность учения, ставить учебные цели, искать и использовать необходимые средства и способы их достижения, уметь контролировать и оценивать учебную деятельность и ее результаты; создать условия развития личности и ее самореализации на основе «умения учиться» и сотрудничать с взрослыми и сверстниками. </a:t>
            </a:r>
          </a:p>
        </p:txBody>
      </p:sp>
      <p:sp>
        <p:nvSpPr>
          <p:cNvPr id="8" name="Прямоугольник 7"/>
          <p:cNvSpPr/>
          <p:nvPr/>
        </p:nvSpPr>
        <p:spPr>
          <a:xfrm>
            <a:off x="323528" y="3861048"/>
            <a:ext cx="8424936" cy="126014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бъект 2"/>
          <p:cNvSpPr txBox="1">
            <a:spLocks/>
          </p:cNvSpPr>
          <p:nvPr/>
        </p:nvSpPr>
        <p:spPr>
          <a:xfrm>
            <a:off x="606822" y="4005064"/>
            <a:ext cx="8009839" cy="1872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Wingdings 2" pitchFamily="18" charset="2"/>
              <a:buNone/>
            </a:pPr>
            <a:r>
              <a:rPr lang="ru-RU" sz="2000" dirty="0"/>
              <a:t>Овладение учащимися УУД создаст возможность самостоятельного  успешного усвоения новых знаний, умений и компетентностей на основе формирования умения </a:t>
            </a:r>
            <a:r>
              <a:rPr lang="ru-RU" sz="2000" dirty="0" smtClean="0"/>
              <a:t>учиться.</a:t>
            </a:r>
            <a:endParaRPr lang="ru-RU" sz="2000" dirty="0"/>
          </a:p>
        </p:txBody>
      </p:sp>
    </p:spTree>
    <p:extLst>
      <p:ext uri="{BB962C8B-B14F-4D97-AF65-F5344CB8AC3E}">
        <p14:creationId xmlns:p14="http://schemas.microsoft.com/office/powerpoint/2010/main" xmlns="" val="3814011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1315"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23528" y="116632"/>
            <a:ext cx="8424936" cy="936104"/>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1"/>
          <p:cNvSpPr txBox="1">
            <a:spLocks/>
          </p:cNvSpPr>
          <p:nvPr/>
        </p:nvSpPr>
        <p:spPr>
          <a:xfrm>
            <a:off x="457200" y="188640"/>
            <a:ext cx="8229600" cy="72008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chemeClr val="bg1"/>
                </a:solidFill>
              </a:rPr>
              <a:t>Список литературы</a:t>
            </a:r>
            <a:endParaRPr lang="ru-RU" sz="3600" b="1" dirty="0">
              <a:solidFill>
                <a:schemeClr val="bg1"/>
              </a:solidFill>
            </a:endParaRPr>
          </a:p>
        </p:txBody>
      </p:sp>
      <p:sp>
        <p:nvSpPr>
          <p:cNvPr id="7" name="Объект 2"/>
          <p:cNvSpPr txBox="1">
            <a:spLocks/>
          </p:cNvSpPr>
          <p:nvPr/>
        </p:nvSpPr>
        <p:spPr>
          <a:xfrm>
            <a:off x="518864" y="1556792"/>
            <a:ext cx="8009839" cy="457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Font typeface="Century Gothic" pitchFamily="34" charset="0"/>
              <a:buAutoNum type="arabicPeriod"/>
            </a:pPr>
            <a:r>
              <a:rPr lang="ru-RU" sz="1600" dirty="0"/>
              <a:t>Федеральный государственный  образовательный стандарт основного общего образования второго поколения. М., 2011г.</a:t>
            </a:r>
          </a:p>
          <a:p>
            <a:pPr>
              <a:lnSpc>
                <a:spcPct val="80000"/>
              </a:lnSpc>
              <a:buFont typeface="Century Gothic" pitchFamily="34" charset="0"/>
              <a:buAutoNum type="arabicPeriod"/>
            </a:pPr>
            <a:r>
              <a:rPr lang="ru-RU" sz="1600" dirty="0" err="1" smtClean="0"/>
              <a:t>Гузеев</a:t>
            </a:r>
            <a:r>
              <a:rPr lang="ru-RU" sz="1600" dirty="0" smtClean="0"/>
              <a:t> </a:t>
            </a:r>
            <a:r>
              <a:rPr lang="ru-RU" sz="1600" dirty="0"/>
              <a:t>В.В. «Метод проектов» как частный случай интегральной технологии обучения //Директор школы. – 1995. №6. С.39-47</a:t>
            </a:r>
          </a:p>
          <a:p>
            <a:pPr>
              <a:lnSpc>
                <a:spcPct val="80000"/>
              </a:lnSpc>
              <a:buFont typeface="Century Gothic" pitchFamily="34" charset="0"/>
              <a:buAutoNum type="arabicPeriod"/>
            </a:pPr>
            <a:r>
              <a:rPr lang="ru-RU" sz="1600" dirty="0"/>
              <a:t>Данилюк А.Я. Кондаков А.М. Тишков В.А. Концепция духовно нравственного развития и воспитания личности гражданина России. Учебное издание. Серия «Стандарты второго поколения» — М.: ОАО «Издательство «Просвещение», 2009</a:t>
            </a:r>
          </a:p>
          <a:p>
            <a:pPr>
              <a:lnSpc>
                <a:spcPct val="80000"/>
              </a:lnSpc>
              <a:buFont typeface="Century Gothic" pitchFamily="34" charset="0"/>
              <a:buAutoNum type="arabicPeriod"/>
            </a:pPr>
            <a:r>
              <a:rPr lang="ru-RU" sz="1600" dirty="0"/>
              <a:t>Новикова Т. Проектные технологии на уроках и во внеурочной деятельности // Народное образование. – 2000. №7. с.151-157.</a:t>
            </a:r>
          </a:p>
          <a:p>
            <a:pPr>
              <a:lnSpc>
                <a:spcPct val="80000"/>
              </a:lnSpc>
              <a:buFont typeface="Century Gothic" pitchFamily="34" charset="0"/>
              <a:buAutoNum type="arabicPeriod"/>
            </a:pPr>
            <a:r>
              <a:rPr lang="ru-RU" sz="1600" dirty="0" smtClean="0"/>
              <a:t>Проектирование </a:t>
            </a:r>
            <a:r>
              <a:rPr lang="ru-RU" sz="1600" dirty="0"/>
              <a:t>основной образовательной программы образовательного учреждения. – М.: Академкнига, 2010</a:t>
            </a:r>
          </a:p>
          <a:p>
            <a:pPr>
              <a:lnSpc>
                <a:spcPct val="80000"/>
              </a:lnSpc>
              <a:buFont typeface="Century Gothic" pitchFamily="34" charset="0"/>
              <a:buAutoNum type="arabicPeriod"/>
            </a:pPr>
            <a:r>
              <a:rPr lang="ru-RU" sz="1600" dirty="0"/>
              <a:t>Савенков А.И. Содержание и организация исследовательского обучения школьников. – М.: «Сентябрь», 2003. – с.204 </a:t>
            </a:r>
          </a:p>
          <a:p>
            <a:pPr>
              <a:lnSpc>
                <a:spcPct val="80000"/>
              </a:lnSpc>
              <a:buFont typeface="Century Gothic" pitchFamily="34" charset="0"/>
              <a:buAutoNum type="arabicPeriod"/>
            </a:pPr>
            <a:r>
              <a:rPr lang="ru-RU" sz="1600" dirty="0" smtClean="0"/>
              <a:t>Формирование </a:t>
            </a:r>
            <a:r>
              <a:rPr lang="ru-RU" sz="1600" dirty="0"/>
              <a:t>универсальных учебных действий в основной школе: от действия к мысли. Система заданий: пособие для учителя / [А.Г. </a:t>
            </a:r>
            <a:r>
              <a:rPr lang="ru-RU" sz="1600" dirty="0" err="1"/>
              <a:t>Асмолов</a:t>
            </a:r>
            <a:r>
              <a:rPr lang="ru-RU" sz="1600" dirty="0"/>
              <a:t>, Г.В. </a:t>
            </a:r>
            <a:r>
              <a:rPr lang="ru-RU" sz="1600" dirty="0" err="1"/>
              <a:t>Бурменская</a:t>
            </a:r>
            <a:r>
              <a:rPr lang="ru-RU" sz="1600" dirty="0"/>
              <a:t>, И.А. Володарская и др.]; под ред. А.Г. </a:t>
            </a:r>
            <a:r>
              <a:rPr lang="ru-RU" sz="1600" dirty="0" err="1"/>
              <a:t>Асмолова</a:t>
            </a:r>
            <a:r>
              <a:rPr lang="ru-RU" sz="1600" dirty="0"/>
              <a:t>. – М.: Просвещение, 2010</a:t>
            </a:r>
          </a:p>
          <a:p>
            <a:pPr>
              <a:lnSpc>
                <a:spcPct val="80000"/>
              </a:lnSpc>
              <a:buFont typeface="Century Gothic" pitchFamily="34" charset="0"/>
              <a:buAutoNum type="arabicPeriod"/>
            </a:pPr>
            <a:r>
              <a:rPr lang="ru-RU" sz="1600" dirty="0" err="1"/>
              <a:t>Чечель</a:t>
            </a:r>
            <a:r>
              <a:rPr lang="ru-RU" sz="1600" dirty="0"/>
              <a:t> И.Д. Метод проектов или попытка избавить учителя от обязанностей всезнающего оракула // Директор школы. – 1998. №3.</a:t>
            </a:r>
          </a:p>
          <a:p>
            <a:pPr>
              <a:lnSpc>
                <a:spcPct val="80000"/>
              </a:lnSpc>
              <a:buFont typeface="Century Gothic" pitchFamily="34" charset="0"/>
              <a:buAutoNum type="arabicPeriod"/>
            </a:pPr>
            <a:r>
              <a:rPr lang="ru-RU" sz="1600" dirty="0" err="1"/>
              <a:t>Чечель</a:t>
            </a:r>
            <a:r>
              <a:rPr lang="ru-RU" sz="1600" dirty="0"/>
              <a:t> И.Д. Метод проектов: субъективная и объективная оценка результатов // Директор школы. – 1998. №4</a:t>
            </a:r>
          </a:p>
          <a:p>
            <a:pPr>
              <a:lnSpc>
                <a:spcPct val="80000"/>
              </a:lnSpc>
            </a:pPr>
            <a:endParaRPr lang="ru-RU" sz="2800" dirty="0"/>
          </a:p>
        </p:txBody>
      </p:sp>
    </p:spTree>
    <p:extLst>
      <p:ext uri="{BB962C8B-B14F-4D97-AF65-F5344CB8AC3E}">
        <p14:creationId xmlns:p14="http://schemas.microsoft.com/office/powerpoint/2010/main" xmlns="" val="349745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979712" y="404664"/>
            <a:ext cx="5112568" cy="504056"/>
          </a:xfrm>
        </p:spPr>
        <p:txBody>
          <a:bodyPr>
            <a:noAutofit/>
          </a:bodyPr>
          <a:lstStyle/>
          <a:p>
            <a:pPr algn="ctr"/>
            <a:r>
              <a:rPr lang="ru-RU" sz="4000" b="1" dirty="0" smtClean="0">
                <a:solidFill>
                  <a:schemeClr val="bg1"/>
                </a:solidFill>
              </a:rPr>
              <a:t>Проблема</a:t>
            </a:r>
            <a:endParaRPr lang="ru-RU" sz="4000" b="1" dirty="0">
              <a:solidFill>
                <a:schemeClr val="bg1"/>
              </a:solidFill>
            </a:endParaRPr>
          </a:p>
        </p:txBody>
      </p:sp>
      <p:sp>
        <p:nvSpPr>
          <p:cNvPr id="4" name="Объект 3"/>
          <p:cNvSpPr>
            <a:spLocks noGrp="1"/>
          </p:cNvSpPr>
          <p:nvPr>
            <p:ph idx="1"/>
          </p:nvPr>
        </p:nvSpPr>
        <p:spPr>
          <a:xfrm>
            <a:off x="518864" y="1556792"/>
            <a:ext cx="8229600" cy="3797963"/>
          </a:xfrm>
          <a:prstGeom prst="rect">
            <a:avLst/>
          </a:prstGeom>
        </p:spPr>
        <p:txBody>
          <a:bodyPr wrap="square">
            <a:spAutoFit/>
          </a:bodyPr>
          <a:lstStyle/>
          <a:p>
            <a:pPr marL="64008" indent="0">
              <a:buNone/>
            </a:pPr>
            <a:r>
              <a:rPr lang="ru-RU" sz="2800" dirty="0">
                <a:solidFill>
                  <a:schemeClr val="accent5">
                    <a:lumMod val="50000"/>
                  </a:schemeClr>
                </a:solidFill>
                <a:latin typeface="Times New Roman" pitchFamily="18" charset="0"/>
                <a:cs typeface="Times New Roman" pitchFamily="18" charset="0"/>
              </a:rPr>
              <a:t>В настоящее время у многих обучающихся недостаточно сформированы  способности к самостоятельному обучению, анализу, принятию решений, стремление к самосовершенствованию.</a:t>
            </a:r>
          </a:p>
          <a:p>
            <a:pPr marL="64008" indent="0">
              <a:buNone/>
            </a:pPr>
            <a:r>
              <a:rPr lang="ru-RU" sz="2800" dirty="0" smtClean="0">
                <a:solidFill>
                  <a:schemeClr val="accent5">
                    <a:lumMod val="50000"/>
                  </a:schemeClr>
                </a:solidFill>
                <a:latin typeface="Times New Roman" pitchFamily="18" charset="0"/>
                <a:cs typeface="Times New Roman" pitchFamily="18" charset="0"/>
              </a:rPr>
              <a:t>Именно </a:t>
            </a:r>
            <a:r>
              <a:rPr lang="ru-RU" sz="2800" dirty="0">
                <a:solidFill>
                  <a:schemeClr val="accent5">
                    <a:lumMod val="50000"/>
                  </a:schemeClr>
                </a:solidFill>
                <a:latin typeface="Times New Roman" pitchFamily="18" charset="0"/>
                <a:cs typeface="Times New Roman" pitchFamily="18" charset="0"/>
              </a:rPr>
              <a:t>эти  качества требуются в современном информационном обществе.</a:t>
            </a:r>
          </a:p>
          <a:p>
            <a:pPr marL="64008" indent="0">
              <a:buNone/>
            </a:pPr>
            <a:endParaRPr lang="ru-RU" sz="2800" dirty="0" smtClean="0">
              <a:solidFill>
                <a:schemeClr val="accent5">
                  <a:lumMod val="50000"/>
                </a:schemeClr>
              </a:solidFill>
              <a:latin typeface="Times New Roman" pitchFamily="18" charset="0"/>
              <a:cs typeface="Times New Roman" pitchFamily="18" charset="0"/>
            </a:endParaRPr>
          </a:p>
          <a:p>
            <a:pPr marL="64008" indent="0">
              <a:buNone/>
            </a:pPr>
            <a:r>
              <a:rPr lang="ru-RU" sz="2800" dirty="0" smtClean="0">
                <a:solidFill>
                  <a:schemeClr val="accent5">
                    <a:lumMod val="50000"/>
                  </a:schemeClr>
                </a:solidFill>
                <a:latin typeface="Times New Roman" pitchFamily="18" charset="0"/>
                <a:cs typeface="Times New Roman" pitchFamily="18" charset="0"/>
              </a:rPr>
              <a:t> </a:t>
            </a:r>
            <a:endParaRPr lang="ru-RU" sz="2800"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696832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979712" y="404664"/>
            <a:ext cx="5112568" cy="504056"/>
          </a:xfrm>
        </p:spPr>
        <p:txBody>
          <a:bodyPr>
            <a:noAutofit/>
          </a:bodyPr>
          <a:lstStyle/>
          <a:p>
            <a:pPr algn="ctr"/>
            <a:r>
              <a:rPr lang="ru-RU" sz="4000" b="1" dirty="0" smtClean="0">
                <a:solidFill>
                  <a:schemeClr val="bg1"/>
                </a:solidFill>
              </a:rPr>
              <a:t>Цель проекта</a:t>
            </a:r>
            <a:endParaRPr lang="ru-RU" sz="4000" b="1" dirty="0">
              <a:solidFill>
                <a:schemeClr val="bg1"/>
              </a:solidFill>
            </a:endParaRPr>
          </a:p>
        </p:txBody>
      </p:sp>
      <p:sp>
        <p:nvSpPr>
          <p:cNvPr id="4" name="Объект 3"/>
          <p:cNvSpPr>
            <a:spLocks noGrp="1"/>
          </p:cNvSpPr>
          <p:nvPr>
            <p:ph idx="1"/>
          </p:nvPr>
        </p:nvSpPr>
        <p:spPr>
          <a:xfrm>
            <a:off x="827584" y="1844824"/>
            <a:ext cx="7416824" cy="2246769"/>
          </a:xfrm>
          <a:prstGeom prst="rect">
            <a:avLst/>
          </a:prstGeom>
        </p:spPr>
        <p:txBody>
          <a:bodyPr wrap="square">
            <a:spAutoFit/>
          </a:bodyPr>
          <a:lstStyle/>
          <a:p>
            <a:pPr marL="64008" indent="0">
              <a:buNone/>
            </a:pPr>
            <a:r>
              <a:rPr lang="ru-RU" sz="2800" dirty="0" smtClean="0">
                <a:solidFill>
                  <a:schemeClr val="accent5">
                    <a:lumMod val="50000"/>
                  </a:schemeClr>
                </a:solidFill>
              </a:rPr>
              <a:t>Апробировать </a:t>
            </a:r>
            <a:r>
              <a:rPr lang="ru-RU" sz="2800" dirty="0">
                <a:solidFill>
                  <a:schemeClr val="accent5">
                    <a:lumMod val="50000"/>
                  </a:schemeClr>
                </a:solidFill>
              </a:rPr>
              <a:t>проектную технологию, как средство формирования универсальных учебных действий </a:t>
            </a:r>
            <a:r>
              <a:rPr lang="ru-RU" sz="2800" dirty="0" smtClean="0">
                <a:solidFill>
                  <a:schemeClr val="accent5">
                    <a:lumMod val="50000"/>
                  </a:schemeClr>
                </a:solidFill>
              </a:rPr>
              <a:t> у обучающихся при организации научно-исследовательской деятельности на уроках математики</a:t>
            </a:r>
            <a:endParaRPr lang="ru-RU" sz="2800"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174371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979712" y="404664"/>
            <a:ext cx="5112568" cy="504056"/>
          </a:xfrm>
        </p:spPr>
        <p:txBody>
          <a:bodyPr>
            <a:noAutofit/>
          </a:bodyPr>
          <a:lstStyle/>
          <a:p>
            <a:pPr algn="ctr"/>
            <a:r>
              <a:rPr lang="ru-RU" sz="4000" b="1" dirty="0" smtClean="0">
                <a:solidFill>
                  <a:schemeClr val="bg1"/>
                </a:solidFill>
              </a:rPr>
              <a:t>Задачи проекта</a:t>
            </a:r>
            <a:endParaRPr lang="ru-RU" sz="4000" b="1" dirty="0">
              <a:solidFill>
                <a:schemeClr val="bg1"/>
              </a:solidFill>
            </a:endParaRPr>
          </a:p>
        </p:txBody>
      </p:sp>
      <p:sp>
        <p:nvSpPr>
          <p:cNvPr id="4" name="Объект 3"/>
          <p:cNvSpPr>
            <a:spLocks noGrp="1"/>
          </p:cNvSpPr>
          <p:nvPr>
            <p:ph idx="1"/>
          </p:nvPr>
        </p:nvSpPr>
        <p:spPr>
          <a:xfrm>
            <a:off x="518864" y="1484784"/>
            <a:ext cx="8229600" cy="4807470"/>
          </a:xfrm>
          <a:prstGeom prst="rect">
            <a:avLst/>
          </a:prstGeom>
        </p:spPr>
        <p:txBody>
          <a:bodyPr wrap="square">
            <a:spAutoFit/>
          </a:bodyPr>
          <a:lstStyle/>
          <a:p>
            <a:pPr marL="521208" indent="-457200">
              <a:buFont typeface="Courier New" pitchFamily="49" charset="0"/>
              <a:buChar char="o"/>
            </a:pPr>
            <a:r>
              <a:rPr lang="ru-RU" sz="2800" dirty="0" smtClean="0">
                <a:solidFill>
                  <a:schemeClr val="accent5">
                    <a:lumMod val="50000"/>
                  </a:schemeClr>
                </a:solidFill>
                <a:latin typeface="Times New Roman" pitchFamily="18" charset="0"/>
                <a:cs typeface="Times New Roman" pitchFamily="18" charset="0"/>
              </a:rPr>
              <a:t>    </a:t>
            </a:r>
            <a:r>
              <a:rPr lang="ru-RU" sz="2400" dirty="0" smtClean="0">
                <a:solidFill>
                  <a:schemeClr val="accent5">
                    <a:lumMod val="50000"/>
                  </a:schemeClr>
                </a:solidFill>
                <a:latin typeface="+mj-lt"/>
                <a:cs typeface="Times New Roman" pitchFamily="18" charset="0"/>
              </a:rPr>
              <a:t>Изучить и проанализировать психолого-педагогическую и методическую учебную и специальную литературу по ФГОС</a:t>
            </a:r>
          </a:p>
          <a:p>
            <a:pPr marL="521208" indent="-457200">
              <a:buFont typeface="Courier New" pitchFamily="49" charset="0"/>
              <a:buChar char="o"/>
            </a:pPr>
            <a:r>
              <a:rPr lang="ru-RU" sz="2400" dirty="0" smtClean="0">
                <a:solidFill>
                  <a:schemeClr val="accent5">
                    <a:lumMod val="50000"/>
                  </a:schemeClr>
                </a:solidFill>
                <a:latin typeface="+mj-lt"/>
                <a:cs typeface="Times New Roman" pitchFamily="18" charset="0"/>
              </a:rPr>
              <a:t>   Рассмотреть</a:t>
            </a:r>
            <a:r>
              <a:rPr lang="ru-RU" sz="2400" dirty="0" smtClean="0">
                <a:solidFill>
                  <a:schemeClr val="accent5">
                    <a:lumMod val="50000"/>
                  </a:schemeClr>
                </a:solidFill>
                <a:latin typeface="+mj-lt"/>
              </a:rPr>
              <a:t> </a:t>
            </a:r>
            <a:r>
              <a:rPr lang="ru-RU" sz="2400" dirty="0">
                <a:solidFill>
                  <a:schemeClr val="accent5">
                    <a:lumMod val="50000"/>
                  </a:schemeClr>
                </a:solidFill>
                <a:latin typeface="+mj-lt"/>
              </a:rPr>
              <a:t>особенности формирования  познавательных универсальных учебных действий </a:t>
            </a:r>
            <a:r>
              <a:rPr lang="ru-RU" sz="2400" dirty="0" smtClean="0">
                <a:solidFill>
                  <a:schemeClr val="accent5">
                    <a:lumMod val="50000"/>
                  </a:schemeClr>
                </a:solidFill>
                <a:latin typeface="+mj-lt"/>
              </a:rPr>
              <a:t>у обучающихся в </a:t>
            </a:r>
            <a:r>
              <a:rPr lang="ru-RU" sz="2400" dirty="0">
                <a:solidFill>
                  <a:schemeClr val="accent5">
                    <a:lumMod val="50000"/>
                  </a:schemeClr>
                </a:solidFill>
                <a:latin typeface="+mj-lt"/>
              </a:rPr>
              <a:t>рамках организации проектной деятельности;</a:t>
            </a:r>
            <a:r>
              <a:rPr lang="ru-RU" sz="2400" dirty="0" smtClean="0">
                <a:solidFill>
                  <a:schemeClr val="accent5">
                    <a:lumMod val="50000"/>
                  </a:schemeClr>
                </a:solidFill>
                <a:latin typeface="+mj-lt"/>
                <a:cs typeface="Times New Roman" pitchFamily="18" charset="0"/>
              </a:rPr>
              <a:t> </a:t>
            </a:r>
          </a:p>
          <a:p>
            <a:pPr marL="521208" indent="-457200">
              <a:buFont typeface="Courier New" pitchFamily="49" charset="0"/>
              <a:buChar char="o"/>
            </a:pPr>
            <a:r>
              <a:rPr lang="ru-RU" sz="2400" dirty="0" smtClean="0">
                <a:solidFill>
                  <a:schemeClr val="accent5">
                    <a:lumMod val="50000"/>
                  </a:schemeClr>
                </a:solidFill>
                <a:latin typeface="+mj-lt"/>
              </a:rPr>
              <a:t>    Описать </a:t>
            </a:r>
            <a:r>
              <a:rPr lang="ru-RU" sz="2400" dirty="0">
                <a:solidFill>
                  <a:schemeClr val="accent5">
                    <a:lumMod val="50000"/>
                  </a:schemeClr>
                </a:solidFill>
                <a:latin typeface="+mj-lt"/>
              </a:rPr>
              <a:t>и обосновать формы и  </a:t>
            </a:r>
            <a:r>
              <a:rPr lang="ru-RU" sz="2400" dirty="0" smtClean="0">
                <a:solidFill>
                  <a:schemeClr val="accent5">
                    <a:lumMod val="50000"/>
                  </a:schemeClr>
                </a:solidFill>
                <a:latin typeface="+mj-lt"/>
              </a:rPr>
              <a:t>методы </a:t>
            </a:r>
            <a:r>
              <a:rPr lang="ru-RU" sz="2400" dirty="0">
                <a:solidFill>
                  <a:schemeClr val="accent5">
                    <a:lumMod val="50000"/>
                  </a:schemeClr>
                </a:solidFill>
                <a:latin typeface="+mj-lt"/>
              </a:rPr>
              <a:t>формирования  </a:t>
            </a:r>
            <a:r>
              <a:rPr lang="ru-RU" sz="2400" dirty="0" smtClean="0">
                <a:solidFill>
                  <a:schemeClr val="accent5">
                    <a:lumMod val="50000"/>
                  </a:schemeClr>
                </a:solidFill>
                <a:latin typeface="+mj-lt"/>
              </a:rPr>
              <a:t>УУД </a:t>
            </a:r>
            <a:r>
              <a:rPr lang="ru-RU" sz="2400" dirty="0" smtClean="0">
                <a:solidFill>
                  <a:schemeClr val="accent5">
                    <a:lumMod val="50000"/>
                  </a:schemeClr>
                </a:solidFill>
                <a:latin typeface="+mj-lt"/>
                <a:cs typeface="Times New Roman" pitchFamily="18" charset="0"/>
              </a:rPr>
              <a:t>при реализации учебно-исследовательского проекта по теме: «Теорема Пифагора»</a:t>
            </a:r>
          </a:p>
          <a:p>
            <a:pPr marL="521208" indent="-457200">
              <a:buFont typeface="Courier New" pitchFamily="49" charset="0"/>
              <a:buChar char="o"/>
            </a:pPr>
            <a:r>
              <a:rPr lang="ru-RU" sz="2400" dirty="0">
                <a:solidFill>
                  <a:schemeClr val="accent5">
                    <a:lumMod val="50000"/>
                  </a:schemeClr>
                </a:solidFill>
                <a:latin typeface="+mj-lt"/>
                <a:cs typeface="Times New Roman" pitchFamily="18" charset="0"/>
              </a:rPr>
              <a:t> </a:t>
            </a:r>
            <a:r>
              <a:rPr lang="ru-RU" sz="2400" dirty="0" smtClean="0">
                <a:solidFill>
                  <a:schemeClr val="accent5">
                    <a:lumMod val="50000"/>
                  </a:schemeClr>
                </a:solidFill>
                <a:latin typeface="+mj-lt"/>
                <a:cs typeface="Times New Roman" pitchFamily="18" charset="0"/>
              </a:rPr>
              <a:t>  Проанализировать полученные результаты</a:t>
            </a:r>
            <a:endParaRPr lang="ru-RU" sz="2400" dirty="0">
              <a:solidFill>
                <a:schemeClr val="accent5">
                  <a:lumMod val="50000"/>
                </a:schemeClr>
              </a:solidFill>
              <a:latin typeface="+mj-lt"/>
              <a:cs typeface="Times New Roman" pitchFamily="18" charset="0"/>
            </a:endParaRPr>
          </a:p>
        </p:txBody>
      </p:sp>
    </p:spTree>
    <p:extLst>
      <p:ext uri="{BB962C8B-B14F-4D97-AF65-F5344CB8AC3E}">
        <p14:creationId xmlns:p14="http://schemas.microsoft.com/office/powerpoint/2010/main" xmlns="" val="1469500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979712" y="404664"/>
            <a:ext cx="5832648" cy="504056"/>
          </a:xfrm>
        </p:spPr>
        <p:txBody>
          <a:bodyPr>
            <a:noAutofit/>
          </a:bodyPr>
          <a:lstStyle/>
          <a:p>
            <a:pPr algn="ctr"/>
            <a:r>
              <a:rPr lang="ru-RU" sz="4000" b="1" dirty="0" smtClean="0">
                <a:solidFill>
                  <a:schemeClr val="bg1"/>
                </a:solidFill>
              </a:rPr>
              <a:t>Ожидаемые результаты</a:t>
            </a:r>
            <a:endParaRPr lang="ru-RU" sz="4000" b="1" dirty="0">
              <a:solidFill>
                <a:schemeClr val="bg1"/>
              </a:solidFill>
            </a:endParaRPr>
          </a:p>
        </p:txBody>
      </p:sp>
      <p:sp>
        <p:nvSpPr>
          <p:cNvPr id="4" name="Объект 3"/>
          <p:cNvSpPr>
            <a:spLocks noGrp="1"/>
          </p:cNvSpPr>
          <p:nvPr>
            <p:ph idx="1"/>
          </p:nvPr>
        </p:nvSpPr>
        <p:spPr>
          <a:xfrm>
            <a:off x="518864" y="1556792"/>
            <a:ext cx="8229600" cy="4302716"/>
          </a:xfrm>
          <a:prstGeom prst="rect">
            <a:avLst/>
          </a:prstGeom>
        </p:spPr>
        <p:txBody>
          <a:bodyPr wrap="square">
            <a:spAutoFit/>
          </a:bodyPr>
          <a:lstStyle/>
          <a:p>
            <a:pPr marL="521208" indent="-457200">
              <a:buFont typeface="Courier New" pitchFamily="49" charset="0"/>
              <a:buChar char="o"/>
            </a:pPr>
            <a:r>
              <a:rPr lang="ru-RU" sz="2400" dirty="0" smtClean="0">
                <a:solidFill>
                  <a:schemeClr val="accent5">
                    <a:lumMod val="50000"/>
                  </a:schemeClr>
                </a:solidFill>
                <a:latin typeface="Times New Roman" pitchFamily="18" charset="0"/>
                <a:cs typeface="Times New Roman" pitchFamily="18" charset="0"/>
              </a:rPr>
              <a:t>Учащиеся смогут </a:t>
            </a:r>
            <a:r>
              <a:rPr lang="ru-RU" sz="2400" dirty="0">
                <a:solidFill>
                  <a:schemeClr val="accent5">
                    <a:lumMod val="50000"/>
                  </a:schemeClr>
                </a:solidFill>
                <a:latin typeface="Times New Roman" pitchFamily="18" charset="0"/>
                <a:cs typeface="Times New Roman" pitchFamily="18" charset="0"/>
              </a:rPr>
              <a:t>с</a:t>
            </a:r>
            <a:r>
              <a:rPr lang="ru-RU" sz="2400" dirty="0" smtClean="0">
                <a:solidFill>
                  <a:schemeClr val="accent5">
                    <a:lumMod val="50000"/>
                  </a:schemeClr>
                </a:solidFill>
                <a:latin typeface="Times New Roman" pitchFamily="18" charset="0"/>
                <a:cs typeface="Times New Roman" pitchFamily="18" charset="0"/>
              </a:rPr>
              <a:t>амостоятельно осуществлять деятельность учения, ставить учебные цели, искать и использовать необходимые средства и способы их достижения, уметь контролировать и оценивать учебную деятельность и ее результаты</a:t>
            </a:r>
          </a:p>
          <a:p>
            <a:pPr marL="521208" indent="-457200">
              <a:buFont typeface="Courier New" pitchFamily="49" charset="0"/>
              <a:buChar char="o"/>
            </a:pPr>
            <a:r>
              <a:rPr lang="ru-RU" sz="2400" dirty="0" smtClean="0">
                <a:solidFill>
                  <a:schemeClr val="accent5">
                    <a:lumMod val="50000"/>
                  </a:schemeClr>
                </a:solidFill>
                <a:latin typeface="Times New Roman" pitchFamily="18" charset="0"/>
                <a:cs typeface="Times New Roman" pitchFamily="18" charset="0"/>
              </a:rPr>
              <a:t>Учащиеся получат возможность развития личности и ее самореализации на основе «умения учиться» и сотрудничать со взрослыми и сверстниками</a:t>
            </a:r>
          </a:p>
          <a:p>
            <a:pPr marL="521208" indent="-457200">
              <a:buFont typeface="Courier New" pitchFamily="49" charset="0"/>
              <a:buChar char="o"/>
            </a:pPr>
            <a:r>
              <a:rPr lang="ru-RU" sz="2400" dirty="0" smtClean="0">
                <a:solidFill>
                  <a:schemeClr val="accent5">
                    <a:lumMod val="50000"/>
                  </a:schemeClr>
                </a:solidFill>
                <a:latin typeface="Times New Roman" pitchFamily="18" charset="0"/>
                <a:cs typeface="Times New Roman" pitchFamily="18" charset="0"/>
              </a:rPr>
              <a:t>Обеспечить успешное усвоение знаний, умений и навыков, формирование картины мира, компетентностей в любой предметной области познания.</a:t>
            </a:r>
            <a:endParaRPr lang="ru-RU" sz="2400"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919182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23528" y="1196752"/>
            <a:ext cx="8424936"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323528" y="116632"/>
            <a:ext cx="8424936" cy="108012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332656"/>
            <a:ext cx="8229600" cy="720080"/>
          </a:xfrm>
        </p:spPr>
        <p:txBody>
          <a:bodyPr>
            <a:normAutofit/>
          </a:bodyPr>
          <a:lstStyle/>
          <a:p>
            <a:r>
              <a:rPr lang="ru-RU" sz="3600" b="1" dirty="0" smtClean="0">
                <a:solidFill>
                  <a:schemeClr val="bg1"/>
                </a:solidFill>
              </a:rPr>
              <a:t>Функциональное назначение УУД</a:t>
            </a:r>
            <a:endParaRPr lang="ru-RU" sz="3600" b="1" dirty="0">
              <a:solidFill>
                <a:schemeClr val="bg1"/>
              </a:solidFill>
            </a:endParaRPr>
          </a:p>
        </p:txBody>
      </p:sp>
      <p:sp>
        <p:nvSpPr>
          <p:cNvPr id="3" name="Объект 2"/>
          <p:cNvSpPr>
            <a:spLocks noGrp="1"/>
          </p:cNvSpPr>
          <p:nvPr>
            <p:ph idx="1"/>
          </p:nvPr>
        </p:nvSpPr>
        <p:spPr>
          <a:xfrm>
            <a:off x="518864" y="1556792"/>
            <a:ext cx="8229600" cy="4572000"/>
          </a:xfrm>
        </p:spPr>
        <p:txBody>
          <a:bodyPr>
            <a:normAutofit/>
          </a:bodyPr>
          <a:lstStyle/>
          <a:p>
            <a:pPr>
              <a:lnSpc>
                <a:spcPct val="90000"/>
              </a:lnSpc>
            </a:pPr>
            <a:r>
              <a:rPr lang="ru-RU" sz="3200" dirty="0" smtClean="0">
                <a:solidFill>
                  <a:schemeClr val="accent5">
                    <a:lumMod val="50000"/>
                  </a:schemeClr>
                </a:solidFill>
                <a:latin typeface="Times New Roman" pitchFamily="18" charset="0"/>
                <a:cs typeface="Times New Roman" pitchFamily="18" charset="0"/>
              </a:rPr>
              <a:t>Формирование умения учиться: </a:t>
            </a:r>
          </a:p>
          <a:p>
            <a:pPr marL="64008" indent="0">
              <a:lnSpc>
                <a:spcPct val="90000"/>
              </a:lnSpc>
              <a:buNone/>
            </a:pPr>
            <a:r>
              <a:rPr lang="ru-RU" sz="3200" dirty="0" smtClean="0">
                <a:solidFill>
                  <a:schemeClr val="accent5">
                    <a:lumMod val="50000"/>
                  </a:schemeClr>
                </a:solidFill>
                <a:latin typeface="Times New Roman" pitchFamily="18" charset="0"/>
                <a:cs typeface="Times New Roman" pitchFamily="18" charset="0"/>
              </a:rPr>
              <a:t>         постановка цели</a:t>
            </a:r>
          </a:p>
          <a:p>
            <a:pPr marL="64008" indent="0">
              <a:lnSpc>
                <a:spcPct val="90000"/>
              </a:lnSpc>
              <a:buNone/>
            </a:pPr>
            <a:r>
              <a:rPr lang="ru-RU" sz="3200" dirty="0">
                <a:solidFill>
                  <a:schemeClr val="accent5">
                    <a:lumMod val="50000"/>
                  </a:schemeClr>
                </a:solidFill>
                <a:latin typeface="Times New Roman" pitchFamily="18" charset="0"/>
                <a:cs typeface="Times New Roman" pitchFamily="18" charset="0"/>
              </a:rPr>
              <a:t> </a:t>
            </a:r>
            <a:r>
              <a:rPr lang="ru-RU" sz="3200" dirty="0" smtClean="0">
                <a:solidFill>
                  <a:schemeClr val="accent5">
                    <a:lumMod val="50000"/>
                  </a:schemeClr>
                </a:solidFill>
                <a:latin typeface="Times New Roman" pitchFamily="18" charset="0"/>
                <a:cs typeface="Times New Roman" pitchFamily="18" charset="0"/>
              </a:rPr>
              <a:t>        поиск средств и способов достижения       	 цели</a:t>
            </a:r>
          </a:p>
          <a:p>
            <a:pPr marL="64008" indent="0">
              <a:lnSpc>
                <a:spcPct val="90000"/>
              </a:lnSpc>
              <a:buNone/>
            </a:pPr>
            <a:r>
              <a:rPr lang="ru-RU" sz="3200" dirty="0" smtClean="0">
                <a:solidFill>
                  <a:schemeClr val="accent5">
                    <a:lumMod val="50000"/>
                  </a:schemeClr>
                </a:solidFill>
                <a:latin typeface="Times New Roman" pitchFamily="18" charset="0"/>
                <a:cs typeface="Times New Roman" pitchFamily="18" charset="0"/>
              </a:rPr>
              <a:t>         контроль и оценка результатов</a:t>
            </a:r>
            <a:endParaRPr lang="ru-RU" dirty="0" smtClean="0">
              <a:solidFill>
                <a:schemeClr val="accent5">
                  <a:lumMod val="50000"/>
                </a:schemeClr>
              </a:solidFill>
              <a:latin typeface="Times New Roman" pitchFamily="18" charset="0"/>
              <a:cs typeface="Times New Roman" pitchFamily="18" charset="0"/>
            </a:endParaRPr>
          </a:p>
          <a:p>
            <a:pPr>
              <a:lnSpc>
                <a:spcPct val="90000"/>
              </a:lnSpc>
            </a:pPr>
            <a:r>
              <a:rPr lang="ru-RU" dirty="0" smtClean="0">
                <a:solidFill>
                  <a:schemeClr val="accent5">
                    <a:lumMod val="50000"/>
                  </a:schemeClr>
                </a:solidFill>
                <a:latin typeface="Times New Roman" pitchFamily="18" charset="0"/>
                <a:cs typeface="Times New Roman" pitchFamily="18" charset="0"/>
              </a:rPr>
              <a:t>Создание условий для гармоничного развития личности и ее самореализации</a:t>
            </a:r>
          </a:p>
          <a:p>
            <a:pPr>
              <a:lnSpc>
                <a:spcPct val="90000"/>
              </a:lnSpc>
            </a:pPr>
            <a:r>
              <a:rPr lang="ru-RU" sz="3200" dirty="0" smtClean="0">
                <a:solidFill>
                  <a:schemeClr val="accent5">
                    <a:lumMod val="50000"/>
                  </a:schemeClr>
                </a:solidFill>
                <a:latin typeface="Times New Roman" pitchFamily="18" charset="0"/>
                <a:cs typeface="Times New Roman" pitchFamily="18" charset="0"/>
              </a:rPr>
              <a:t>Формирование компетентностей в любой предметной области </a:t>
            </a:r>
            <a:endParaRPr lang="ru-RU" sz="3200" dirty="0">
              <a:solidFill>
                <a:schemeClr val="accent5">
                  <a:lumMod val="50000"/>
                </a:schemeClr>
              </a:solidFill>
              <a:latin typeface="Times New Roman" pitchFamily="18" charset="0"/>
              <a:cs typeface="Times New Roman" pitchFamily="18" charset="0"/>
            </a:endParaRPr>
          </a:p>
          <a:p>
            <a:endParaRPr lang="ru-RU" dirty="0"/>
          </a:p>
        </p:txBody>
      </p:sp>
      <p:sp>
        <p:nvSpPr>
          <p:cNvPr id="8" name="Скругленный прямоугольник 7"/>
          <p:cNvSpPr/>
          <p:nvPr/>
        </p:nvSpPr>
        <p:spPr>
          <a:xfrm>
            <a:off x="611560" y="1700808"/>
            <a:ext cx="216024" cy="21602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Ромб 9"/>
          <p:cNvSpPr/>
          <p:nvPr/>
        </p:nvSpPr>
        <p:spPr>
          <a:xfrm>
            <a:off x="1259632" y="2348880"/>
            <a:ext cx="288032" cy="144016"/>
          </a:xfrm>
          <a:prstGeom prst="diamon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кругленный прямоугольник 10"/>
          <p:cNvSpPr/>
          <p:nvPr/>
        </p:nvSpPr>
        <p:spPr>
          <a:xfrm>
            <a:off x="593646" y="4293096"/>
            <a:ext cx="216024" cy="21602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610437" y="5273588"/>
            <a:ext cx="216024" cy="21602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Ромб 12"/>
          <p:cNvSpPr/>
          <p:nvPr/>
        </p:nvSpPr>
        <p:spPr>
          <a:xfrm>
            <a:off x="1259632" y="2852936"/>
            <a:ext cx="288032" cy="144016"/>
          </a:xfrm>
          <a:prstGeom prst="diamon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Ромб 13"/>
          <p:cNvSpPr/>
          <p:nvPr/>
        </p:nvSpPr>
        <p:spPr>
          <a:xfrm>
            <a:off x="1259632" y="3852664"/>
            <a:ext cx="288032" cy="144016"/>
          </a:xfrm>
          <a:prstGeom prst="diamon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430443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Прямоугольник 29"/>
          <p:cNvSpPr/>
          <p:nvPr/>
        </p:nvSpPr>
        <p:spPr>
          <a:xfrm>
            <a:off x="2055912" y="2173506"/>
            <a:ext cx="4460303" cy="3991798"/>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323528" y="116632"/>
            <a:ext cx="8424936" cy="1440160"/>
          </a:xfrm>
          <a:prstGeom prst="rect">
            <a:avLst/>
          </a:prstGeom>
          <a:solidFill>
            <a:srgbClr val="6B6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529208" y="260648"/>
            <a:ext cx="7931224" cy="1117846"/>
          </a:xfrm>
        </p:spPr>
        <p:txBody>
          <a:bodyPr>
            <a:noAutofit/>
          </a:bodyPr>
          <a:lstStyle/>
          <a:p>
            <a:pPr algn="ctr"/>
            <a:r>
              <a:rPr lang="ru-RU" sz="3200" b="1" dirty="0" smtClean="0">
                <a:solidFill>
                  <a:schemeClr val="bg1"/>
                </a:solidFill>
              </a:rPr>
              <a:t>Проектно-исследовательская деятельность как способ формирования УУД</a:t>
            </a:r>
            <a:endParaRPr lang="ru-RU" sz="3200" b="1" dirty="0">
              <a:solidFill>
                <a:schemeClr val="bg1"/>
              </a:solidFill>
            </a:endParaRPr>
          </a:p>
        </p:txBody>
      </p:sp>
      <p:sp>
        <p:nvSpPr>
          <p:cNvPr id="10" name="Скругленный прямоугольник 9">
            <a:hlinkClick r:id="" action="ppaction://hlinkshowjump?jump=nextslide"/>
            <a:hlinkHover r:id="" action="ppaction://noaction" highlightClick="1"/>
          </p:cNvPr>
          <p:cNvSpPr/>
          <p:nvPr/>
        </p:nvSpPr>
        <p:spPr>
          <a:xfrm>
            <a:off x="3275856" y="2708920"/>
            <a:ext cx="2808312" cy="504056"/>
          </a:xfrm>
          <a:prstGeom prst="roundRect">
            <a:avLst/>
          </a:prstGeom>
          <a:solidFill>
            <a:srgbClr val="6C9DAA"/>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000" b="1" dirty="0" smtClean="0">
                <a:solidFill>
                  <a:schemeClr val="bg1"/>
                </a:solidFill>
              </a:rPr>
              <a:t>личностные</a:t>
            </a:r>
            <a:endParaRPr lang="ru-RU" sz="2000" b="1" dirty="0">
              <a:solidFill>
                <a:schemeClr val="bg1"/>
              </a:solidFill>
            </a:endParaRPr>
          </a:p>
        </p:txBody>
      </p:sp>
      <p:sp>
        <p:nvSpPr>
          <p:cNvPr id="12" name="Скругленный прямоугольник 11"/>
          <p:cNvSpPr/>
          <p:nvPr/>
        </p:nvSpPr>
        <p:spPr>
          <a:xfrm>
            <a:off x="3275856" y="3573016"/>
            <a:ext cx="2808312" cy="504056"/>
          </a:xfrm>
          <a:prstGeom prst="roundRect">
            <a:avLst/>
          </a:prstGeom>
          <a:solidFill>
            <a:srgbClr val="6C9DAA"/>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000" b="1" dirty="0" smtClean="0">
                <a:solidFill>
                  <a:schemeClr val="bg1"/>
                </a:solidFill>
              </a:rPr>
              <a:t>познавательные</a:t>
            </a:r>
            <a:endParaRPr lang="ru-RU" sz="2000" b="1" dirty="0">
              <a:solidFill>
                <a:schemeClr val="bg1"/>
              </a:solidFill>
            </a:endParaRPr>
          </a:p>
        </p:txBody>
      </p:sp>
      <p:sp>
        <p:nvSpPr>
          <p:cNvPr id="13" name="Скругленный прямоугольник 12"/>
          <p:cNvSpPr/>
          <p:nvPr/>
        </p:nvSpPr>
        <p:spPr>
          <a:xfrm>
            <a:off x="3275856" y="4437112"/>
            <a:ext cx="2808312" cy="504056"/>
          </a:xfrm>
          <a:prstGeom prst="roundRect">
            <a:avLst/>
          </a:prstGeom>
          <a:solidFill>
            <a:srgbClr val="6C9DAA"/>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000" b="1" dirty="0" smtClean="0">
                <a:solidFill>
                  <a:schemeClr val="bg1"/>
                </a:solidFill>
              </a:rPr>
              <a:t>регулятивные</a:t>
            </a:r>
            <a:endParaRPr lang="ru-RU" sz="2000" b="1" dirty="0">
              <a:solidFill>
                <a:schemeClr val="bg1"/>
              </a:solidFill>
            </a:endParaRPr>
          </a:p>
        </p:txBody>
      </p:sp>
      <p:sp>
        <p:nvSpPr>
          <p:cNvPr id="14" name="Скругленный прямоугольник 13"/>
          <p:cNvSpPr/>
          <p:nvPr/>
        </p:nvSpPr>
        <p:spPr>
          <a:xfrm>
            <a:off x="3275856" y="5301208"/>
            <a:ext cx="2808312" cy="504056"/>
          </a:xfrm>
          <a:prstGeom prst="roundRect">
            <a:avLst/>
          </a:prstGeom>
          <a:solidFill>
            <a:srgbClr val="6C9DAA"/>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000" b="1" dirty="0" smtClean="0">
                <a:solidFill>
                  <a:schemeClr val="bg1"/>
                </a:solidFill>
              </a:rPr>
              <a:t>коммуникативные</a:t>
            </a:r>
            <a:endParaRPr lang="ru-RU" sz="2000" b="1" dirty="0">
              <a:solidFill>
                <a:schemeClr val="bg1"/>
              </a:solidFill>
            </a:endParaRPr>
          </a:p>
        </p:txBody>
      </p:sp>
      <p:sp>
        <p:nvSpPr>
          <p:cNvPr id="24" name="Прямоугольник 23"/>
          <p:cNvSpPr/>
          <p:nvPr/>
        </p:nvSpPr>
        <p:spPr>
          <a:xfrm>
            <a:off x="2051720" y="1974787"/>
            <a:ext cx="4464496" cy="446101"/>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25" name="Прямоугольник 24"/>
          <p:cNvSpPr/>
          <p:nvPr/>
        </p:nvSpPr>
        <p:spPr>
          <a:xfrm>
            <a:off x="3347864" y="1988840"/>
            <a:ext cx="2016224"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ВИДЫ  УУД</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3" name="Стрелка вправо 2"/>
          <p:cNvSpPr/>
          <p:nvPr/>
        </p:nvSpPr>
        <p:spPr>
          <a:xfrm>
            <a:off x="2123728" y="2924944"/>
            <a:ext cx="1080120" cy="180020"/>
          </a:xfrm>
          <a:prstGeom prst="rightArrow">
            <a:avLst/>
          </a:prstGeom>
          <a:solidFill>
            <a:srgbClr val="6C9DAA"/>
          </a:solidFill>
          <a:ln>
            <a:solidFill>
              <a:srgbClr val="6C9D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2055913" y="2348880"/>
            <a:ext cx="139823" cy="3276364"/>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27" name="Стрелка вправо 26"/>
          <p:cNvSpPr/>
          <p:nvPr/>
        </p:nvSpPr>
        <p:spPr>
          <a:xfrm>
            <a:off x="2123728" y="4617132"/>
            <a:ext cx="1080120" cy="180020"/>
          </a:xfrm>
          <a:prstGeom prst="rightArrow">
            <a:avLst/>
          </a:prstGeom>
          <a:solidFill>
            <a:srgbClr val="6C9DAA"/>
          </a:solidFill>
          <a:ln>
            <a:solidFill>
              <a:srgbClr val="6C9D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право 27"/>
          <p:cNvSpPr/>
          <p:nvPr/>
        </p:nvSpPr>
        <p:spPr>
          <a:xfrm>
            <a:off x="2123728" y="3753036"/>
            <a:ext cx="1080120" cy="180020"/>
          </a:xfrm>
          <a:prstGeom prst="rightArrow">
            <a:avLst/>
          </a:prstGeom>
          <a:solidFill>
            <a:srgbClr val="6C9DAA"/>
          </a:solidFill>
          <a:ln>
            <a:solidFill>
              <a:srgbClr val="6C9D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Стрелка вправо 28"/>
          <p:cNvSpPr/>
          <p:nvPr/>
        </p:nvSpPr>
        <p:spPr>
          <a:xfrm>
            <a:off x="2055913" y="5517232"/>
            <a:ext cx="1147935" cy="144016"/>
          </a:xfrm>
          <a:prstGeom prst="rightArrow">
            <a:avLst/>
          </a:prstGeom>
          <a:solidFill>
            <a:srgbClr val="6C9DAA"/>
          </a:solidFill>
          <a:ln>
            <a:solidFill>
              <a:srgbClr val="6C9D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9366729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59532" y="1200620"/>
            <a:ext cx="3780420" cy="381642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Объект 2"/>
          <p:cNvSpPr>
            <a:spLocks noGrp="1"/>
          </p:cNvSpPr>
          <p:nvPr>
            <p:ph idx="1"/>
          </p:nvPr>
        </p:nvSpPr>
        <p:spPr>
          <a:xfrm>
            <a:off x="457200" y="1200620"/>
            <a:ext cx="3538736" cy="3744416"/>
          </a:xfrm>
          <a:noFill/>
          <a:ln w="12700">
            <a:noFill/>
          </a:ln>
          <a:effectLst/>
        </p:spPr>
        <p:txBody>
          <a:bodyPr>
            <a:normAutofit/>
          </a:bodyPr>
          <a:lstStyle/>
          <a:p>
            <a:r>
              <a:rPr lang="ru-RU" sz="2200" dirty="0">
                <a:solidFill>
                  <a:srgbClr val="46096B"/>
                </a:solidFill>
              </a:rPr>
              <a:t>с</a:t>
            </a:r>
            <a:r>
              <a:rPr lang="ru-RU" sz="2200" dirty="0" smtClean="0">
                <a:solidFill>
                  <a:srgbClr val="46096B"/>
                </a:solidFill>
              </a:rPr>
              <a:t>амоопределение</a:t>
            </a:r>
          </a:p>
          <a:p>
            <a:r>
              <a:rPr lang="ru-RU" sz="2200" dirty="0" smtClean="0">
                <a:solidFill>
                  <a:srgbClr val="46096B"/>
                </a:solidFill>
              </a:rPr>
              <a:t>ценностно-смысловая ориентация</a:t>
            </a:r>
          </a:p>
          <a:p>
            <a:r>
              <a:rPr lang="ru-RU" sz="2200" dirty="0" smtClean="0">
                <a:solidFill>
                  <a:srgbClr val="46096B"/>
                </a:solidFill>
              </a:rPr>
              <a:t>нравственно-этическое </a:t>
            </a:r>
            <a:r>
              <a:rPr lang="ru-RU" sz="2200" dirty="0">
                <a:solidFill>
                  <a:srgbClr val="46096B"/>
                </a:solidFill>
              </a:rPr>
              <a:t>оценивание </a:t>
            </a:r>
            <a:endParaRPr lang="ru-RU" sz="2200" dirty="0" smtClean="0">
              <a:solidFill>
                <a:srgbClr val="46096B"/>
              </a:solidFill>
            </a:endParaRPr>
          </a:p>
          <a:p>
            <a:r>
              <a:rPr lang="ru-RU" sz="2200" dirty="0" err="1" smtClean="0">
                <a:solidFill>
                  <a:srgbClr val="46096B"/>
                </a:solidFill>
              </a:rPr>
              <a:t>смыслообразование</a:t>
            </a:r>
            <a:endParaRPr lang="ru-RU" sz="2200" dirty="0" smtClean="0">
              <a:solidFill>
                <a:srgbClr val="46096B"/>
              </a:solidFill>
            </a:endParaRPr>
          </a:p>
          <a:p>
            <a:r>
              <a:rPr lang="ru-RU" sz="2200" dirty="0" smtClean="0">
                <a:solidFill>
                  <a:srgbClr val="46096B"/>
                </a:solidFill>
              </a:rPr>
              <a:t>ориентацию </a:t>
            </a:r>
            <a:r>
              <a:rPr lang="ru-RU" sz="2200" dirty="0">
                <a:solidFill>
                  <a:srgbClr val="46096B"/>
                </a:solidFill>
              </a:rPr>
              <a:t>в социальных ролях и межличностных отношениях</a:t>
            </a:r>
          </a:p>
        </p:txBody>
      </p:sp>
      <p:sp>
        <p:nvSpPr>
          <p:cNvPr id="7" name="Прямоугольник 6"/>
          <p:cNvSpPr/>
          <p:nvPr/>
        </p:nvSpPr>
        <p:spPr>
          <a:xfrm>
            <a:off x="4355976" y="1196752"/>
            <a:ext cx="4392488" cy="525658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Courier New" pitchFamily="49" charset="0"/>
              <a:buChar char="o"/>
            </a:pPr>
            <a:r>
              <a:rPr lang="ru-RU" sz="1300" i="1" dirty="0">
                <a:solidFill>
                  <a:schemeClr val="accent5">
                    <a:lumMod val="50000"/>
                  </a:schemeClr>
                </a:solidFill>
                <a:latin typeface="Times New Roman" pitchFamily="18" charset="0"/>
                <a:cs typeface="Times New Roman" pitchFamily="18" charset="0"/>
              </a:rPr>
              <a:t>Идентифицировать себя с принадлежностью к народу, стране государству;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 </a:t>
            </a:r>
            <a:r>
              <a:rPr lang="ru-RU" sz="1300" i="1" dirty="0">
                <a:solidFill>
                  <a:schemeClr val="accent5">
                    <a:lumMod val="50000"/>
                  </a:schemeClr>
                </a:solidFill>
                <a:latin typeface="Times New Roman" pitchFamily="18" charset="0"/>
                <a:cs typeface="Times New Roman" pitchFamily="18" charset="0"/>
              </a:rPr>
              <a:t>Проявлять внимание и уважение к ценностям культур других народов;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Проявлять </a:t>
            </a:r>
            <a:r>
              <a:rPr lang="ru-RU" sz="1300" i="1" dirty="0">
                <a:solidFill>
                  <a:schemeClr val="accent5">
                    <a:lumMod val="50000"/>
                  </a:schemeClr>
                </a:solidFill>
                <a:latin typeface="Times New Roman" pitchFamily="18" charset="0"/>
                <a:cs typeface="Times New Roman" pitchFamily="18" charset="0"/>
              </a:rPr>
              <a:t>интерес к культуре и истории своего народа, страны;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 </a:t>
            </a:r>
            <a:r>
              <a:rPr lang="ru-RU" sz="1300" i="1" dirty="0">
                <a:solidFill>
                  <a:schemeClr val="accent5">
                    <a:lumMod val="50000"/>
                  </a:schemeClr>
                </a:solidFill>
                <a:latin typeface="Times New Roman" pitchFamily="18" charset="0"/>
                <a:cs typeface="Times New Roman" pitchFamily="18" charset="0"/>
              </a:rPr>
              <a:t>Различать основные нравственно-эстетические понятия;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Оценивать </a:t>
            </a:r>
            <a:r>
              <a:rPr lang="ru-RU" sz="1300" i="1" dirty="0">
                <a:solidFill>
                  <a:schemeClr val="accent5">
                    <a:lumMod val="50000"/>
                  </a:schemeClr>
                </a:solidFill>
                <a:latin typeface="Times New Roman" pitchFamily="18" charset="0"/>
                <a:cs typeface="Times New Roman" pitchFamily="18" charset="0"/>
              </a:rPr>
              <a:t>свои и чужие поступки;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 </a:t>
            </a:r>
            <a:r>
              <a:rPr lang="ru-RU" sz="1300" i="1" dirty="0">
                <a:solidFill>
                  <a:schemeClr val="accent5">
                    <a:lumMod val="50000"/>
                  </a:schemeClr>
                </a:solidFill>
                <a:latin typeface="Times New Roman" pitchFamily="18" charset="0"/>
                <a:cs typeface="Times New Roman" pitchFamily="18" charset="0"/>
              </a:rPr>
              <a:t>Анализировать и характеризовать эмоциональные состояния и чувства окружающих, строить свои взаимоотношения с их учетом;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Оценивать </a:t>
            </a:r>
            <a:r>
              <a:rPr lang="ru-RU" sz="1300" i="1" dirty="0">
                <a:solidFill>
                  <a:schemeClr val="accent5">
                    <a:lumMod val="50000"/>
                  </a:schemeClr>
                </a:solidFill>
                <a:latin typeface="Times New Roman" pitchFamily="18" charset="0"/>
                <a:cs typeface="Times New Roman" pitchFamily="18" charset="0"/>
              </a:rPr>
              <a:t>ситуации с точки зрения правил поведения и этики;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Проявлять </a:t>
            </a:r>
            <a:r>
              <a:rPr lang="ru-RU" sz="1300" i="1" dirty="0">
                <a:solidFill>
                  <a:schemeClr val="accent5">
                    <a:lumMod val="50000"/>
                  </a:schemeClr>
                </a:solidFill>
                <a:latin typeface="Times New Roman" pitchFamily="18" charset="0"/>
                <a:cs typeface="Times New Roman" pitchFamily="18" charset="0"/>
              </a:rPr>
              <a:t>в конкретных ситуациях доброжелательность, доверие внимательность;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Выражать </a:t>
            </a:r>
            <a:r>
              <a:rPr lang="ru-RU" sz="1300" i="1" dirty="0">
                <a:solidFill>
                  <a:schemeClr val="accent5">
                    <a:lumMod val="50000"/>
                  </a:schemeClr>
                </a:solidFill>
                <a:latin typeface="Times New Roman" pitchFamily="18" charset="0"/>
                <a:cs typeface="Times New Roman" pitchFamily="18" charset="0"/>
              </a:rPr>
              <a:t>положительное отношение к процессу познания;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Проявлять </a:t>
            </a:r>
            <a:r>
              <a:rPr lang="ru-RU" sz="1300" i="1" dirty="0">
                <a:solidFill>
                  <a:schemeClr val="accent5">
                    <a:lumMod val="50000"/>
                  </a:schemeClr>
                </a:solidFill>
                <a:latin typeface="Times New Roman" pitchFamily="18" charset="0"/>
                <a:cs typeface="Times New Roman" pitchFamily="18" charset="0"/>
              </a:rPr>
              <a:t>внимание, удивление, желание больше узнать; </a:t>
            </a:r>
            <a:endParaRPr lang="ru-RU" sz="1300" i="1" dirty="0" smtClean="0">
              <a:solidFill>
                <a:schemeClr val="accent5">
                  <a:lumMod val="50000"/>
                </a:schemeClr>
              </a:solidFill>
              <a:latin typeface="Times New Roman" pitchFamily="18" charset="0"/>
              <a:cs typeface="Times New Roman" pitchFamily="18" charset="0"/>
            </a:endParaRPr>
          </a:p>
          <a:p>
            <a:pPr marL="285750" indent="-285750">
              <a:buFont typeface="Courier New" pitchFamily="49" charset="0"/>
              <a:buChar char="o"/>
            </a:pPr>
            <a:r>
              <a:rPr lang="ru-RU" sz="1300" i="1" dirty="0" smtClean="0">
                <a:solidFill>
                  <a:schemeClr val="accent5">
                    <a:lumMod val="50000"/>
                  </a:schemeClr>
                </a:solidFill>
                <a:latin typeface="Times New Roman" pitchFamily="18" charset="0"/>
                <a:cs typeface="Times New Roman" pitchFamily="18" charset="0"/>
              </a:rPr>
              <a:t>Оценивать </a:t>
            </a:r>
            <a:r>
              <a:rPr lang="ru-RU" sz="1300" i="1" dirty="0">
                <a:solidFill>
                  <a:schemeClr val="accent5">
                    <a:lumMod val="50000"/>
                  </a:schemeClr>
                </a:solidFill>
                <a:latin typeface="Times New Roman" pitchFamily="18" charset="0"/>
                <a:cs typeface="Times New Roman" pitchFamily="18" charset="0"/>
              </a:rPr>
              <a:t>собственную учебную деятельность: свои достижения, самостоятельность, инициативу, ответственность, причины неудач; </a:t>
            </a:r>
          </a:p>
        </p:txBody>
      </p:sp>
      <p:sp>
        <p:nvSpPr>
          <p:cNvPr id="9" name="Прямоугольник 8"/>
          <p:cNvSpPr/>
          <p:nvPr/>
        </p:nvSpPr>
        <p:spPr>
          <a:xfrm>
            <a:off x="359532" y="336524"/>
            <a:ext cx="8388932" cy="446101"/>
          </a:xfrm>
          <a:prstGeom prst="rect">
            <a:avLst/>
          </a:prstGeom>
          <a:solidFill>
            <a:srgbClr val="6C9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10" name="Прямоугольник 9"/>
          <p:cNvSpPr/>
          <p:nvPr/>
        </p:nvSpPr>
        <p:spPr>
          <a:xfrm>
            <a:off x="3419872" y="336524"/>
            <a:ext cx="3600400" cy="369332"/>
          </a:xfrm>
          <a:prstGeom prst="rect">
            <a:avLst/>
          </a:prstGeom>
        </p:spPr>
        <p:txBody>
          <a:bodyPr wrap="square">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cs typeface="Arial" charset="0"/>
              </a:rPr>
              <a:t>ЛИЧНОСТНЫЕ   УУД</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S UI Gothic" pitchFamily="34" charset="-128"/>
              <a:ea typeface="MS UI Gothic" pitchFamily="34" charset="-128"/>
            </a:endParaRPr>
          </a:p>
        </p:txBody>
      </p:sp>
      <p:sp>
        <p:nvSpPr>
          <p:cNvPr id="11" name="Прямоугольник 10"/>
          <p:cNvSpPr/>
          <p:nvPr/>
        </p:nvSpPr>
        <p:spPr>
          <a:xfrm>
            <a:off x="4355684" y="1196752"/>
            <a:ext cx="4392780" cy="302085"/>
          </a:xfrm>
          <a:prstGeom prst="rect">
            <a:avLst/>
          </a:prstGeom>
          <a:solidFill>
            <a:srgbClr val="B3C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A4D2D4"/>
                </a:solidFill>
              </a:rPr>
              <a:t> </a:t>
            </a:r>
            <a:endParaRPr lang="ru-RU" dirty="0">
              <a:solidFill>
                <a:srgbClr val="A4D2D4"/>
              </a:solidFill>
            </a:endParaRPr>
          </a:p>
        </p:txBody>
      </p:sp>
      <p:sp>
        <p:nvSpPr>
          <p:cNvPr id="12" name="Прямоугольник 11"/>
          <p:cNvSpPr/>
          <p:nvPr/>
        </p:nvSpPr>
        <p:spPr>
          <a:xfrm>
            <a:off x="4427984" y="1177007"/>
            <a:ext cx="4392488" cy="307777"/>
          </a:xfrm>
          <a:prstGeom prst="rect">
            <a:avLst/>
          </a:prstGeom>
        </p:spPr>
        <p:txBody>
          <a:bodyPr wrap="square">
            <a:spAutoFit/>
          </a:bodyPr>
          <a:lstStyle/>
          <a:p>
            <a:r>
              <a:rPr lang="ru-RU" sz="1400" b="1" dirty="0" smtClean="0">
                <a:solidFill>
                  <a:srgbClr val="4A7F86"/>
                </a:solidFill>
                <a:latin typeface="MS UI Gothic" pitchFamily="34" charset="-128"/>
                <a:ea typeface="MS UI Gothic" pitchFamily="34" charset="-128"/>
                <a:cs typeface="Arial" charset="0"/>
              </a:rPr>
              <a:t>ПЛАНИРУЕМЫЕ    РЕЗУЛЬТАТЫ</a:t>
            </a:r>
            <a:endParaRPr lang="ru-RU" sz="1400" b="1" dirty="0">
              <a:solidFill>
                <a:srgbClr val="4A7F86"/>
              </a:solidFill>
              <a:latin typeface="MS UI Gothic" pitchFamily="34" charset="-128"/>
              <a:ea typeface="MS UI Gothic" pitchFamily="34" charset="-128"/>
            </a:endParaRPr>
          </a:p>
        </p:txBody>
      </p:sp>
      <p:sp>
        <p:nvSpPr>
          <p:cNvPr id="13" name="Скругленный прямоугольник 12"/>
          <p:cNvSpPr/>
          <p:nvPr/>
        </p:nvSpPr>
        <p:spPr>
          <a:xfrm>
            <a:off x="496726" y="134463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496727" y="1776684"/>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496727" y="249289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67544" y="3212976"/>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467544" y="3645024"/>
            <a:ext cx="186841" cy="15388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652484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2664</TotalTime>
  <Words>1876</Words>
  <Application>Microsoft Office PowerPoint</Application>
  <PresentationFormat>Экран (4:3)</PresentationFormat>
  <Paragraphs>291</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Слайд 1</vt:lpstr>
      <vt:lpstr>Актуальность проекта</vt:lpstr>
      <vt:lpstr>Проблема</vt:lpstr>
      <vt:lpstr>Цель проекта</vt:lpstr>
      <vt:lpstr>Задачи проекта</vt:lpstr>
      <vt:lpstr>Ожидаемые результаты</vt:lpstr>
      <vt:lpstr>Функциональное назначение УУД</vt:lpstr>
      <vt:lpstr>Проектно-исследовательская деятельность как способ формирования УУД</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формирования различных видов универсальных учебных действий  при организации учебно-исследовательской и  проектной деятельности</dc:title>
  <dc:creator>Пользователь</dc:creator>
  <cp:lastModifiedBy>variant</cp:lastModifiedBy>
  <cp:revision>89</cp:revision>
  <dcterms:created xsi:type="dcterms:W3CDTF">2014-09-14T18:01:54Z</dcterms:created>
  <dcterms:modified xsi:type="dcterms:W3CDTF">2014-09-24T16:46:25Z</dcterms:modified>
</cp:coreProperties>
</file>