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78" r:id="rId3"/>
    <p:sldId id="279" r:id="rId4"/>
    <p:sldId id="294" r:id="rId5"/>
    <p:sldId id="259" r:id="rId6"/>
    <p:sldId id="260" r:id="rId7"/>
    <p:sldId id="281" r:id="rId8"/>
    <p:sldId id="284" r:id="rId9"/>
    <p:sldId id="272" r:id="rId10"/>
    <p:sldId id="271" r:id="rId11"/>
    <p:sldId id="285" r:id="rId12"/>
    <p:sldId id="286" r:id="rId13"/>
    <p:sldId id="273" r:id="rId14"/>
    <p:sldId id="287" r:id="rId15"/>
    <p:sldId id="292" r:id="rId16"/>
    <p:sldId id="288" r:id="rId17"/>
    <p:sldId id="289" r:id="rId18"/>
    <p:sldId id="290" r:id="rId19"/>
    <p:sldId id="291" r:id="rId20"/>
    <p:sldId id="293" r:id="rId21"/>
    <p:sldId id="295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3600"/>
    <a:srgbClr val="9D7145"/>
  </p:clrMru>
</p:presentationPr>
</file>

<file path=ppt/tableStyles.xml><?xml version="1.0" encoding="utf-8"?>
<a:tblStyleLst xmlns:a="http://schemas.openxmlformats.org/drawingml/2006/main" def="{5C22544A-7EE6-4342-B048-85BDC9FD1C3A}"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48;&#1085;&#1092;&#1086;&#1088;&#1084;&#1072;&#1094;&#1080;&#1103;%20&#1089;%20&#1093;&#1072;&#1088;&#1076;&#1072;\&#1070;&#1051;&#1071;\&#1082;&#1086;&#1083;&#1083;&#1077;&#1076;&#1078;\&#1044;&#1048;&#1055;&#1051;&#1054;&#1052;\&#1053;&#1086;&#1074;&#1072;&#1103;%20&#1087;&#1072;&#1087;&#1082;&#1072;\&#1075;&#1086;&#1090;&#1086;&#1074;&#1086;&#1077;\&#1051;&#1080;&#1089;&#1090;%20Microsoft%20Office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48;&#1085;&#1092;&#1086;&#1088;&#1084;&#1072;&#1094;&#1080;&#1103;%20&#1089;%20&#1093;&#1072;&#1088;&#1076;&#1072;\&#1070;&#1051;&#1071;\&#1082;&#1086;&#1083;&#1083;&#1077;&#1076;&#1078;\&#1044;&#1048;&#1055;&#1051;&#1054;&#1052;\&#1053;&#1086;&#1074;&#1072;&#1103;%20&#1087;&#1072;&#1087;&#1082;&#1072;\&#1075;&#1086;&#1090;&#1086;&#1074;&#1086;&#1077;\&#1051;&#1080;&#1089;&#1090;%20Microsoft%20Office%20Exce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48;&#1085;&#1092;&#1086;&#1088;&#1084;&#1072;&#1094;&#1080;&#1103;%20&#1089;%20&#1093;&#1072;&#1088;&#1076;&#1072;\&#1070;&#1051;&#1071;\&#1082;&#1086;&#1083;&#1083;&#1077;&#1076;&#1078;\&#1044;&#1048;&#1055;&#1051;&#1054;&#1052;\&#1053;&#1086;&#1074;&#1072;&#1103;%20&#1087;&#1072;&#1087;&#1082;&#1072;\&#1075;&#1086;&#1090;&#1086;&#1074;&#1086;&#1077;\&#1051;&#1080;&#1089;&#1090;%20Microsoft%20Office%20Exce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48;&#1085;&#1092;&#1086;&#1088;&#1084;&#1072;&#1094;&#1080;&#1103;%20&#1089;%20&#1093;&#1072;&#1088;&#1076;&#1072;\&#1070;&#1051;&#1071;\&#1082;&#1086;&#1083;&#1083;&#1077;&#1076;&#1078;\&#1044;&#1048;&#1055;&#1051;&#1054;&#1052;\&#1053;&#1086;&#1074;&#1072;&#1103;%20&#1087;&#1072;&#1087;&#1082;&#1072;\&#1075;&#1086;&#1090;&#1086;&#1074;&#1086;&#1077;\&#1051;&#1080;&#1089;&#1090;%20Microsoft%20Office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5939512248468943"/>
          <c:y val="7.7848197995392984E-2"/>
          <c:w val="0.85794560177422463"/>
          <c:h val="0.65783872477893968"/>
        </c:manualLayout>
      </c:layout>
      <c:bar3DChart>
        <c:barDir val="col"/>
        <c:grouping val="clustered"/>
        <c:ser>
          <c:idx val="0"/>
          <c:order val="0"/>
          <c:tx>
            <c:v>Темп роста, %</c:v>
          </c:tx>
          <c:spPr>
            <a:solidFill>
              <a:schemeClr val="accent1"/>
            </a:solidFill>
            <a:ln w="19050" cap="flat" cmpd="sng" algn="ctr">
              <a:solidFill>
                <a:schemeClr val="lt1"/>
              </a:solidFill>
              <a:prstDash val="solid"/>
            </a:ln>
            <a:effectLst>
              <a:glow rad="635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c:spPr>
          <c:cat>
            <c:strRef>
              <c:f>Лист1!$A$66:$C$66</c:f>
              <c:strCache>
                <c:ptCount val="3"/>
                <c:pt idx="0">
                  <c:v>Выручка от реализации</c:v>
                </c:pt>
                <c:pt idx="1">
                  <c:v>Численность работников </c:v>
                </c:pt>
                <c:pt idx="2">
                  <c:v>Среднегодовая производительность труда пекарей и кондитеров</c:v>
                </c:pt>
              </c:strCache>
            </c:strRef>
          </c:cat>
          <c:val>
            <c:numRef>
              <c:f>Лист1!$A$67:$C$67</c:f>
              <c:numCache>
                <c:formatCode>General</c:formatCode>
                <c:ptCount val="3"/>
                <c:pt idx="0">
                  <c:v>110.7</c:v>
                </c:pt>
                <c:pt idx="1">
                  <c:v>91.67</c:v>
                </c:pt>
                <c:pt idx="2">
                  <c:v>120.77</c:v>
                </c:pt>
              </c:numCache>
            </c:numRef>
          </c:val>
        </c:ser>
        <c:shape val="cylinder"/>
        <c:axId val="53856128"/>
        <c:axId val="53857664"/>
        <c:axId val="0"/>
      </c:bar3DChart>
      <c:catAx>
        <c:axId val="53856128"/>
        <c:scaling>
          <c:orientation val="minMax"/>
        </c:scaling>
        <c:axPos val="b"/>
        <c:majorTickMark val="none"/>
        <c:tickLblPos val="nextTo"/>
        <c:crossAx val="53857664"/>
        <c:crosses val="autoZero"/>
        <c:auto val="1"/>
        <c:lblAlgn val="ctr"/>
        <c:lblOffset val="100"/>
      </c:catAx>
      <c:valAx>
        <c:axId val="5385766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5385612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dTable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7.5467713440766915E-2"/>
          <c:w val="0.73129930007776911"/>
          <c:h val="0.89040124927639619"/>
        </c:manualLayout>
      </c:layout>
      <c:pie3DChart>
        <c:varyColors val="1"/>
        <c:ser>
          <c:idx val="0"/>
          <c:order val="0"/>
          <c:spPr>
            <a:solidFill>
              <a:schemeClr val="accent5"/>
            </a:solidFill>
            <a:ln w="76200" cap="flat" cmpd="sng" algn="ctr">
              <a:solidFill>
                <a:schemeClr val="bg1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explosion val="25"/>
          <c:dPt>
            <c:idx val="0"/>
            <c:spPr>
              <a:solidFill>
                <a:schemeClr val="accent1">
                  <a:lumMod val="75000"/>
                </a:schemeClr>
              </a:solidFill>
              <a:ln w="76200" cap="flat" cmpd="sng" algn="ctr">
                <a:solidFill>
                  <a:schemeClr val="bg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Pt>
            <c:idx val="1"/>
            <c:spPr>
              <a:solidFill>
                <a:schemeClr val="accent1">
                  <a:lumMod val="60000"/>
                  <a:lumOff val="40000"/>
                </a:schemeClr>
              </a:solidFill>
              <a:ln w="76200" cap="flat" cmpd="sng" algn="ctr">
                <a:solidFill>
                  <a:schemeClr val="bg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Lbls>
            <c:dLbl>
              <c:idx val="0"/>
              <c:layout>
                <c:manualLayout>
                  <c:x val="4.8818678915136096E-2"/>
                  <c:y val="4.9744823563721424E-3"/>
                </c:manualLayout>
              </c:layout>
              <c:showPercent val="1"/>
            </c:dLbl>
            <c:dLbl>
              <c:idx val="1"/>
              <c:layout>
                <c:manualLayout>
                  <c:x val="-3.8291397574182616E-2"/>
                  <c:y val="-1.0386455598500771E-2"/>
                </c:manualLayout>
              </c:layout>
              <c:showPercent val="1"/>
            </c:dLbl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Лист1!$A$3:$A$4</c:f>
              <c:strCache>
                <c:ptCount val="2"/>
                <c:pt idx="0">
                  <c:v>Фонд заработной платы</c:v>
                </c:pt>
                <c:pt idx="1">
                  <c:v>Премиальная часть</c:v>
                </c:pt>
              </c:strCache>
            </c:strRef>
          </c:cat>
          <c:val>
            <c:numRef>
              <c:f>Лист1!$C$3:$C$4</c:f>
              <c:numCache>
                <c:formatCode>General</c:formatCode>
                <c:ptCount val="2"/>
                <c:pt idx="0">
                  <c:v>90.64</c:v>
                </c:pt>
                <c:pt idx="1">
                  <c:v>9.3600000000000048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4094346019247594"/>
          <c:y val="2.6570367859239503E-2"/>
          <c:w val="0.33895669291338582"/>
          <c:h val="0.39517634340143726"/>
        </c:manualLayout>
      </c:layout>
      <c:txPr>
        <a:bodyPr/>
        <a:lstStyle/>
        <a:p>
          <a:pPr>
            <a:defRPr sz="2000" b="1"/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2120159284413763E-3"/>
          <c:y val="1.359114255165569E-2"/>
          <c:w val="0.65215569590083611"/>
          <c:h val="0.98640879475807153"/>
        </c:manualLayout>
      </c:layout>
      <c:pie3DChart>
        <c:varyColors val="1"/>
        <c:ser>
          <c:idx val="0"/>
          <c:order val="0"/>
          <c:spPr>
            <a:solidFill>
              <a:schemeClr val="accent6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explosion val="25"/>
          <c:dPt>
            <c:idx val="0"/>
            <c:explosion val="22"/>
            <c:spPr>
              <a:solidFill>
                <a:srgbClr val="9D7145"/>
              </a:solidFill>
              <a:ln w="76200" cap="flat" cmpd="sng" algn="ctr">
                <a:solidFill>
                  <a:schemeClr val="bg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Pt>
            <c:idx val="1"/>
            <c:explosion val="14"/>
            <c:spPr>
              <a:solidFill>
                <a:schemeClr val="accent1"/>
              </a:solidFill>
              <a:ln w="76200" cap="flat" cmpd="sng" algn="ctr">
                <a:solidFill>
                  <a:schemeClr val="bg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Pt>
            <c:idx val="2"/>
            <c:explosion val="5"/>
            <c:spPr>
              <a:solidFill>
                <a:schemeClr val="accent1">
                  <a:lumMod val="40000"/>
                  <a:lumOff val="60000"/>
                </a:schemeClr>
              </a:solidFill>
              <a:ln w="76200" cap="flat" cmpd="sng" algn="ctr">
                <a:solidFill>
                  <a:schemeClr val="bg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Lbls>
            <c:dLbl>
              <c:idx val="0"/>
              <c:layout>
                <c:manualLayout>
                  <c:x val="2.286354655106345E-2"/>
                  <c:y val="-5.8362559752494714E-2"/>
                </c:manualLayout>
              </c:layout>
              <c:showPercent val="1"/>
            </c:dLbl>
            <c:dLbl>
              <c:idx val="1"/>
              <c:layout>
                <c:manualLayout>
                  <c:x val="1.1335338700639946E-2"/>
                  <c:y val="6.0554858178958948E-2"/>
                </c:manualLayout>
              </c:layout>
              <c:showPercent val="1"/>
            </c:dLbl>
            <c:dLbl>
              <c:idx val="2"/>
              <c:layout>
                <c:manualLayout>
                  <c:x val="-7.0967884632399019E-3"/>
                  <c:y val="-6.0507182978939283E-2"/>
                </c:manualLayout>
              </c:layout>
              <c:showPercent val="1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Лист1!$A$44:$A$46</c:f>
              <c:strCache>
                <c:ptCount val="3"/>
                <c:pt idx="0">
                  <c:v>Заработная плата административно-управленческого персонала</c:v>
                </c:pt>
                <c:pt idx="1">
                  <c:v>Заработная плата вспомогательного персонала</c:v>
                </c:pt>
                <c:pt idx="2">
                  <c:v>Заработная плата производственного персонала</c:v>
                </c:pt>
              </c:strCache>
            </c:strRef>
          </c:cat>
          <c:val>
            <c:numRef>
              <c:f>Лист1!$B$44:$B$46</c:f>
              <c:numCache>
                <c:formatCode>General</c:formatCode>
                <c:ptCount val="3"/>
                <c:pt idx="0">
                  <c:v>36.56</c:v>
                </c:pt>
                <c:pt idx="1">
                  <c:v>14.2</c:v>
                </c:pt>
                <c:pt idx="2">
                  <c:v>49.24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9567208351555765"/>
          <c:y val="0.28389561941413405"/>
          <c:w val="0.30301844429441438"/>
          <c:h val="0.62514157505460433"/>
        </c:manualLayout>
      </c:layout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5395884197148843"/>
          <c:y val="1.62298515921479E-2"/>
          <c:w val="0.83463919546428034"/>
          <c:h val="0.8061588617212303"/>
        </c:manualLayout>
      </c:layout>
      <c:bar3DChart>
        <c:barDir val="col"/>
        <c:grouping val="clustered"/>
        <c:ser>
          <c:idx val="0"/>
          <c:order val="0"/>
          <c:tx>
            <c:v>Темп роста, %</c:v>
          </c:tx>
          <c:spPr>
            <a:gradFill rotWithShape="1">
              <a:gsLst>
                <a:gs pos="0">
                  <a:schemeClr val="accent1">
                    <a:tint val="73000"/>
                    <a:satMod val="150000"/>
                  </a:schemeClr>
                </a:gs>
                <a:gs pos="25000">
                  <a:schemeClr val="accent1">
                    <a:tint val="96000"/>
                    <a:shade val="80000"/>
                    <a:satMod val="105000"/>
                  </a:schemeClr>
                </a:gs>
                <a:gs pos="38000">
                  <a:schemeClr val="accent1">
                    <a:tint val="96000"/>
                    <a:shade val="59000"/>
                    <a:satMod val="120000"/>
                  </a:schemeClr>
                </a:gs>
                <a:gs pos="55000">
                  <a:schemeClr val="accent1">
                    <a:shade val="57000"/>
                    <a:satMod val="120000"/>
                  </a:schemeClr>
                </a:gs>
                <a:gs pos="80000">
                  <a:schemeClr val="accent1">
                    <a:shade val="56000"/>
                    <a:satMod val="145000"/>
                  </a:schemeClr>
                </a:gs>
                <a:gs pos="88000">
                  <a:schemeClr val="accent1">
                    <a:shade val="63000"/>
                    <a:satMod val="160000"/>
                  </a:schemeClr>
                </a:gs>
                <a:gs pos="100000">
                  <a:schemeClr val="accent1">
                    <a:tint val="99555"/>
                    <a:satMod val="155000"/>
                  </a:schemeClr>
                </a:gs>
              </a:gsLst>
              <a:lin ang="5400000" scaled="1"/>
            </a:gradFill>
            <a:ln>
              <a:solidFill>
                <a:schemeClr val="bg1"/>
              </a:solidFill>
            </a:ln>
            <a:effectLst>
              <a:glow rad="762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chemeClr val="accent1">
                  <a:shade val="30000"/>
                  <a:satMod val="200000"/>
                </a:schemeClr>
              </a:contourClr>
            </a:sp3d>
          </c:spPr>
          <c:cat>
            <c:strRef>
              <c:f>Лист1!$A$28:$A$33</c:f>
              <c:strCache>
                <c:ptCount val="6"/>
                <c:pt idx="0">
                  <c:v>Выручка от реализации</c:v>
                </c:pt>
                <c:pt idx="1">
                  <c:v>Численность работников</c:v>
                </c:pt>
                <c:pt idx="2">
                  <c:v>Фонд оплаты труда</c:v>
                </c:pt>
                <c:pt idx="3">
                  <c:v>Зарплатоотдача</c:v>
                </c:pt>
                <c:pt idx="4">
                  <c:v>Среднегодовая оплата труда 1 работника</c:v>
                </c:pt>
                <c:pt idx="5">
                  <c:v>Среднегодовая производительность труда</c:v>
                </c:pt>
              </c:strCache>
            </c:strRef>
          </c:cat>
          <c:val>
            <c:numRef>
              <c:f>Лист1!$B$28:$B$33</c:f>
              <c:numCache>
                <c:formatCode>General</c:formatCode>
                <c:ptCount val="6"/>
                <c:pt idx="0">
                  <c:v>110.7</c:v>
                </c:pt>
                <c:pt idx="1">
                  <c:v>95</c:v>
                </c:pt>
                <c:pt idx="2">
                  <c:v>105.64999999999999</c:v>
                </c:pt>
                <c:pt idx="3">
                  <c:v>104.72</c:v>
                </c:pt>
                <c:pt idx="4">
                  <c:v>111.21000000000002</c:v>
                </c:pt>
                <c:pt idx="5">
                  <c:v>116.53</c:v>
                </c:pt>
              </c:numCache>
            </c:numRef>
          </c:val>
        </c:ser>
        <c:shape val="box"/>
        <c:axId val="54731136"/>
        <c:axId val="54732672"/>
        <c:axId val="0"/>
      </c:bar3DChart>
      <c:catAx>
        <c:axId val="54731136"/>
        <c:scaling>
          <c:orientation val="minMax"/>
        </c:scaling>
        <c:axPos val="b"/>
        <c:majorTickMark val="none"/>
        <c:tickLblPos val="nextTo"/>
        <c:crossAx val="54732672"/>
        <c:crosses val="autoZero"/>
        <c:auto val="1"/>
        <c:lblAlgn val="ctr"/>
        <c:lblOffset val="100"/>
      </c:catAx>
      <c:valAx>
        <c:axId val="5473267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5473113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200"/>
            </a:pPr>
            <a:endParaRPr lang="ru-RU"/>
          </a:p>
        </c:txPr>
      </c:dTable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0C98-52D8-4373-A11D-ABE853C91B04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D4CF-AA8B-46A4-9F9F-33955A30F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0C98-52D8-4373-A11D-ABE853C91B04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D4CF-AA8B-46A4-9F9F-33955A30F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0C98-52D8-4373-A11D-ABE853C91B04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D4CF-AA8B-46A4-9F9F-33955A30F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0C98-52D8-4373-A11D-ABE853C91B04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D4CF-AA8B-46A4-9F9F-33955A30F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0C98-52D8-4373-A11D-ABE853C91B04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D4CF-AA8B-46A4-9F9F-33955A30F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0C98-52D8-4373-A11D-ABE853C91B04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D4CF-AA8B-46A4-9F9F-33955A30F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0C98-52D8-4373-A11D-ABE853C91B04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D4CF-AA8B-46A4-9F9F-33955A30F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0C98-52D8-4373-A11D-ABE853C91B04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45D4CF-AA8B-46A4-9F9F-33955A30FB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0C98-52D8-4373-A11D-ABE853C91B04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D4CF-AA8B-46A4-9F9F-33955A30F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0C98-52D8-4373-A11D-ABE853C91B04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345D4CF-AA8B-46A4-9F9F-33955A30F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CE0C98-52D8-4373-A11D-ABE853C91B04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D4CF-AA8B-46A4-9F9F-33955A30F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CE0C98-52D8-4373-A11D-ABE853C91B04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345D4CF-AA8B-46A4-9F9F-33955A30F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slow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D:\ДИПЛОМ\ПРЕЗЕНТАЦИЯ\Кратинки\082744b50bb9f22219bb939ae520f2c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955224" cy="25242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ln w="5000" cmpd="sng">
                  <a:solidFill>
                    <a:srgbClr val="A23600"/>
                  </a:solidFill>
                  <a:prstDash val="solid"/>
                </a:ln>
                <a:solidFill>
                  <a:schemeClr val="tx1"/>
                </a:solidFill>
              </a:rPr>
              <a:t>Анализ формирования и эффективности использования фонда заработной платы</a:t>
            </a:r>
            <a:endParaRPr lang="ru-RU" dirty="0">
              <a:ln w="5000" cmpd="sng">
                <a:solidFill>
                  <a:srgbClr val="A23600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5301208"/>
            <a:ext cx="3202696" cy="9144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Работу выполнила студентка 41 БП группы </a:t>
            </a:r>
          </a:p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Ганичева Ю. Г.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1026" name="Picture 2" descr="E:\Информация с харда\ЮЛЯ\колледж\Курсовая, Бух. учет\картинки\Ekon6-2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55883">
            <a:off x="1201993" y="3822342"/>
            <a:ext cx="2517307" cy="24074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ДИПЛОМ\ПРЕЗЕНТАЦИЯ\Кратинки\082744b50bb9f22219bb939ae520f2c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26" y="0"/>
            <a:ext cx="911987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pc="300" dirty="0" smtClean="0">
                <a:ln w="1905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Характеристика предприятия</a:t>
            </a:r>
            <a:endParaRPr lang="ru-RU" b="1" spc="300" dirty="0">
              <a:ln w="1905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08720"/>
            <a:ext cx="8820472" cy="4320480"/>
          </a:xfrm>
        </p:spPr>
        <p:txBody>
          <a:bodyPr>
            <a:normAutofit fontScale="62500" lnSpcReduction="20000"/>
          </a:bodyPr>
          <a:lstStyle/>
          <a:p>
            <a:pPr indent="265176">
              <a:buNone/>
            </a:pPr>
            <a:r>
              <a:rPr lang="ru-RU" sz="3000" dirty="0" smtClean="0"/>
              <a:t>Общество с ограниченной ответственностью, производственное предприятие «Цитадель» расположено по адресу: 125412, г. Москва, ул. Ижорская, д. 13, стр. 2. </a:t>
            </a:r>
          </a:p>
          <a:p>
            <a:pPr indent="265176">
              <a:buNone/>
            </a:pPr>
            <a:r>
              <a:rPr lang="ru-RU" sz="3000" dirty="0" smtClean="0"/>
              <a:t>Предметом деятельности общества являются следующие виды деятельности: производство кондитерских изделий, выпечка тортов.</a:t>
            </a:r>
          </a:p>
          <a:p>
            <a:pPr indent="265176">
              <a:buNone/>
            </a:pPr>
            <a:r>
              <a:rPr lang="ru-RU" sz="3000" dirty="0" smtClean="0"/>
              <a:t>ООО «Цитадель» применяет упрощенную систему налогообложения. Бухгалтерский учет ведется с помощью программы 1С «Предприятие 8.2»</a:t>
            </a:r>
          </a:p>
          <a:p>
            <a:pPr indent="265176">
              <a:buNone/>
            </a:pPr>
            <a:r>
              <a:rPr lang="ru-RU" sz="3000" dirty="0" smtClean="0"/>
              <a:t>В настоящий момент списочный состав работников организации составляет 19 человек. Штат организации: генеральный директор, главный бухгалтер, бухгалтер, менеджер, 4 пекаря, 7 кондитеров, 2 водителя-экспедитора, упаковщик, уборщица.</a:t>
            </a:r>
          </a:p>
          <a:p>
            <a:pPr indent="265176">
              <a:buNone/>
            </a:pPr>
            <a:r>
              <a:rPr lang="ru-RU" sz="3000" dirty="0" smtClean="0"/>
              <a:t>Среднегодовой товарооборот за 2013 г. составил: 45 989, 65 тысяч рублей.</a:t>
            </a:r>
          </a:p>
          <a:p>
            <a:pPr indent="265176">
              <a:buNone/>
            </a:pPr>
            <a:r>
              <a:rPr lang="ru-RU" sz="3000" dirty="0" smtClean="0"/>
              <a:t>В данной работе анализируются показатели ООО «Цитадель» за 2012 и 2013 годы.</a:t>
            </a:r>
            <a:br>
              <a:rPr lang="ru-RU" sz="3000" dirty="0" smtClean="0"/>
            </a:br>
            <a:endParaRPr lang="ru-RU" sz="3000" dirty="0" smtClean="0"/>
          </a:p>
          <a:p>
            <a:endParaRPr lang="ru-RU" sz="2900" dirty="0"/>
          </a:p>
        </p:txBody>
      </p:sp>
      <p:pic>
        <p:nvPicPr>
          <p:cNvPr id="21507" name="Picture 3" descr="E:\Информация с харда\ЮЛЯ\колледж\Курсовая, Бух. учет\картинки\teammeeting-hir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5301208"/>
            <a:ext cx="2133600" cy="14081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89" name="Picture 1" descr="E:\Информация с харда\ЮЛЯ\колледж\ДИПЛОМ\ПРЕЗЕНТАЦИЯ\Кратинки\ed26f5530085617b24dc00ff545808a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76047">
            <a:off x="6488788" y="5226127"/>
            <a:ext cx="2164750" cy="1440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0" name="Picture 2" descr="E:\Информация с харда\ЮЛЯ\колледж\ДИПЛОМ\ПРЕЗЕНТАЦИЯ\Кратинки\0_medium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4679">
            <a:off x="742918" y="5256046"/>
            <a:ext cx="2224640" cy="13991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Информация с харда\ЮЛЯ\колледж\ДИПЛОМ\ПРЕЗЕНТАЦИЯ\Кратинки\3044078_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8388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pc="300" dirty="0" smtClean="0">
                <a:ln w="1905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Оценка эффективности труда работников ООО «Цитадель»</a:t>
            </a:r>
            <a:endParaRPr lang="ru-RU" b="1" spc="300" dirty="0">
              <a:ln w="1905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1340767"/>
          <a:ext cx="8352929" cy="540333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31182"/>
                <a:gridCol w="2659724"/>
                <a:gridCol w="1342161"/>
                <a:gridCol w="1220772"/>
                <a:gridCol w="854024"/>
                <a:gridCol w="1745066"/>
              </a:tblGrid>
              <a:tr h="14531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№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/>
                        <a:t>п</a:t>
                      </a:r>
                      <a:r>
                        <a:rPr lang="ru-RU" sz="1400" b="1" dirty="0"/>
                        <a:t>/</a:t>
                      </a:r>
                      <a:r>
                        <a:rPr lang="ru-RU" sz="1400" b="1" dirty="0" err="1"/>
                        <a:t>п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Показатель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Прошлый год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Текущий год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Темп роста, %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Отклонение показателя текущего года от показателя прошлого года (∆)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</a:tr>
              <a:tr h="4879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Выручка от реализации, тыс. руб.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41 543,26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45 989,65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110,70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+ 4 446,39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</a:tr>
              <a:tr h="473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2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Численность работников, чел.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20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95,00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- 1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</a:tr>
              <a:tr h="7401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3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в том числе: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- Пекари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- Кондитеры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91,67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80,00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100,00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- 1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- 1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</a:tr>
              <a:tr h="11229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/>
                        <a:t>4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Среднегодовая производительность труда пекарей и кондитеров, тыс. руб./чел.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3 461,94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4 180,88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120,77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+ 718,94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</a:tr>
              <a:tr h="11229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/>
                        <a:t>5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Среднемесячная производительность труда пекарей и кондитеров, тыс. руб./чел.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288,50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348,41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120,77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+ 59,91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D:\ДИПЛОМ\ПРЕЗЕНТАЦИЯ\Кратинки\dark-chocolat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9144000" cy="230425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100" b="1" spc="300" dirty="0" smtClean="0">
                <a:ln w="1905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Соотношение темпов роста выручки от реализации, производительности труда и численности работников ООО «Цитадель»</a:t>
            </a: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0" y="1196752"/>
          <a:ext cx="9144000" cy="5803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Информация с харда\ЮЛЯ\колледж\ДИПЛОМ\ПРЕЗЕНТАЦИЯ\Кратинки\3044078_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712968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pc="300" dirty="0" smtClean="0">
                <a:ln w="1905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Структура планового фонда оплаты труда ООО «Цитадель» на 2013 год</a:t>
            </a:r>
            <a:endParaRPr lang="ru-RU" b="1" spc="300" dirty="0">
              <a:ln w="1905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9512" y="1844824"/>
          <a:ext cx="8712969" cy="468152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92778"/>
                <a:gridCol w="3901573"/>
                <a:gridCol w="2176080"/>
                <a:gridCol w="2042538"/>
              </a:tblGrid>
              <a:tr h="7667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№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/>
                        <a:t>п</a:t>
                      </a:r>
                      <a:r>
                        <a:rPr lang="ru-RU" sz="1400" b="1" dirty="0"/>
                        <a:t>/</a:t>
                      </a:r>
                      <a:r>
                        <a:rPr lang="ru-RU" sz="1400" b="1" dirty="0" err="1"/>
                        <a:t>п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Показатель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Среднемесячная заработная плата, тыс. руб.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Среднегодовая заработная плата, тыс. руб.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 anchor="ctr"/>
                </a:tc>
              </a:tr>
              <a:tr h="244358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/>
                        <a:t>I</a:t>
                      </a:r>
                      <a:r>
                        <a:rPr lang="ru-RU" sz="1400" b="1" dirty="0"/>
                        <a:t>. Структура фонда заработной платы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03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Административно-управленческий персонал, в том числе: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- Директор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- Главный бухгалтер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- Бухгалтер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- Менеджер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242,00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120,00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50,00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32,00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40,00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2 904,00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1 440,00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600,00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384,00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480,00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 anchor="ctr"/>
                </a:tc>
              </a:tr>
              <a:tr h="11901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2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Вспомогательный персонал, в том числе: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- Водители-экспедиторы (2)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-Уборщица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- Упаковщик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dirty="0"/>
                        <a:t>94,00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60,00 (30,00 * 2)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16,00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18,00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/>
                        <a:t>1 128,00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720,00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192,00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216,00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 anchor="ctr"/>
                </a:tc>
              </a:tr>
              <a:tr h="9289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3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Производственный персонал, в том числе: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- Пекари (5)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- Кондитеры (7)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dirty="0"/>
                        <a:t>326,00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130,00 (26,00 * 5)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196,00 (28,00 * 7)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dirty="0"/>
                        <a:t>3 912,00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1 560,00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2 352,00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 anchor="ctr"/>
                </a:tc>
              </a:tr>
            </a:tbl>
          </a:graphicData>
        </a:graphic>
      </p:graphicFrame>
      <p:sp>
        <p:nvSpPr>
          <p:cNvPr id="8" name="Выгнутая вниз стрелка 7"/>
          <p:cNvSpPr/>
          <p:nvPr/>
        </p:nvSpPr>
        <p:spPr>
          <a:xfrm rot="1462789">
            <a:off x="8336009" y="6271637"/>
            <a:ext cx="748026" cy="452136"/>
          </a:xfrm>
          <a:prstGeom prst="curvedUp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Информация с харда\ЮЛЯ\колледж\ДИПЛОМ\ПРЕЗЕНТАЦИЯ\Кратинки\3044078_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188640"/>
          <a:ext cx="8568952" cy="6552729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88648"/>
                <a:gridCol w="3831416"/>
                <a:gridCol w="2140113"/>
                <a:gridCol w="2008775"/>
              </a:tblGrid>
              <a:tr h="11888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4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Удельный вес заработной платы административно-управленческого персонала, % </a:t>
                      </a:r>
                      <a:r>
                        <a:rPr lang="ru-RU" sz="1400" dirty="0" smtClean="0"/>
                        <a:t>(</a:t>
                      </a:r>
                      <a:r>
                        <a:rPr lang="ru-RU" sz="1400" dirty="0" err="1" smtClean="0"/>
                        <a:t>Уд.в</a:t>
                      </a:r>
                      <a:r>
                        <a:rPr lang="ru-RU" sz="1400" dirty="0" smtClean="0"/>
                        <a:t>.)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36,56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34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5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Удельный вес заработной платы вспомогательного персонала, % (</a:t>
                      </a:r>
                      <a:r>
                        <a:rPr lang="ru-RU" sz="1400" dirty="0" err="1"/>
                        <a:t>Уд.в</a:t>
                      </a:r>
                      <a:r>
                        <a:rPr lang="ru-RU" sz="1400" dirty="0"/>
                        <a:t>.)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14,20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34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6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Удельный вес заработной платы производственного персонала, % (Уд.в.)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49,24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7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Всего фонд заработной платы, тыс. руб.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662,00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7 944,00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</a:tr>
              <a:tr h="32116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/>
                        <a:t>II</a:t>
                      </a:r>
                      <a:r>
                        <a:rPr lang="ru-RU" sz="1400" b="1" dirty="0"/>
                        <a:t>. Структура премиальной части фонда оплаты труда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Административно-управленческий персонал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–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482,40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</a:tr>
              <a:tr h="3211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2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Вспомогательный персонал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–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62,80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</a:tr>
              <a:tr h="3211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3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Производственный персонал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–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275,60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</a:tr>
              <a:tr h="5944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4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Всего премиальная часть, тыс. руб.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–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820,80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</a:tr>
              <a:tr h="5944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5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Всего фонд оплаты труда, тыс. руб.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–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8 764,80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090" marR="54090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ДИПЛОМ\ПРЕЗЕНТАЦИЯ\Кратинки\dark-chocolat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230425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100" b="1" spc="300" dirty="0" smtClean="0">
                <a:ln w="1905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Оценка состава фонда оплаты труда ООО «Цитадель»</a:t>
            </a:r>
            <a:r>
              <a:rPr lang="ru-RU" sz="31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31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0" y="1052736"/>
          <a:ext cx="9144000" cy="5805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ДИПЛОМ\ПРЕЗЕНТАЦИЯ\Кратинки\dark-chocolat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216024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100" b="1" spc="300" dirty="0" smtClean="0">
                <a:ln w="1905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Структура планового фонда оплаты труда ООО «Цитадель»</a:t>
            </a:r>
            <a:r>
              <a:rPr lang="ru-RU" sz="31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31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07504" y="719137"/>
          <a:ext cx="9036496" cy="6022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Информация с харда\ЮЛЯ\колледж\ДИПЛОМ\ПРЕЗЕНТАЦИЯ\Кратинки\3044078_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4836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pc="300" dirty="0" smtClean="0">
                <a:ln w="1905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Оценка эффективности использования средств фонда оплаты труда ООО «Цитадель»</a:t>
            </a:r>
            <a:endParaRPr lang="ru-RU" dirty="0">
              <a:ln w="1905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1" y="1916833"/>
          <a:ext cx="8784976" cy="48672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05728"/>
                <a:gridCol w="1753813"/>
                <a:gridCol w="1332528"/>
                <a:gridCol w="1305728"/>
                <a:gridCol w="1187633"/>
                <a:gridCol w="1068703"/>
                <a:gridCol w="830843"/>
              </a:tblGrid>
              <a:tr h="20702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№</a:t>
                      </a:r>
                      <a:r>
                        <a:rPr lang="ru-RU" sz="1200" b="1" dirty="0" err="1"/>
                        <a:t>п</a:t>
                      </a:r>
                      <a:r>
                        <a:rPr lang="ru-RU" sz="1200" b="1" dirty="0"/>
                        <a:t>/</a:t>
                      </a:r>
                      <a:r>
                        <a:rPr lang="ru-RU" sz="1200" b="1" dirty="0" err="1"/>
                        <a:t>п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Показатель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Показатель прошлого года (факт)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Показатель текущего года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/>
                        <a:t>Темп роста, %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</a:tr>
              <a:tr h="828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План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Факт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Процент выполнения плана,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%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0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1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Выручка от реализации, тыс. руб.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41 543,26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43 500,00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45 989,65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105,72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110,70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</a:tr>
              <a:tr h="4140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2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Численность работников, чел.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19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95,00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95,00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</a:tr>
              <a:tr h="4140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3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Фонд оплаты труда, тыс. руб.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8 530,50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8 764,80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9 012,80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102,83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105,65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</a:tr>
              <a:tr h="533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4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Уровень фонда оплаты труда, %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20,53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20,15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19,60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–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–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</a:tr>
              <a:tr h="4140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5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Зарплатоотдачаруб./ руб.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4,87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4,96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5,10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102,82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104,72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</a:tr>
              <a:tr h="6666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6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Среднегодовая оплата труда 1 работника, тыс. руб./чел.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426,53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438,24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474,36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108,24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111,21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</a:tr>
              <a:tr h="933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7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Среднегодовая производительность труда1 работника, тыс. руб./чел.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2077,16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2175,00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2420,51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111,29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116,53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D:\ДИПЛОМ\ПРЕЗЕНТАЦИЯ\Кратинки\dark-chocolat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980728"/>
            <a:ext cx="8820472" cy="172819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100" b="1" spc="300" dirty="0" smtClean="0">
                <a:ln w="1905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Оценка эффективности использования средств фонда оплаты труда и персонала ООО «Цитадель»</a:t>
            </a:r>
            <a:r>
              <a:rPr lang="ru-RU" sz="31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31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2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0" y="1268760"/>
          <a:ext cx="9036496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Информация с харда\ЮЛЯ\колледж\ДИПЛОМ\ПРЕЗЕНТАЦИЯ\Кратинки\3044078_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9036496" cy="19579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pc="300" dirty="0" smtClean="0">
                <a:ln w="1905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Анализ отклонения фактического фонда оплаты труда ООО «Цитадель» от планового показателя</a:t>
            </a:r>
            <a:endParaRPr lang="ru-RU" b="1" spc="300" dirty="0">
              <a:ln w="1905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2564905"/>
          <a:ext cx="8784976" cy="224332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326276"/>
                <a:gridCol w="2794111"/>
                <a:gridCol w="2664589"/>
              </a:tblGrid>
              <a:tr h="2332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Показатель</a:t>
                      </a:r>
                      <a:endParaRPr lang="ru-RU" sz="1600" b="1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План</a:t>
                      </a:r>
                      <a:endParaRPr lang="ru-RU" sz="1600" b="1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Факт</a:t>
                      </a:r>
                      <a:endParaRPr lang="ru-RU" sz="1600" b="1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25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Фонд оплаты труда, тыс. руб., в том числе: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8 764,80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9 012,80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25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Фонд заработной платы, тыс. руб.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7 944,00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–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3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Премиальная часть, тыс. руб.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820,80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–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25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Выручка от реализации, тыс. руб.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43 500,00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45 989,65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Содержимое 2"/>
          <p:cNvSpPr txBox="1">
            <a:spLocks/>
          </p:cNvSpPr>
          <p:nvPr/>
        </p:nvSpPr>
        <p:spPr>
          <a:xfrm>
            <a:off x="179512" y="4869160"/>
            <a:ext cx="8784976" cy="19888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182880" tIns="91440">
            <a:noAutofit/>
          </a:bodyPr>
          <a:lstStyle/>
          <a:p>
            <a:pPr algn="ctr"/>
            <a:r>
              <a:rPr lang="ru-RU" sz="20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Абсолютное отклонение фонда оплаты труда:</a:t>
            </a:r>
          </a:p>
          <a:p>
            <a:pPr algn="ctr"/>
            <a:r>
              <a:rPr lang="ru-RU" sz="20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</a:rPr>
              <a:t> </a:t>
            </a:r>
            <a:r>
              <a:rPr lang="ru-RU" sz="20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9 012,80 – 8 764,8 = 248,00 тыс. руб. – перерасход</a:t>
            </a:r>
          </a:p>
          <a:p>
            <a:pPr algn="ctr"/>
            <a:r>
              <a:rPr lang="ru-RU" sz="20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Коэффициент:</a:t>
            </a:r>
            <a:r>
              <a:rPr lang="ru-RU" sz="20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</a:rPr>
              <a:t> </a:t>
            </a:r>
            <a:r>
              <a:rPr lang="ru-RU" sz="20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45 989,65: 43 500,00 = 1,06</a:t>
            </a:r>
          </a:p>
          <a:p>
            <a:pPr algn="ctr"/>
            <a:r>
              <a:rPr lang="ru-RU" sz="20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Относительное отклонение фонда оплаты труда:</a:t>
            </a:r>
          </a:p>
          <a:p>
            <a:pPr algn="ctr"/>
            <a:r>
              <a:rPr lang="ru-RU" sz="20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 9 012,80 – (820,80 + 7 944,00 * 1,06) = - 228,64 тыс. руб. – относительная экономия</a:t>
            </a:r>
            <a:endParaRPr kumimoji="0" lang="ru-RU" sz="2000" b="0" i="0" u="none" strike="noStrike" kern="1200" cap="none" spc="0" normalizeH="0" baseline="0" noProof="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:\ДИПЛОМ\ПРЕЗЕНТАЦИЯ\Кратинки\082744b50bb9f22219bb939ae520f2c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26" y="0"/>
            <a:ext cx="9119874" cy="6858000"/>
          </a:xfrm>
          <a:prstGeom prst="rect">
            <a:avLst/>
          </a:prstGeom>
          <a:noFill/>
        </p:spPr>
      </p:pic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435280" cy="5976664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lang="ru-RU" sz="5600" b="1" dirty="0" smtClean="0">
                <a:ln>
                  <a:solidFill>
                    <a:schemeClr val="accent1"/>
                  </a:solidFill>
                </a:ln>
                <a:solidFill>
                  <a:schemeClr val="accent1"/>
                </a:solidFill>
              </a:rPr>
              <a:t>Актуальность</a:t>
            </a:r>
            <a:r>
              <a:rPr lang="ru-RU" sz="5600" dirty="0" smtClean="0"/>
              <a:t> выбранной темы дипломной работы объясняется тем, </a:t>
            </a:r>
            <a:r>
              <a:rPr lang="ru-RU" sz="5500" dirty="0" smtClean="0"/>
              <a:t>ч</a:t>
            </a:r>
            <a:r>
              <a:rPr lang="ru-RU" sz="5500" dirty="0" smtClean="0"/>
              <a:t>то </a:t>
            </a:r>
            <a:r>
              <a:rPr lang="ru-RU" sz="5500" dirty="0" smtClean="0"/>
              <a:t>заработная плата выступает в качестве основного элемента системы </a:t>
            </a:r>
            <a:r>
              <a:rPr lang="ru-RU" sz="5500" dirty="0" smtClean="0"/>
              <a:t>стимулирования для работника, а для работодателя </a:t>
            </a:r>
            <a:r>
              <a:rPr lang="ru-RU" sz="5500" dirty="0" smtClean="0"/>
              <a:t>это - издержки, которые он стремится </a:t>
            </a:r>
            <a:r>
              <a:rPr lang="ru-RU" sz="5500" dirty="0" smtClean="0"/>
              <a:t>минимизировать.</a:t>
            </a:r>
            <a:endParaRPr lang="ru-RU" sz="5500" dirty="0" smtClean="0">
              <a:solidFill>
                <a:srgbClr val="FFFF00"/>
              </a:solidFill>
            </a:endParaRPr>
          </a:p>
          <a:p>
            <a:pPr marL="420624" indent="-384048"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Font typeface="Wingdings 2"/>
              <a:buChar char=""/>
              <a:defRPr/>
            </a:pPr>
            <a:r>
              <a:rPr lang="ru-RU" sz="5600" b="1" dirty="0" smtClean="0">
                <a:ln>
                  <a:solidFill>
                    <a:schemeClr val="accent1"/>
                  </a:solidFill>
                </a:ln>
                <a:solidFill>
                  <a:schemeClr val="accent1"/>
                </a:solidFill>
              </a:rPr>
              <a:t>Целью</a:t>
            </a:r>
            <a:r>
              <a:rPr lang="ru-RU" sz="5600" dirty="0" smtClean="0"/>
              <a:t> дипломной работы является рассмотрение механизма формирования и оценки эффективности использования фонда оплаты труда. </a:t>
            </a:r>
            <a:endParaRPr lang="ru-RU" sz="5600" b="1" dirty="0" smtClean="0"/>
          </a:p>
          <a:p>
            <a:pPr marL="420624" lvl="0" indent="-384048">
              <a:lnSpc>
                <a:spcPct val="120000"/>
              </a:lnSpc>
              <a:spcBef>
                <a:spcPct val="20000"/>
              </a:spcBef>
              <a:buFont typeface="Wingdings 2"/>
              <a:buChar char=""/>
              <a:defRPr/>
            </a:pPr>
            <a:r>
              <a:rPr lang="ru-RU" sz="5600" b="1" dirty="0" smtClean="0">
                <a:ln>
                  <a:solidFill>
                    <a:schemeClr val="accent1"/>
                  </a:solidFill>
                </a:ln>
              </a:rPr>
              <a:t>Актуальность </a:t>
            </a:r>
            <a:r>
              <a:rPr lang="ru-RU" sz="5600" b="1" dirty="0" smtClean="0">
                <a:ln>
                  <a:solidFill>
                    <a:schemeClr val="accent1"/>
                  </a:solidFill>
                </a:ln>
              </a:rPr>
              <a:t>и цель работы обусловили ее </a:t>
            </a:r>
            <a:r>
              <a:rPr lang="ru-RU" sz="5600" b="1" dirty="0" smtClean="0">
                <a:ln>
                  <a:solidFill>
                    <a:schemeClr val="accent1"/>
                  </a:solidFill>
                </a:ln>
                <a:solidFill>
                  <a:schemeClr val="accent1"/>
                </a:solidFill>
              </a:rPr>
              <a:t>задачи</a:t>
            </a:r>
            <a:r>
              <a:rPr lang="ru-RU" sz="5600" dirty="0" smtClean="0">
                <a:ln>
                  <a:solidFill>
                    <a:schemeClr val="accent1"/>
                  </a:solidFill>
                </a:ln>
                <a:solidFill>
                  <a:schemeClr val="accent1"/>
                </a:solidFill>
              </a:rPr>
              <a:t>:</a:t>
            </a:r>
          </a:p>
          <a:p>
            <a:pPr marL="420624" lvl="0" indent="-384048">
              <a:lnSpc>
                <a:spcPct val="120000"/>
              </a:lnSpc>
              <a:spcBef>
                <a:spcPct val="20000"/>
              </a:spcBef>
              <a:buNone/>
              <a:defRPr/>
            </a:pPr>
            <a:r>
              <a:rPr lang="ru-RU" sz="5600" dirty="0" smtClean="0"/>
              <a:t>     – рассмотреть заработную плату как экономическую категорию;</a:t>
            </a:r>
          </a:p>
          <a:p>
            <a:pPr marL="420624" lvl="0" indent="-384048">
              <a:lnSpc>
                <a:spcPct val="120000"/>
              </a:lnSpc>
              <a:spcBef>
                <a:spcPct val="20000"/>
              </a:spcBef>
              <a:buNone/>
              <a:defRPr/>
            </a:pPr>
            <a:r>
              <a:rPr lang="ru-RU" sz="5600" dirty="0" smtClean="0"/>
              <a:t>     – ознакомиться с существующими формами и системами оплаты труда;</a:t>
            </a:r>
          </a:p>
          <a:p>
            <a:pPr marL="420624" lvl="0" indent="-384048">
              <a:lnSpc>
                <a:spcPct val="120000"/>
              </a:lnSpc>
              <a:spcBef>
                <a:spcPct val="20000"/>
              </a:spcBef>
              <a:buNone/>
              <a:defRPr/>
            </a:pPr>
            <a:r>
              <a:rPr lang="ru-RU" sz="5600" dirty="0" smtClean="0"/>
              <a:t>     – рассмотреть основные требования к организации оплаты труда;</a:t>
            </a:r>
          </a:p>
          <a:p>
            <a:pPr marL="420624" lvl="0" indent="-384048">
              <a:lnSpc>
                <a:spcPct val="120000"/>
              </a:lnSpc>
              <a:spcBef>
                <a:spcPct val="20000"/>
              </a:spcBef>
              <a:buNone/>
              <a:defRPr/>
            </a:pPr>
            <a:r>
              <a:rPr lang="ru-RU" sz="5600" dirty="0" smtClean="0"/>
              <a:t>     – изучить состав фонда оплаты труда;</a:t>
            </a:r>
          </a:p>
          <a:p>
            <a:pPr marL="420624" lvl="0" indent="-384048">
              <a:lnSpc>
                <a:spcPct val="120000"/>
              </a:lnSpc>
              <a:spcBef>
                <a:spcPct val="20000"/>
              </a:spcBef>
              <a:buNone/>
              <a:defRPr/>
            </a:pPr>
            <a:r>
              <a:rPr lang="ru-RU" sz="5600" dirty="0" smtClean="0"/>
              <a:t>     – оценить динамику использования средств фонда оплаты труда на примере ООО «Цитадель»;</a:t>
            </a:r>
          </a:p>
          <a:p>
            <a:pPr marL="420624" lvl="0" indent="-384048">
              <a:lnSpc>
                <a:spcPct val="120000"/>
              </a:lnSpc>
              <a:spcBef>
                <a:spcPct val="20000"/>
              </a:spcBef>
              <a:buNone/>
              <a:defRPr/>
            </a:pPr>
            <a:r>
              <a:rPr lang="ru-RU" sz="5600" dirty="0" smtClean="0"/>
              <a:t>     – разработать основные направления по более рациональному использованию средств на оплату труда.</a:t>
            </a:r>
          </a:p>
          <a:p>
            <a:pPr marL="420624" lvl="0" indent="-384048">
              <a:lnSpc>
                <a:spcPct val="120000"/>
              </a:lnSpc>
              <a:spcBef>
                <a:spcPct val="20000"/>
              </a:spcBef>
              <a:buNone/>
              <a:defRPr/>
            </a:pPr>
            <a:endParaRPr lang="ru-RU" sz="5600" dirty="0" smtClean="0"/>
          </a:p>
          <a:p>
            <a:endParaRPr lang="ru-RU" dirty="0"/>
          </a:p>
        </p:txBody>
      </p:sp>
      <p:pic>
        <p:nvPicPr>
          <p:cNvPr id="1026" name="Picture 2" descr="D:\ДИПЛОМ\ПРЕЗЕНТАЦИЯ\Кратинки\068114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62049">
            <a:off x="6066105" y="4963267"/>
            <a:ext cx="2778708" cy="165618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E:\Информация с харда\ЮЛЯ\колледж\ДИПЛОМ\ПРЕЗЕНТАЦИЯ\Кратинки\3044078_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83880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pc="300" dirty="0" smtClean="0">
                <a:ln w="1905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Оценка эффективности системы премирования в ООО «Цитадель»</a:t>
            </a:r>
            <a:r>
              <a:rPr lang="ru-RU" b="1" i="1" spc="300" dirty="0" smtClean="0">
                <a:ln w="1905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b="1" i="1" spc="300" dirty="0" smtClean="0">
                <a:ln w="1905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b="1" spc="300" dirty="0">
              <a:ln w="1905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323528" y="1988840"/>
            <a:ext cx="8424936" cy="460851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1900" dirty="0" smtClean="0"/>
              <a:t>Эффективность системы премирования, если на выплату премий за увеличение товарооборота израсходовано 820,80 тыс.руб. в год. Увеличение прибыли от реализации составило 1212,60 тыс. руб. в год, уменьшение потерь товара 24,00 тыс. руб.</a:t>
            </a:r>
          </a:p>
          <a:p>
            <a:pPr lvl="0" indent="0" algn="ctr">
              <a:buNone/>
            </a:pPr>
            <a:r>
              <a:rPr lang="ru-RU" sz="2200" b="1" dirty="0" smtClean="0"/>
              <a:t>Экономия в результате внедрения премиальной системы:</a:t>
            </a:r>
          </a:p>
          <a:p>
            <a:pPr algn="ctr">
              <a:buNone/>
            </a:pPr>
            <a:r>
              <a:rPr lang="ru-RU" dirty="0" smtClean="0"/>
              <a:t>  </a:t>
            </a:r>
            <a:r>
              <a:rPr lang="ru-RU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1212,60 + 24,00 = 1236,60 тыс. руб.</a:t>
            </a:r>
          </a:p>
          <a:p>
            <a:pPr lvl="0" algn="ctr">
              <a:buNone/>
            </a:pPr>
            <a:r>
              <a:rPr lang="ru-RU" sz="2200" b="1" dirty="0" smtClean="0"/>
              <a:t>Чистая экономия:</a:t>
            </a:r>
          </a:p>
          <a:p>
            <a:pPr algn="ctr">
              <a:buNone/>
            </a:pPr>
            <a:r>
              <a:rPr lang="ru-RU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1236,60 – 820,80 = 415,80 тыс. руб.</a:t>
            </a:r>
          </a:p>
          <a:p>
            <a:pPr lvl="0" algn="ctr">
              <a:buNone/>
            </a:pPr>
            <a:r>
              <a:rPr lang="ru-RU" dirty="0" smtClean="0"/>
              <a:t>  </a:t>
            </a:r>
            <a:r>
              <a:rPr lang="ru-RU" sz="2200" b="1" dirty="0" smtClean="0"/>
              <a:t>Эффективность премиальной системы:</a:t>
            </a:r>
          </a:p>
          <a:p>
            <a:pPr algn="ctr">
              <a:buNone/>
            </a:pPr>
            <a:r>
              <a:rPr lang="ru-RU" dirty="0" smtClean="0"/>
              <a:t>  </a:t>
            </a:r>
            <a:r>
              <a:rPr lang="ru-RU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415,80 : 1236,60 </a:t>
            </a:r>
            <a:r>
              <a:rPr lang="ru-RU" baseline="-250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*</a:t>
            </a:r>
            <a:r>
              <a:rPr lang="ru-RU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 100 = 33,62 %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D:\ДИПЛОМ\ПРЕЗЕНТАЦИЯ\Кратинки\082744b50bb9f22219bb939ae520f2c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26" y="0"/>
            <a:ext cx="911987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-99392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ru-RU" sz="4100" b="1" spc="300" dirty="0" smtClean="0">
                <a:ln w="1905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Выводы:</a:t>
            </a:r>
            <a:endParaRPr lang="ru-RU" sz="4100" b="1" spc="300" dirty="0">
              <a:ln w="1905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548680"/>
            <a:ext cx="9252520" cy="6624736"/>
          </a:xfrm>
        </p:spPr>
        <p:txBody>
          <a:bodyPr>
            <a:normAutofit fontScale="32500" lnSpcReduction="20000"/>
          </a:bodyPr>
          <a:lstStyle/>
          <a:p>
            <a:pPr indent="384048" algn="just"/>
            <a:r>
              <a:rPr lang="ru-RU" sz="6800" dirty="0" smtClean="0"/>
              <a:t>ООО «Цитадель» рационально и эффективно использует средства фонда оплаты труда, так как темп роста фонда оплаты труда не превышает рост выручки от реализации, а рост среднемесячной оплаты труда не превышает рост производительности труда работников</a:t>
            </a:r>
          </a:p>
          <a:p>
            <a:pPr indent="384048"/>
            <a:r>
              <a:rPr lang="ru-RU" sz="6800" dirty="0" smtClean="0"/>
              <a:t>Выявлена эффективность премиальной системы более 33%, приводящая к экономии порядка 415 тыс. руб., также рассчитан показатель </a:t>
            </a:r>
            <a:r>
              <a:rPr lang="ru-RU" sz="6800" dirty="0" err="1" smtClean="0"/>
              <a:t>зарплатоотдачи</a:t>
            </a:r>
            <a:r>
              <a:rPr lang="ru-RU" sz="6800" dirty="0" smtClean="0"/>
              <a:t>, который превышает свои показатели за прошлые периоды, это является положительным фактором для предприятия</a:t>
            </a:r>
          </a:p>
          <a:p>
            <a:pPr indent="384048"/>
            <a:endParaRPr lang="ru-RU" sz="6800" dirty="0" smtClean="0"/>
          </a:p>
          <a:p>
            <a:pPr indent="384048">
              <a:spcBef>
                <a:spcPts val="1800"/>
              </a:spcBef>
            </a:pPr>
            <a:r>
              <a:rPr lang="ru-RU" sz="6800" dirty="0" smtClean="0"/>
              <a:t>Считаю </a:t>
            </a:r>
            <a:r>
              <a:rPr lang="ru-RU" sz="6800" dirty="0" smtClean="0"/>
              <a:t>целесообразным не увеличивать заработную плату в 2014 г и стимулировать рост выработки продукции премиальной составляющей, с тем, чтобы рост производительности труда далее опережал рост фонда оплаты труда</a:t>
            </a:r>
            <a:r>
              <a:rPr lang="ru-RU" sz="6800" dirty="0" smtClean="0"/>
              <a:t>.</a:t>
            </a:r>
          </a:p>
          <a:p>
            <a:pPr indent="384048"/>
            <a:r>
              <a:rPr lang="ru-RU" sz="6800" dirty="0" smtClean="0"/>
              <a:t>Также </a:t>
            </a:r>
            <a:r>
              <a:rPr lang="ru-RU" sz="6800" dirty="0" smtClean="0"/>
              <a:t>я предлагаю ввести дополнительные меры, позволяющие  повысить трудовую дисциплину работников, их производительность труда, заинтересованность в результатах деятельности предприятия. Особенно это важно в условиях планирующегося расширения предприятия, увеличения объемов производства и продаж.</a:t>
            </a:r>
          </a:p>
          <a:p>
            <a:pPr algn="ctr"/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3356992"/>
            <a:ext cx="8532440" cy="77809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ru-RU" sz="4400" b="1" spc="300" dirty="0" smtClean="0">
                <a:ln w="1905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j-lt"/>
              </a:rPr>
              <a:t>Предложения</a:t>
            </a:r>
            <a:r>
              <a:rPr lang="ru-RU" sz="4400" b="1" spc="300" dirty="0" smtClean="0">
                <a:ln w="1905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j-lt"/>
              </a:rPr>
              <a:t>:</a:t>
            </a:r>
            <a:endParaRPr lang="ru-RU" sz="4400" dirty="0" smtClean="0">
              <a:latin typeface="+mj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100" b="1" i="0" u="none" strike="noStrike" kern="1200" cap="none" spc="300" normalizeH="0" baseline="0" noProof="0" dirty="0">
              <a:ln w="1905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5" descr="E:\Информация с харда\ЮЛЯ\колледж\Курсовая, Бух. учет\картинки\1277410651_000006053910-denezhnye-zajmy-pod-zal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71400"/>
            <a:ext cx="9118056" cy="7200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45224"/>
            <a:ext cx="9144000" cy="1123568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ln w="28575" cmpd="sng">
                  <a:solidFill>
                    <a:srgbClr val="9D714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</a:t>
            </a:r>
            <a:endParaRPr lang="ru-RU" sz="7200" b="1" dirty="0">
              <a:ln w="28575" cmpd="sng">
                <a:solidFill>
                  <a:srgbClr val="9D7145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ДИПЛОМ\ПРЕЗЕНТАЦИЯ\Кратинки\082744b50bb9f22219bb939ae520f2c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26" y="0"/>
            <a:ext cx="9119874" cy="6858000"/>
          </a:xfrm>
          <a:prstGeom prst="rect">
            <a:avLst/>
          </a:prstGeom>
          <a:noFill/>
        </p:spPr>
      </p:pic>
      <p:sp>
        <p:nvSpPr>
          <p:cNvPr id="4" name="Содержимое 2"/>
          <p:cNvSpPr txBox="1">
            <a:spLocks noGrp="1"/>
          </p:cNvSpPr>
          <p:nvPr>
            <p:ph idx="1"/>
          </p:nvPr>
        </p:nvSpPr>
        <p:spPr>
          <a:xfrm>
            <a:off x="251520" y="404664"/>
            <a:ext cx="8568952" cy="469884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Объектом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исследования дипломной работы являются фонд заработной платы в разрезе основных групп и категорий персонала и фонд заработной платы по видам выплат, также экономические отношения, связанные с наличием, состоянием, движением и использованием средств фонда оплаты труда.</a:t>
            </a:r>
          </a:p>
          <a:p>
            <a:pPr marL="420624" marR="0" lvl="0" indent="-384048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Предметом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дипломной работы являются показатели оплаты труда и средства, направленные на материальное стимулирование работников ООО «Цитадель» в динамике.</a:t>
            </a:r>
          </a:p>
          <a:p>
            <a:pPr marL="420624" marR="0" lvl="0" indent="-384048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E:\Информация с харда\ЮЛЯ\колледж\ДИПЛОМ\ПРЕЗЕНТАЦИЯ\Кратинки\pressa_9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356992"/>
            <a:ext cx="5747465" cy="3240360"/>
          </a:xfrm>
          <a:prstGeom prst="rect">
            <a:avLst/>
          </a:prstGeom>
          <a:ln w="190500" cap="sq">
            <a:solidFill>
              <a:schemeClr val="bg1">
                <a:lumMod val="9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ДИПЛОМ\ПРЕЗЕНТАЦИЯ\Кратинки\082744b50bb9f22219bb939ae520f2c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0"/>
            <a:ext cx="8183880" cy="32129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spc="300" dirty="0" smtClean="0">
                <a:ln w="1905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Виды заработной платы</a:t>
            </a:r>
          </a:p>
          <a:p>
            <a:pPr algn="ctr"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/>
              <a:t>              Основная        Дополнительная</a:t>
            </a:r>
          </a:p>
          <a:p>
            <a:pPr>
              <a:buNone/>
            </a:pPr>
            <a:r>
              <a:rPr lang="ru-RU" sz="1400" dirty="0" smtClean="0"/>
              <a:t>                          относительно постоянная </a:t>
            </a:r>
          </a:p>
          <a:p>
            <a:pPr>
              <a:buNone/>
            </a:pPr>
            <a:r>
              <a:rPr lang="ru-RU" sz="1400" dirty="0" smtClean="0"/>
              <a:t>                           часть заработной платы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 rot="7658013">
            <a:off x="3176739" y="649169"/>
            <a:ext cx="648072" cy="43204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A23600"/>
                </a:solidFill>
              </a:ln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3238246">
            <a:off x="5045312" y="649766"/>
            <a:ext cx="648072" cy="43204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A23600"/>
                </a:solidFill>
              </a:ln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483768" y="4797152"/>
            <a:ext cx="4483224" cy="1808584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211960" y="1556792"/>
            <a:ext cx="3672408" cy="1296144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algn="ctr"/>
            <a:r>
              <a:rPr lang="ru-RU" sz="1400" dirty="0"/>
              <a:t>оплата труда за неотработанное </a:t>
            </a:r>
            <a:r>
              <a:rPr lang="ru-RU" sz="1400" dirty="0" smtClean="0"/>
              <a:t>время (</a:t>
            </a:r>
            <a:r>
              <a:rPr lang="ru-RU" sz="1400" dirty="0"/>
              <a:t>отпускные, пособия по временной нетрудоспособности, льготные часы подростков</a:t>
            </a:r>
            <a:r>
              <a:rPr lang="ru-RU" sz="1400" dirty="0" smtClean="0"/>
              <a:t>)</a:t>
            </a:r>
            <a:endParaRPr lang="ru-RU" sz="1400" dirty="0"/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434" name="Picture 2" descr="E:\Информация с харда\ЮЛЯ\колледж\Курсовая, Бух. учет\картинки\p_40763_1_gallery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96404">
            <a:off x="597725" y="2291608"/>
            <a:ext cx="2791473" cy="137516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259632" y="3717032"/>
            <a:ext cx="69081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sz="3200" b="1" spc="300" dirty="0" smtClean="0">
                <a:ln w="1905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Выплаты заработной платы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5301208"/>
            <a:ext cx="14401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Денежная  </a:t>
            </a:r>
          </a:p>
          <a:p>
            <a:pPr algn="ctr">
              <a:buNone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форма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1" name="Picture 3" descr="E:\Информация с харда\ЮЛЯ\колледж\Курсовая, Бух. учет\картинки\598512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5013176"/>
            <a:ext cx="2257688" cy="17281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4" descr="E:\Информация с харда\ЮЛЯ\колледж\Курсовая, Бух. учет\картинки\Domashnyaya-vy-pechka-sekrety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5013176"/>
            <a:ext cx="2304761" cy="17281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Стрелка вправо 12"/>
          <p:cNvSpPr/>
          <p:nvPr/>
        </p:nvSpPr>
        <p:spPr>
          <a:xfrm rot="7658013">
            <a:off x="2888708" y="4393584"/>
            <a:ext cx="648072" cy="43204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A23600"/>
                </a:solidFill>
              </a:ln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3548439">
            <a:off x="5463711" y="4394031"/>
            <a:ext cx="648072" cy="43204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A23600"/>
                </a:solidFill>
              </a:ln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415808" y="5301208"/>
            <a:ext cx="17281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Натуральная </a:t>
            </a:r>
          </a:p>
          <a:p>
            <a:pPr algn="ctr">
              <a:buNone/>
            </a:pPr>
            <a:r>
              <a:rPr lang="ru-RU" sz="20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форма  </a:t>
            </a:r>
          </a:p>
          <a:p>
            <a:pPr>
              <a:buNone/>
            </a:pPr>
            <a:r>
              <a:rPr lang="ru-RU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ДИПЛОМ\ПРЕЗЕНТАЦИЯ\Кратинки\082744b50bb9f22219bb939ae520f2c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26" y="0"/>
            <a:ext cx="9119874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915816" y="332656"/>
            <a:ext cx="3528392" cy="6480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pc="50" dirty="0" smtClean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Формы оплаты труда</a:t>
            </a:r>
            <a:endParaRPr lang="ru-RU" sz="2000" b="1" spc="50" dirty="0">
              <a:ln w="127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23728" y="1556792"/>
            <a:ext cx="2016224" cy="5040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spc="50" dirty="0" smtClean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Сдельная</a:t>
            </a:r>
            <a:endParaRPr lang="ru-RU" sz="2000" spc="50" dirty="0">
              <a:ln w="127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76056" y="1556792"/>
            <a:ext cx="2016224" cy="5040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spc="50" dirty="0" smtClean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Повременная</a:t>
            </a:r>
            <a:endParaRPr lang="ru-RU" sz="2000" spc="50" dirty="0">
              <a:ln w="127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1560" y="3573016"/>
            <a:ext cx="2664296" cy="43204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spc="50" dirty="0" smtClean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Прямая сдельная</a:t>
            </a:r>
            <a:endParaRPr lang="ru-RU" sz="2000" spc="50" dirty="0">
              <a:ln w="127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47864" y="2276872"/>
            <a:ext cx="2520280" cy="100811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pc="50" dirty="0" smtClean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Системы оплаты труда</a:t>
            </a:r>
            <a:endParaRPr lang="ru-RU" sz="2000" b="1" spc="50" dirty="0">
              <a:ln w="127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1560" y="4221088"/>
            <a:ext cx="3600400" cy="43204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spc="50" dirty="0" smtClean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Косвенно - сдельная</a:t>
            </a:r>
            <a:endParaRPr lang="ru-RU" sz="2000" spc="50" dirty="0">
              <a:ln w="127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76056" y="3717032"/>
            <a:ext cx="3672408" cy="43204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spc="50" dirty="0" smtClean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Простая повременная</a:t>
            </a:r>
            <a:endParaRPr lang="ru-RU" sz="2000" spc="50" dirty="0">
              <a:ln w="127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76056" y="4437112"/>
            <a:ext cx="3707904" cy="43204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spc="50" dirty="0" smtClean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Повременно - премиальная</a:t>
            </a:r>
            <a:endParaRPr lang="ru-RU" sz="2000" spc="50" dirty="0">
              <a:ln w="127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11560" y="4869160"/>
            <a:ext cx="3600400" cy="43204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spc="50" dirty="0" smtClean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Сдельно - премиальная</a:t>
            </a:r>
            <a:endParaRPr lang="ru-RU" sz="2000" spc="50" dirty="0">
              <a:ln w="127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11560" y="6093296"/>
            <a:ext cx="2664296" cy="43204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spc="50" dirty="0" smtClean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Аккордная</a:t>
            </a:r>
            <a:endParaRPr lang="ru-RU" sz="2000" spc="50" dirty="0">
              <a:ln w="127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11560" y="5517232"/>
            <a:ext cx="3600400" cy="43204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spc="50" dirty="0" smtClean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Сдельно - прогрессивная</a:t>
            </a:r>
            <a:endParaRPr lang="ru-RU" sz="2000" spc="50" dirty="0">
              <a:ln w="127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3347864" y="1124744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724128" y="1124744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cxnSp>
      <p:cxnSp>
        <p:nvCxnSpPr>
          <p:cNvPr id="30" name="Соединительная линия уступом 29"/>
          <p:cNvCxnSpPr>
            <a:stCxn id="6" idx="1"/>
          </p:cNvCxnSpPr>
          <p:nvPr/>
        </p:nvCxnSpPr>
        <p:spPr>
          <a:xfrm rot="10800000" flipH="1" flipV="1">
            <a:off x="2123728" y="1808820"/>
            <a:ext cx="1224136" cy="900100"/>
          </a:xfrm>
          <a:prstGeom prst="bentConnector3">
            <a:avLst>
              <a:gd name="adj1" fmla="val -18674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cxnSp>
      <p:cxnSp>
        <p:nvCxnSpPr>
          <p:cNvPr id="34" name="Соединительная линия уступом 33"/>
          <p:cNvCxnSpPr>
            <a:stCxn id="7" idx="3"/>
            <a:endCxn id="9" idx="3"/>
          </p:cNvCxnSpPr>
          <p:nvPr/>
        </p:nvCxnSpPr>
        <p:spPr>
          <a:xfrm flipH="1">
            <a:off x="5868144" y="1808820"/>
            <a:ext cx="1224136" cy="972108"/>
          </a:xfrm>
          <a:prstGeom prst="bentConnector3">
            <a:avLst>
              <a:gd name="adj1" fmla="val -18674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cxnSp>
      <p:cxnSp>
        <p:nvCxnSpPr>
          <p:cNvPr id="54" name="Shape 53"/>
          <p:cNvCxnSpPr/>
          <p:nvPr/>
        </p:nvCxnSpPr>
        <p:spPr>
          <a:xfrm rot="16200000" flipH="1">
            <a:off x="179512" y="4005064"/>
            <a:ext cx="648072" cy="216024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cxnSp>
      <p:cxnSp>
        <p:nvCxnSpPr>
          <p:cNvPr id="56" name="Shape 55"/>
          <p:cNvCxnSpPr>
            <a:endCxn id="14" idx="1"/>
          </p:cNvCxnSpPr>
          <p:nvPr/>
        </p:nvCxnSpPr>
        <p:spPr>
          <a:xfrm rot="16200000" flipH="1">
            <a:off x="179512" y="4653136"/>
            <a:ext cx="648072" cy="216024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cxnSp>
      <p:cxnSp>
        <p:nvCxnSpPr>
          <p:cNvPr id="58" name="Shape 57"/>
          <p:cNvCxnSpPr>
            <a:endCxn id="16" idx="1"/>
          </p:cNvCxnSpPr>
          <p:nvPr/>
        </p:nvCxnSpPr>
        <p:spPr>
          <a:xfrm rot="16200000" flipH="1">
            <a:off x="179512" y="5301208"/>
            <a:ext cx="648072" cy="216024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cxnSp>
      <p:cxnSp>
        <p:nvCxnSpPr>
          <p:cNvPr id="60" name="Shape 59"/>
          <p:cNvCxnSpPr>
            <a:endCxn id="15" idx="1"/>
          </p:cNvCxnSpPr>
          <p:nvPr/>
        </p:nvCxnSpPr>
        <p:spPr>
          <a:xfrm rot="16200000" flipH="1">
            <a:off x="215516" y="5913276"/>
            <a:ext cx="576064" cy="216024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cxnSp>
      <p:cxnSp>
        <p:nvCxnSpPr>
          <p:cNvPr id="64" name="Соединительная линия уступом 63"/>
          <p:cNvCxnSpPr>
            <a:endCxn id="11" idx="3"/>
          </p:cNvCxnSpPr>
          <p:nvPr/>
        </p:nvCxnSpPr>
        <p:spPr>
          <a:xfrm>
            <a:off x="7308304" y="2564904"/>
            <a:ext cx="1440160" cy="1368152"/>
          </a:xfrm>
          <a:prstGeom prst="bentConnector3">
            <a:avLst>
              <a:gd name="adj1" fmla="val 115873"/>
            </a:avLst>
          </a:prstGeom>
          <a:ln>
            <a:tailEnd type="arrow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cxnSp>
      <p:cxnSp>
        <p:nvCxnSpPr>
          <p:cNvPr id="66" name="Shape 65"/>
          <p:cNvCxnSpPr>
            <a:endCxn id="12" idx="3"/>
          </p:cNvCxnSpPr>
          <p:nvPr/>
        </p:nvCxnSpPr>
        <p:spPr>
          <a:xfrm rot="5400000">
            <a:off x="8514184" y="4202832"/>
            <a:ext cx="720080" cy="180528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cxnSp>
      <p:cxnSp>
        <p:nvCxnSpPr>
          <p:cNvPr id="70" name="Shape 69"/>
          <p:cNvCxnSpPr>
            <a:endCxn id="8" idx="1"/>
          </p:cNvCxnSpPr>
          <p:nvPr/>
        </p:nvCxnSpPr>
        <p:spPr>
          <a:xfrm rot="5400000">
            <a:off x="611560" y="2492896"/>
            <a:ext cx="1296144" cy="1296144"/>
          </a:xfrm>
          <a:prstGeom prst="bentConnector4">
            <a:avLst>
              <a:gd name="adj1" fmla="val 514"/>
              <a:gd name="adj2" fmla="val 117637"/>
            </a:avLst>
          </a:prstGeom>
          <a:ln>
            <a:tailEnd type="arrow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ДИПЛОМ\ПРЕЗЕНТАЦИЯ\Кратинки\082744b50bb9f22219bb939ae520f2c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26" y="0"/>
            <a:ext cx="9119874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7467600" cy="6120680"/>
          </a:xfrm>
        </p:spPr>
        <p:txBody>
          <a:bodyPr/>
          <a:lstStyle/>
          <a:p>
            <a:r>
              <a:rPr lang="ru-RU" dirty="0" smtClean="0"/>
              <a:t>При повременной оплате труда для расчета используют следующую формулу: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При сдельной оплате труда используется следующая формула:</a:t>
            </a:r>
          </a:p>
          <a:p>
            <a:endParaRPr lang="ru-RU" dirty="0"/>
          </a:p>
        </p:txBody>
      </p:sp>
      <p:pic>
        <p:nvPicPr>
          <p:cNvPr id="7" name="Рисунок 6" descr="520145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988840"/>
            <a:ext cx="468052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4797152"/>
            <a:ext cx="4680520" cy="13681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ДИПЛОМ\ПРЕЗЕНТАЦИЯ\Кратинки\082744b50bb9f22219bb939ae520f2c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26" y="0"/>
            <a:ext cx="911987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720080"/>
          </a:xfrm>
        </p:spPr>
        <p:txBody>
          <a:bodyPr>
            <a:noAutofit/>
          </a:bodyPr>
          <a:lstStyle/>
          <a:p>
            <a:pPr algn="ctr"/>
            <a:r>
              <a:rPr lang="ru-RU" sz="3600" b="1" spc="300" dirty="0" smtClean="0">
                <a:ln w="1905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Помимо заработной платы Фонд оплаты труда включает:</a:t>
            </a:r>
            <a:endParaRPr lang="ru-RU" sz="3600" b="1" spc="300" dirty="0">
              <a:ln w="1905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  <p:pic>
        <p:nvPicPr>
          <p:cNvPr id="19458" name="Picture 2" descr="E:\Информация с харда\ЮЛЯ\колледж\Курсовая, Бух. учет\картинки\130164160326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26661">
            <a:off x="2400028" y="3854002"/>
            <a:ext cx="4485443" cy="287518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5" name="Стрелка вправо 4"/>
          <p:cNvSpPr/>
          <p:nvPr/>
        </p:nvSpPr>
        <p:spPr>
          <a:xfrm rot="8407500">
            <a:off x="1970844" y="1426267"/>
            <a:ext cx="648072" cy="43204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A23600"/>
                </a:solidFill>
              </a:ln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4175956" y="1376772"/>
            <a:ext cx="648072" cy="43204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A23600"/>
                </a:solidFill>
              </a:ln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2895039">
            <a:off x="6276422" y="1440357"/>
            <a:ext cx="648072" cy="43204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A23600"/>
                </a:solidFill>
              </a:ln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9552" y="2060848"/>
            <a:ext cx="2088232" cy="720080"/>
          </a:xfrm>
          <a:prstGeom prst="round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spc="50" dirty="0" smtClean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Надбавки</a:t>
            </a:r>
            <a:endParaRPr lang="ru-RU" sz="2400" spc="50" dirty="0">
              <a:ln w="127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00192" y="2060848"/>
            <a:ext cx="2160240" cy="720080"/>
          </a:xfrm>
          <a:prstGeom prst="round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spc="50" dirty="0" smtClean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Доплаты</a:t>
            </a:r>
            <a:endParaRPr lang="ru-RU" sz="2400" spc="50" dirty="0">
              <a:ln w="127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19872" y="2060848"/>
            <a:ext cx="2160240" cy="720080"/>
          </a:xfrm>
          <a:prstGeom prst="round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spc="50" dirty="0" smtClean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Премии</a:t>
            </a:r>
            <a:endParaRPr lang="ru-RU" sz="2400" spc="50" dirty="0">
              <a:ln w="127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314096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Премирование — дополнительное материальное вознаграждение работникам за результаты труда.</a:t>
            </a:r>
            <a:endParaRPr lang="ru-RU" sz="2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ДИПЛОМ\ПРЕЗЕНТАЦИЯ\Кратинки\082744b50bb9f22219bb939ae520f2c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26" y="0"/>
            <a:ext cx="9119874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8640"/>
            <a:ext cx="8183880" cy="1890536"/>
          </a:xfrm>
        </p:spPr>
        <p:txBody>
          <a:bodyPr>
            <a:normAutofit fontScale="92500"/>
          </a:bodyPr>
          <a:lstStyle/>
          <a:p>
            <a:pPr indent="0" algn="ctr">
              <a:spcAft>
                <a:spcPts val="1200"/>
              </a:spcAft>
              <a:buNone/>
            </a:pPr>
            <a:r>
              <a:rPr lang="ru-RU" sz="3600" b="1" spc="300" dirty="0" smtClean="0">
                <a:ln w="1905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Основные задачи анализа  оплаты труда на предприятии сферы производства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endParaRPr lang="ru-RU" sz="3200" dirty="0" smtClean="0"/>
          </a:p>
          <a:p>
            <a:pPr lvl="0">
              <a:spcBef>
                <a:spcPts val="600"/>
              </a:spcBef>
              <a:spcAft>
                <a:spcPts val="600"/>
              </a:spcAft>
            </a:pPr>
            <a:endParaRPr lang="ru-RU" sz="32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005064"/>
            <a:ext cx="3888432" cy="830997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  <a:spcAft>
                <a:spcPts val="600"/>
              </a:spcAft>
            </a:pPr>
            <a:r>
              <a:rPr lang="ru-RU" sz="1600" dirty="0" smtClean="0"/>
              <a:t>проверка степени оправданности применяемых форм и систем оплаты труда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5301208"/>
            <a:ext cx="3888432" cy="1077218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  <a:spcAft>
                <a:spcPts val="600"/>
              </a:spcAft>
            </a:pPr>
            <a:r>
              <a:rPr lang="ru-RU" sz="1600" dirty="0" smtClean="0"/>
              <a:t>определение размеров и динамики средней заработной платы отдельных категорий и профессий работников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5301208"/>
            <a:ext cx="3888432" cy="1077218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  <a:spcAft>
                <a:spcPts val="600"/>
              </a:spcAft>
            </a:pPr>
            <a:r>
              <a:rPr lang="ru-RU" sz="1600" dirty="0" smtClean="0"/>
              <a:t>выявление отклонений в численности работников и в средней заработной плате на расход фонда оплаты труда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3645024"/>
            <a:ext cx="3888432" cy="1323439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  <a:spcAft>
                <a:spcPts val="600"/>
              </a:spcAft>
            </a:pPr>
            <a:r>
              <a:rPr lang="ru-RU" sz="1600" dirty="0" smtClean="0"/>
              <a:t>исследование темпов роста оплаты труда, их соотношения с темпами роста объема производства и реализации продукции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420888"/>
            <a:ext cx="3888432" cy="1077218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  <a:spcAft>
                <a:spcPts val="600"/>
              </a:spcAft>
            </a:pPr>
            <a:r>
              <a:rPr lang="ru-RU" sz="1600" dirty="0" smtClean="0"/>
              <a:t>выявление и мобилизация резервов повышения эффективности использования фонда оплаты труда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88024" y="2420888"/>
            <a:ext cx="3888432" cy="864096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  <a:spcAft>
                <a:spcPts val="600"/>
              </a:spcAft>
            </a:pPr>
            <a:r>
              <a:rPr lang="ru-RU" sz="1600" dirty="0" smtClean="0"/>
              <a:t>изучение эффективности применяемых систем премирования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Информация с харда\ЮЛЯ\колледж\ДИПЛОМ\ПРЕЗЕНТАЦИЯ\Кратинки\3044078_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94" y="0"/>
            <a:ext cx="912650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83880" cy="21602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>
                  <a:solidFill>
                    <a:srgbClr val="A23600"/>
                  </a:solidFill>
                </a:ln>
              </a:rPr>
              <a:t>Анализ формирования и эффективности использования фонда оплаты труда в ООО «Цитадель»</a:t>
            </a:r>
            <a:endParaRPr lang="ru-RU" b="1" dirty="0">
              <a:ln>
                <a:solidFill>
                  <a:srgbClr val="A23600"/>
                </a:solidFill>
              </a:ln>
            </a:endParaRPr>
          </a:p>
        </p:txBody>
      </p:sp>
      <p:pic>
        <p:nvPicPr>
          <p:cNvPr id="5" name="Picture 2" descr="E:\Информация с харда\ЮЛЯ\колледж\ДИПЛОМ\ПРЕЗЕНТАЦИЯ\Кратинки\sr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426696">
            <a:off x="2575315" y="2817415"/>
            <a:ext cx="4400550" cy="3744416"/>
          </a:xfrm>
          <a:prstGeom prst="rect">
            <a:avLst/>
          </a:prstGeom>
          <a:ln w="127000" cap="rnd">
            <a:solidFill>
              <a:schemeClr val="tx1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Другая 5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CBA987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662</TotalTime>
  <Words>1298</Words>
  <Application>Microsoft Office PowerPoint</Application>
  <PresentationFormat>Экран (4:3)</PresentationFormat>
  <Paragraphs>298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Техническая</vt:lpstr>
      <vt:lpstr>Анализ формирования и эффективности использования фонда заработной платы</vt:lpstr>
      <vt:lpstr>Слайд 2</vt:lpstr>
      <vt:lpstr>Слайд 3</vt:lpstr>
      <vt:lpstr>Слайд 4</vt:lpstr>
      <vt:lpstr>Слайд 5</vt:lpstr>
      <vt:lpstr>Слайд 6</vt:lpstr>
      <vt:lpstr>Помимо заработной платы Фонд оплаты труда включает:</vt:lpstr>
      <vt:lpstr>Слайд 8</vt:lpstr>
      <vt:lpstr>Анализ формирования и эффективности использования фонда оплаты труда в ООО «Цитадель»</vt:lpstr>
      <vt:lpstr>Характеристика предприятия</vt:lpstr>
      <vt:lpstr>Оценка эффективности труда работников ООО «Цитадель»</vt:lpstr>
      <vt:lpstr>Соотношение темпов роста выручки от реализации, производительности труда и численности работников ООО «Цитадель»  </vt:lpstr>
      <vt:lpstr>Структура планового фонда оплаты труда ООО «Цитадель» на 2013 год</vt:lpstr>
      <vt:lpstr>Слайд 14</vt:lpstr>
      <vt:lpstr>Оценка состава фонда оплаты труда ООО «Цитадель»   </vt:lpstr>
      <vt:lpstr>Структура планового фонда оплаты труда ООО «Цитадель»   </vt:lpstr>
      <vt:lpstr>Оценка эффективности использования средств фонда оплаты труда ООО «Цитадель»</vt:lpstr>
      <vt:lpstr>Оценка эффективности использования средств фонда оплаты труда и персонала ООО «Цитадель»    </vt:lpstr>
      <vt:lpstr>Анализ отклонения фактического фонда оплаты труда ООО «Цитадель» от планового показателя</vt:lpstr>
      <vt:lpstr>Оценка эффективности системы премирования в ООО «Цитадель» </vt:lpstr>
      <vt:lpstr>Выводы:</vt:lpstr>
      <vt:lpstr>Спасибо за внимание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«Учет расчетов с персоналом по оплате труда»</dc:title>
  <dc:creator>Comp</dc:creator>
  <cp:lastModifiedBy>Comp</cp:lastModifiedBy>
  <cp:revision>167</cp:revision>
  <dcterms:created xsi:type="dcterms:W3CDTF">2013-04-28T12:09:03Z</dcterms:created>
  <dcterms:modified xsi:type="dcterms:W3CDTF">2014-06-16T08:24:08Z</dcterms:modified>
</cp:coreProperties>
</file>