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FFF9"/>
    <a:srgbClr val="000099"/>
    <a:srgbClr val="0000FF"/>
    <a:srgbClr val="88F0C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780" y="-4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900igr.net/datai/literatura/ZHizn-Tvardovskogo/0010-009-Poslednie-gody-zhizni-Tvardovskogo-byli-otravleny-napadkami-na-tak-i.jpg" TargetMode="External"/><Relationship Id="rId2" Type="http://schemas.openxmlformats.org/officeDocument/2006/relationships/hyperlink" Target="http://img.rg.ru/img/content/6/33/16/tvardovsky300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im0-tub-ru.yandex.net/i?id=e81d12c6ca34af4d0ca52581355e5aa3-08-144&amp;n=21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7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8001024" cy="58169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292100" h="31750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2400" b="1" i="1" dirty="0" smtClean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stral" pitchFamily="66" charset="0"/>
              </a:rPr>
              <a:t>2015 год –</a:t>
            </a:r>
          </a:p>
          <a:p>
            <a:pPr algn="ctr"/>
            <a:r>
              <a:rPr lang="ru-RU" sz="12400" b="1" i="1" dirty="0" smtClean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stral" pitchFamily="66" charset="0"/>
              </a:rPr>
              <a:t>ГОД </a:t>
            </a:r>
          </a:p>
          <a:p>
            <a:pPr algn="ctr"/>
            <a:r>
              <a:rPr lang="ru-RU" sz="12400" b="1" i="1" dirty="0" smtClean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stral" pitchFamily="66" charset="0"/>
              </a:rPr>
              <a:t>ЛИТЕРАТУРЫ</a:t>
            </a:r>
            <a:endParaRPr lang="ru-RU" sz="12400" b="1" i="1" dirty="0">
              <a:ln w="11430"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stral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6400" b="1" dirty="0" smtClean="0">
                <a:solidFill>
                  <a:srgbClr val="FF0000"/>
                </a:solidFill>
              </a:rPr>
              <a:t>Интернет-ресурсы:</a:t>
            </a:r>
            <a:endParaRPr lang="ru-RU" sz="64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http://img.rg.ru/img/content/6/33/16/tvardovsky300.jpg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http://900igr.net/datai/literatura/ZHizn-Tvardovskogo/0010-009-Poslednie-gody-zhizni-Tvardovskogo-byli-otravleny-napadkami-na-tak-i.jpg</a:t>
            </a:r>
            <a:endParaRPr lang="ru-RU" dirty="0" smtClean="0"/>
          </a:p>
          <a:p>
            <a:r>
              <a:rPr lang="en-US" dirty="0" smtClean="0">
                <a:hlinkClick r:id="rId4"/>
              </a:rPr>
              <a:t>http://im0-tub-ru.yandex.net/i?id=e81d12c6ca34af4d0ca52581355e5aa3-08-144&amp;n=21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642918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Презентацию подготовила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1643050"/>
            <a:ext cx="6357982" cy="252572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ученица  2 класса</a:t>
            </a:r>
          </a:p>
          <a:p>
            <a:pPr algn="ctr">
              <a:buNone/>
            </a:pPr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МБОУ «Центр образования села Мейныпильгыно»</a:t>
            </a:r>
          </a:p>
          <a:p>
            <a:pPr algn="ctr">
              <a:buNone/>
            </a:pPr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Фёдорова Ангелина</a:t>
            </a:r>
            <a:endParaRPr lang="ru-RU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143372" y="1142984"/>
            <a:ext cx="4857784" cy="528641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0099"/>
                </a:solidFill>
                <a:latin typeface="Georgia" pitchFamily="18" charset="0"/>
              </a:rPr>
              <a:t>Имя при рождении:</a:t>
            </a:r>
          </a:p>
          <a:p>
            <a:pPr algn="ctr">
              <a:buNone/>
            </a:pPr>
            <a:r>
              <a:rPr lang="ru-RU" dirty="0" smtClean="0">
                <a:solidFill>
                  <a:srgbClr val="000099"/>
                </a:solidFill>
                <a:latin typeface="Georgia" pitchFamily="18" charset="0"/>
              </a:rPr>
              <a:t>Даниил Иванович Ювачёв</a:t>
            </a:r>
          </a:p>
          <a:p>
            <a:pPr>
              <a:buNone/>
            </a:pPr>
            <a:r>
              <a:rPr lang="ru-RU" b="1" dirty="0" smtClean="0">
                <a:solidFill>
                  <a:srgbClr val="000099"/>
                </a:solidFill>
                <a:latin typeface="Georgia" pitchFamily="18" charset="0"/>
              </a:rPr>
              <a:t>Псевдонимы: </a:t>
            </a:r>
            <a:r>
              <a:rPr lang="ru-RU" dirty="0" smtClean="0">
                <a:solidFill>
                  <a:srgbClr val="000099"/>
                </a:solidFill>
                <a:latin typeface="Georgia" pitchFamily="18" charset="0"/>
              </a:rPr>
              <a:t>Хармс</a:t>
            </a:r>
          </a:p>
          <a:p>
            <a:pPr>
              <a:buNone/>
            </a:pPr>
            <a:r>
              <a:rPr lang="ru-RU" b="1" dirty="0" smtClean="0">
                <a:solidFill>
                  <a:srgbClr val="000099"/>
                </a:solidFill>
                <a:latin typeface="Georgia" pitchFamily="18" charset="0"/>
              </a:rPr>
              <a:t>Дата рождения:</a:t>
            </a:r>
          </a:p>
          <a:p>
            <a:pPr algn="ctr">
              <a:buNone/>
            </a:pPr>
            <a:r>
              <a:rPr lang="ru-RU" dirty="0" smtClean="0">
                <a:solidFill>
                  <a:srgbClr val="000099"/>
                </a:solidFill>
                <a:latin typeface="Georgia" pitchFamily="18" charset="0"/>
              </a:rPr>
              <a:t>30 декабря 1905 г.</a:t>
            </a:r>
          </a:p>
          <a:p>
            <a:pPr>
              <a:buNone/>
            </a:pPr>
            <a:r>
              <a:rPr lang="ru-RU" b="1" dirty="0" smtClean="0">
                <a:solidFill>
                  <a:srgbClr val="000099"/>
                </a:solidFill>
                <a:latin typeface="Georgia" pitchFamily="18" charset="0"/>
              </a:rPr>
              <a:t>Место рождения: </a:t>
            </a:r>
          </a:p>
          <a:p>
            <a:pPr algn="ctr">
              <a:buNone/>
            </a:pPr>
            <a:r>
              <a:rPr lang="ru-RU" dirty="0" smtClean="0">
                <a:solidFill>
                  <a:srgbClr val="000099"/>
                </a:solidFill>
                <a:latin typeface="Georgia" pitchFamily="18" charset="0"/>
              </a:rPr>
              <a:t>Санкт-Петербург</a:t>
            </a:r>
          </a:p>
          <a:p>
            <a:pPr>
              <a:buNone/>
            </a:pPr>
            <a:r>
              <a:rPr lang="ru-RU" b="1" dirty="0" smtClean="0">
                <a:solidFill>
                  <a:srgbClr val="000099"/>
                </a:solidFill>
                <a:latin typeface="Georgia" pitchFamily="18" charset="0"/>
              </a:rPr>
              <a:t>Дата смерти:</a:t>
            </a:r>
          </a:p>
          <a:p>
            <a:pPr algn="ctr">
              <a:buNone/>
            </a:pPr>
            <a:r>
              <a:rPr lang="ru-RU" dirty="0" smtClean="0">
                <a:solidFill>
                  <a:srgbClr val="000099"/>
                </a:solidFill>
                <a:latin typeface="Georgia" pitchFamily="18" charset="0"/>
              </a:rPr>
              <a:t>2 февраля 1942 (36 лет)</a:t>
            </a:r>
          </a:p>
          <a:p>
            <a:pPr>
              <a:buNone/>
            </a:pPr>
            <a:r>
              <a:rPr lang="ru-RU" b="1" dirty="0" smtClean="0">
                <a:solidFill>
                  <a:srgbClr val="000099"/>
                </a:solidFill>
                <a:latin typeface="Georgia" pitchFamily="18" charset="0"/>
              </a:rPr>
              <a:t>Место смерти:</a:t>
            </a:r>
          </a:p>
          <a:p>
            <a:pPr algn="ctr">
              <a:buNone/>
            </a:pPr>
            <a:r>
              <a:rPr lang="ru-RU" dirty="0" smtClean="0">
                <a:solidFill>
                  <a:srgbClr val="000099"/>
                </a:solidFill>
                <a:latin typeface="Georgia" pitchFamily="18" charset="0"/>
              </a:rPr>
              <a:t>Ленинград</a:t>
            </a:r>
          </a:p>
          <a:p>
            <a:pPr marL="0" indent="0">
              <a:buNone/>
            </a:pPr>
            <a:endParaRPr lang="ru-RU" dirty="0">
              <a:solidFill>
                <a:srgbClr val="000099"/>
              </a:solidFill>
              <a:latin typeface="Georgia" pitchFamily="18" charset="0"/>
            </a:endParaRPr>
          </a:p>
        </p:txBody>
      </p:sp>
      <p:sp>
        <p:nvSpPr>
          <p:cNvPr id="2050" name="AutoShape 2" descr="Daniil Kharm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AutoShape 4" descr="Daniil Kharm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3" name="Picture 5" descr="C:\Users\Umka\Desktop\ГОД ЛИТЕРАТУРЫ\Хармс, Даниил Иванович — Википедия_files\218px-Daniil_Kharm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142984"/>
            <a:ext cx="3071834" cy="4938457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0" y="0"/>
            <a:ext cx="9144000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Даниил Хармс</a:t>
            </a:r>
            <a:endParaRPr lang="ru-RU" sz="6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 descr="C:\Users\Umka\Desktop\ГОД ЛИТЕРАТУРЫ\9fqjj9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392944">
            <a:off x="585254" y="5286918"/>
            <a:ext cx="3865558" cy="1715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57686" y="1071546"/>
            <a:ext cx="4572032" cy="5500726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0099"/>
                </a:solidFill>
                <a:latin typeface="Georgia" pitchFamily="18" charset="0"/>
              </a:rPr>
              <a:t>Дата рождения:</a:t>
            </a:r>
          </a:p>
          <a:p>
            <a:pPr algn="ctr">
              <a:buNone/>
            </a:pPr>
            <a:r>
              <a:rPr lang="ru-RU" dirty="0" smtClean="0">
                <a:solidFill>
                  <a:srgbClr val="000099"/>
                </a:solidFill>
                <a:latin typeface="Georgia" pitchFamily="18" charset="0"/>
              </a:rPr>
              <a:t>5 декабря1803 г.</a:t>
            </a:r>
          </a:p>
          <a:p>
            <a:pPr>
              <a:buNone/>
            </a:pPr>
            <a:r>
              <a:rPr lang="ru-RU" b="1" dirty="0" smtClean="0">
                <a:solidFill>
                  <a:srgbClr val="000099"/>
                </a:solidFill>
                <a:latin typeface="Georgia" pitchFamily="18" charset="0"/>
              </a:rPr>
              <a:t>Место рождения: </a:t>
            </a:r>
          </a:p>
          <a:p>
            <a:pPr algn="ctr">
              <a:buNone/>
            </a:pPr>
            <a:r>
              <a:rPr lang="ru-RU" dirty="0" err="1" smtClean="0">
                <a:solidFill>
                  <a:srgbClr val="000099"/>
                </a:solidFill>
                <a:latin typeface="Georgia" pitchFamily="18" charset="0"/>
              </a:rPr>
              <a:t>Овстуг</a:t>
            </a:r>
            <a:r>
              <a:rPr lang="ru-RU" dirty="0" smtClean="0">
                <a:solidFill>
                  <a:srgbClr val="000099"/>
                </a:solidFill>
                <a:latin typeface="Georgia" pitchFamily="18" charset="0"/>
              </a:rPr>
              <a:t>, Брянский уезд, Орловская губерния, Российская империя</a:t>
            </a:r>
          </a:p>
          <a:p>
            <a:pPr>
              <a:buNone/>
            </a:pPr>
            <a:r>
              <a:rPr lang="ru-RU" b="1" dirty="0" smtClean="0">
                <a:solidFill>
                  <a:srgbClr val="000099"/>
                </a:solidFill>
                <a:latin typeface="Georgia" pitchFamily="18" charset="0"/>
              </a:rPr>
              <a:t>Дата смерти:</a:t>
            </a:r>
          </a:p>
          <a:p>
            <a:pPr algn="ctr">
              <a:buNone/>
            </a:pPr>
            <a:r>
              <a:rPr lang="ru-RU" dirty="0" smtClean="0">
                <a:solidFill>
                  <a:srgbClr val="000099"/>
                </a:solidFill>
                <a:latin typeface="Georgia" pitchFamily="18" charset="0"/>
              </a:rPr>
              <a:t>27 июля 1873 (69 лет)</a:t>
            </a:r>
          </a:p>
          <a:p>
            <a:pPr>
              <a:buNone/>
            </a:pPr>
            <a:r>
              <a:rPr lang="ru-RU" b="1" dirty="0" smtClean="0">
                <a:solidFill>
                  <a:srgbClr val="000099"/>
                </a:solidFill>
                <a:latin typeface="Georgia" pitchFamily="18" charset="0"/>
              </a:rPr>
              <a:t>Место смерти:</a:t>
            </a:r>
          </a:p>
          <a:p>
            <a:pPr algn="ctr">
              <a:buNone/>
            </a:pPr>
            <a:r>
              <a:rPr lang="ru-RU" dirty="0" smtClean="0">
                <a:solidFill>
                  <a:srgbClr val="000099"/>
                </a:solidFill>
                <a:latin typeface="Georgia" pitchFamily="18" charset="0"/>
              </a:rPr>
              <a:t>Царское Село, Санкт-Петербургская губерния, Российская империя</a:t>
            </a:r>
          </a:p>
        </p:txBody>
      </p:sp>
      <p:pic>
        <p:nvPicPr>
          <p:cNvPr id="1025" name="Picture 1" descr="C:\Users\Umka\Desktop\ГОД ЛИТЕРАТУРЫ\тютчев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214422"/>
            <a:ext cx="4024349" cy="4829219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9144000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400" b="1" dirty="0" smtClean="0">
                <a:solidFill>
                  <a:srgbClr val="FF0000"/>
                </a:solidFill>
              </a:rPr>
              <a:t>Фёдор Иванович Тютчев</a:t>
            </a:r>
            <a:endParaRPr lang="ru-RU" sz="6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Picture 2" descr="C:\Users\Umka\Desktop\ГОД ЛИТЕРАТУРЫ\9fqjj9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392944">
            <a:off x="1289081" y="5403191"/>
            <a:ext cx="3386908" cy="15031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43438" y="1357298"/>
            <a:ext cx="4357718" cy="5214974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0099"/>
                </a:solidFill>
                <a:latin typeface="Georgia" pitchFamily="18" charset="0"/>
              </a:rPr>
              <a:t>Имя при рождении:</a:t>
            </a:r>
          </a:p>
          <a:p>
            <a:pPr>
              <a:buNone/>
            </a:pPr>
            <a:r>
              <a:rPr lang="ru-RU" dirty="0" smtClean="0">
                <a:solidFill>
                  <a:srgbClr val="000099"/>
                </a:solidFill>
                <a:latin typeface="Georgia" pitchFamily="18" charset="0"/>
              </a:rPr>
              <a:t>Михаил Юрьевич Лермонтов</a:t>
            </a:r>
          </a:p>
          <a:p>
            <a:pPr>
              <a:buNone/>
            </a:pPr>
            <a:endParaRPr lang="ru-RU" b="1" dirty="0" smtClean="0">
              <a:solidFill>
                <a:srgbClr val="000099"/>
              </a:solidFill>
              <a:latin typeface="Georgia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000099"/>
                </a:solidFill>
                <a:latin typeface="Georgia" pitchFamily="18" charset="0"/>
              </a:rPr>
              <a:t>Псевдонимы:</a:t>
            </a:r>
          </a:p>
          <a:p>
            <a:pPr>
              <a:buNone/>
            </a:pPr>
            <a:r>
              <a:rPr lang="ru-RU" dirty="0" smtClean="0">
                <a:solidFill>
                  <a:srgbClr val="000099"/>
                </a:solidFill>
                <a:latin typeface="Georgia" pitchFamily="18" charset="0"/>
              </a:rPr>
              <a:t>—</a:t>
            </a:r>
            <a:r>
              <a:rPr lang="ru-RU" dirty="0" err="1" smtClean="0">
                <a:solidFill>
                  <a:srgbClr val="000099"/>
                </a:solidFill>
                <a:latin typeface="Georgia" pitchFamily="18" charset="0"/>
              </a:rPr>
              <a:t>въ</a:t>
            </a:r>
            <a:r>
              <a:rPr lang="ru-RU" dirty="0" smtClean="0">
                <a:solidFill>
                  <a:srgbClr val="000099"/>
                </a:solidFill>
                <a:latin typeface="Georgia" pitchFamily="18" charset="0"/>
              </a:rPr>
              <a:t>;</a:t>
            </a:r>
            <a:r>
              <a:rPr lang="ru-RU" baseline="30000" dirty="0" smtClean="0">
                <a:solidFill>
                  <a:srgbClr val="000099"/>
                </a:solidFill>
                <a:latin typeface="Georgia" pitchFamily="18" charset="0"/>
              </a:rPr>
              <a:t> </a:t>
            </a:r>
            <a:r>
              <a:rPr lang="ru-RU" dirty="0" err="1" smtClean="0">
                <a:solidFill>
                  <a:srgbClr val="000099"/>
                </a:solidFill>
                <a:latin typeface="Georgia" pitchFamily="18" charset="0"/>
              </a:rPr>
              <a:t>Ламвер</a:t>
            </a:r>
            <a:r>
              <a:rPr lang="ru-RU" dirty="0" smtClean="0">
                <a:solidFill>
                  <a:srgbClr val="000099"/>
                </a:solidFill>
                <a:latin typeface="Georgia" pitchFamily="18" charset="0"/>
              </a:rPr>
              <a:t>; Гр. </a:t>
            </a:r>
            <a:r>
              <a:rPr lang="ru-RU" dirty="0" err="1" smtClean="0">
                <a:solidFill>
                  <a:srgbClr val="000099"/>
                </a:solidFill>
                <a:latin typeface="Georgia" pitchFamily="18" charset="0"/>
              </a:rPr>
              <a:t>Диарбекир</a:t>
            </a:r>
            <a:r>
              <a:rPr lang="ru-RU" dirty="0" smtClean="0">
                <a:solidFill>
                  <a:srgbClr val="000099"/>
                </a:solidFill>
                <a:latin typeface="Georgia" pitchFamily="18" charset="0"/>
              </a:rPr>
              <a:t>; </a:t>
            </a:r>
            <a:r>
              <a:rPr lang="ru-RU" dirty="0" err="1" smtClean="0">
                <a:solidFill>
                  <a:srgbClr val="000099"/>
                </a:solidFill>
                <a:latin typeface="Georgia" pitchFamily="18" charset="0"/>
              </a:rPr>
              <a:t>Lerma</a:t>
            </a:r>
            <a:endParaRPr lang="ru-RU" dirty="0" smtClean="0">
              <a:solidFill>
                <a:srgbClr val="000099"/>
              </a:solidFill>
              <a:latin typeface="Georgia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000099"/>
                </a:solidFill>
                <a:latin typeface="Georgia" pitchFamily="18" charset="0"/>
              </a:rPr>
              <a:t>Дата рождения:</a:t>
            </a:r>
          </a:p>
          <a:p>
            <a:pPr algn="ctr">
              <a:buNone/>
            </a:pPr>
            <a:r>
              <a:rPr lang="ru-RU" dirty="0" smtClean="0">
                <a:solidFill>
                  <a:srgbClr val="000099"/>
                </a:solidFill>
                <a:latin typeface="Georgia" pitchFamily="18" charset="0"/>
              </a:rPr>
              <a:t>15 октября 1814</a:t>
            </a:r>
          </a:p>
          <a:p>
            <a:pPr>
              <a:buNone/>
            </a:pPr>
            <a:r>
              <a:rPr lang="ru-RU" b="1" dirty="0" smtClean="0">
                <a:solidFill>
                  <a:srgbClr val="000099"/>
                </a:solidFill>
                <a:latin typeface="Georgia" pitchFamily="18" charset="0"/>
              </a:rPr>
              <a:t>Место рождения:</a:t>
            </a:r>
          </a:p>
          <a:p>
            <a:pPr algn="ctr">
              <a:buNone/>
            </a:pPr>
            <a:r>
              <a:rPr lang="ru-RU" dirty="0" smtClean="0">
                <a:solidFill>
                  <a:srgbClr val="000099"/>
                </a:solidFill>
                <a:latin typeface="Georgia" pitchFamily="18" charset="0"/>
              </a:rPr>
              <a:t>Москва, Российская империя</a:t>
            </a:r>
          </a:p>
          <a:p>
            <a:pPr>
              <a:buNone/>
            </a:pPr>
            <a:r>
              <a:rPr lang="ru-RU" b="1" dirty="0" smtClean="0">
                <a:solidFill>
                  <a:srgbClr val="000099"/>
                </a:solidFill>
                <a:latin typeface="Georgia" pitchFamily="18" charset="0"/>
              </a:rPr>
              <a:t>Дата смерти:</a:t>
            </a:r>
          </a:p>
          <a:p>
            <a:pPr algn="ctr">
              <a:buNone/>
            </a:pPr>
            <a:r>
              <a:rPr lang="ru-RU" dirty="0" smtClean="0">
                <a:solidFill>
                  <a:srgbClr val="000099"/>
                </a:solidFill>
                <a:latin typeface="Georgia" pitchFamily="18" charset="0"/>
              </a:rPr>
              <a:t>27 июля 1841</a:t>
            </a:r>
            <a:r>
              <a:rPr lang="ru-RU" baseline="30000" dirty="0" smtClean="0">
                <a:solidFill>
                  <a:srgbClr val="000099"/>
                </a:solidFill>
                <a:latin typeface="Georgia" pitchFamily="18" charset="0"/>
              </a:rPr>
              <a:t> </a:t>
            </a:r>
            <a:r>
              <a:rPr lang="ru-RU" dirty="0" smtClean="0">
                <a:solidFill>
                  <a:srgbClr val="000099"/>
                </a:solidFill>
                <a:latin typeface="Georgia" pitchFamily="18" charset="0"/>
              </a:rPr>
              <a:t>(26 лет)</a:t>
            </a:r>
          </a:p>
          <a:p>
            <a:pPr>
              <a:buNone/>
            </a:pPr>
            <a:r>
              <a:rPr lang="ru-RU" b="1" dirty="0" smtClean="0">
                <a:solidFill>
                  <a:srgbClr val="000099"/>
                </a:solidFill>
                <a:latin typeface="Georgia" pitchFamily="18" charset="0"/>
              </a:rPr>
              <a:t>Место смерти: </a:t>
            </a:r>
          </a:p>
          <a:p>
            <a:pPr algn="ctr">
              <a:buNone/>
            </a:pPr>
            <a:r>
              <a:rPr lang="ru-RU" dirty="0" smtClean="0">
                <a:solidFill>
                  <a:srgbClr val="000099"/>
                </a:solidFill>
                <a:latin typeface="Georgia" pitchFamily="18" charset="0"/>
              </a:rPr>
              <a:t>Пятигорск,</a:t>
            </a:r>
            <a:br>
              <a:rPr lang="ru-RU" dirty="0" smtClean="0">
                <a:solidFill>
                  <a:srgbClr val="000099"/>
                </a:solidFill>
                <a:latin typeface="Georgia" pitchFamily="18" charset="0"/>
              </a:rPr>
            </a:br>
            <a:r>
              <a:rPr lang="ru-RU" dirty="0" smtClean="0">
                <a:solidFill>
                  <a:srgbClr val="000099"/>
                </a:solidFill>
                <a:latin typeface="Georgia" pitchFamily="18" charset="0"/>
              </a:rPr>
              <a:t>Кавказская область,</a:t>
            </a:r>
            <a:br>
              <a:rPr lang="ru-RU" dirty="0" smtClean="0">
                <a:solidFill>
                  <a:srgbClr val="000099"/>
                </a:solidFill>
                <a:latin typeface="Georgia" pitchFamily="18" charset="0"/>
              </a:rPr>
            </a:br>
            <a:r>
              <a:rPr lang="ru-RU" dirty="0" smtClean="0">
                <a:solidFill>
                  <a:srgbClr val="000099"/>
                </a:solidFill>
                <a:latin typeface="Georgia" pitchFamily="18" charset="0"/>
              </a:rPr>
              <a:t>Российская империя</a:t>
            </a:r>
          </a:p>
          <a:p>
            <a:endParaRPr lang="ru-RU" dirty="0">
              <a:solidFill>
                <a:srgbClr val="000099"/>
              </a:solidFill>
              <a:latin typeface="Georgia" pitchFamily="18" charset="0"/>
            </a:endParaRPr>
          </a:p>
        </p:txBody>
      </p:sp>
      <p:pic>
        <p:nvPicPr>
          <p:cNvPr id="16386" name="Picture 2" descr="C:\Users\Umka\Desktop\ГОД ЛИТЕРАТУРЫ\1400260781_00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5"/>
              </a:clrFrom>
              <a:clrTo>
                <a:srgbClr val="FFFFF5">
                  <a:alpha val="0"/>
                </a:srgbClr>
              </a:clrTo>
            </a:clrChange>
          </a:blip>
          <a:srcRect l="1686"/>
          <a:stretch>
            <a:fillRect/>
          </a:stretch>
        </p:blipFill>
        <p:spPr bwMode="auto">
          <a:xfrm>
            <a:off x="285720" y="1857364"/>
            <a:ext cx="4165236" cy="4857784"/>
          </a:xfrm>
          <a:prstGeom prst="rect">
            <a:avLst/>
          </a:prstGeom>
          <a:noFill/>
        </p:spPr>
      </p:pic>
      <p:pic>
        <p:nvPicPr>
          <p:cNvPr id="5" name="Picture 5" descr="C:\Users\Umka\Desktop\ГОД ЛИТЕРАТУРЫ\Лермонтов, Михаил Юрьевич — Википедия_files\Lermontov_v4_p102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13210" y="1"/>
            <a:ext cx="1530789" cy="150017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494077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</a:rPr>
              <a:t>Михаил Юрьевич </a:t>
            </a:r>
          </a:p>
          <a:p>
            <a:pPr algn="ctr"/>
            <a:r>
              <a:rPr lang="ru-RU" sz="5400" b="1" dirty="0" smtClean="0">
                <a:solidFill>
                  <a:srgbClr val="FF0000"/>
                </a:solidFill>
              </a:rPr>
              <a:t>Лермонтов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7" name="Picture 2" descr="C:\Users\Umka\Desktop\ГОД ЛИТЕРАТУРЫ\9fqjj9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10365">
            <a:off x="772115" y="5284004"/>
            <a:ext cx="3934646" cy="17461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14810" y="1142984"/>
            <a:ext cx="4929190" cy="5715016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000099"/>
                </a:solidFill>
                <a:latin typeface="Georgia" pitchFamily="18" charset="0"/>
              </a:rPr>
              <a:t>Дата рождения: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rgbClr val="000099"/>
                </a:solidFill>
                <a:latin typeface="Georgia" pitchFamily="18" charset="0"/>
              </a:rPr>
              <a:t>8 (21) июня 191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0099"/>
                </a:solidFill>
                <a:latin typeface="Georgia" pitchFamily="18" charset="0"/>
              </a:rPr>
              <a:t>Место рождения: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rgbClr val="000099"/>
                </a:solidFill>
                <a:latin typeface="Georgia" pitchFamily="18" charset="0"/>
              </a:rPr>
              <a:t> хутор Загорье,</a:t>
            </a:r>
            <a:br>
              <a:rPr lang="ru-RU" dirty="0" smtClean="0">
                <a:solidFill>
                  <a:srgbClr val="000099"/>
                </a:solidFill>
                <a:latin typeface="Georgia" pitchFamily="18" charset="0"/>
              </a:rPr>
            </a:br>
            <a:r>
              <a:rPr lang="ru-RU" dirty="0" smtClean="0">
                <a:solidFill>
                  <a:srgbClr val="000099"/>
                </a:solidFill>
                <a:latin typeface="Georgia" pitchFamily="18" charset="0"/>
              </a:rPr>
              <a:t>Смоленская губерния,</a:t>
            </a:r>
            <a:br>
              <a:rPr lang="ru-RU" dirty="0" smtClean="0">
                <a:solidFill>
                  <a:srgbClr val="000099"/>
                </a:solidFill>
                <a:latin typeface="Georgia" pitchFamily="18" charset="0"/>
              </a:rPr>
            </a:br>
            <a:r>
              <a:rPr lang="ru-RU" dirty="0" smtClean="0">
                <a:solidFill>
                  <a:srgbClr val="000099"/>
                </a:solidFill>
                <a:latin typeface="Georgia" pitchFamily="18" charset="0"/>
              </a:rPr>
              <a:t>Российская империя 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rgbClr val="000099"/>
                </a:solidFill>
                <a:latin typeface="Georgia" pitchFamily="18" charset="0"/>
              </a:rPr>
              <a:t>(ныне </a:t>
            </a:r>
            <a:r>
              <a:rPr lang="ru-RU" dirty="0" err="1" smtClean="0">
                <a:solidFill>
                  <a:srgbClr val="000099"/>
                </a:solidFill>
                <a:latin typeface="Georgia" pitchFamily="18" charset="0"/>
              </a:rPr>
              <a:t>Починковский</a:t>
            </a:r>
            <a:r>
              <a:rPr lang="ru-RU" dirty="0" smtClean="0">
                <a:solidFill>
                  <a:srgbClr val="000099"/>
                </a:solidFill>
                <a:latin typeface="Georgia" pitchFamily="18" charset="0"/>
              </a:rPr>
              <a:t> район, Смоленская область)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0099"/>
                </a:solidFill>
                <a:latin typeface="Georgia" pitchFamily="18" charset="0"/>
              </a:rPr>
              <a:t>Дата смерти: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rgbClr val="000099"/>
                </a:solidFill>
                <a:latin typeface="Georgia" pitchFamily="18" charset="0"/>
              </a:rPr>
              <a:t>18 декабря 1971 (61 год)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0099"/>
                </a:solidFill>
                <a:latin typeface="Georgia" pitchFamily="18" charset="0"/>
              </a:rPr>
              <a:t>Место смерти:</a:t>
            </a:r>
          </a:p>
          <a:p>
            <a:pPr marL="0" indent="0" algn="ctr">
              <a:buNone/>
            </a:pPr>
            <a:r>
              <a:rPr lang="ru-RU" dirty="0" err="1" smtClean="0">
                <a:solidFill>
                  <a:srgbClr val="000099"/>
                </a:solidFill>
                <a:latin typeface="Georgia" pitchFamily="18" charset="0"/>
              </a:rPr>
              <a:t>Ватутинки</a:t>
            </a:r>
            <a:r>
              <a:rPr lang="ru-RU" dirty="0" smtClean="0">
                <a:solidFill>
                  <a:srgbClr val="000099"/>
                </a:solidFill>
                <a:latin typeface="Georgia" pitchFamily="18" charset="0"/>
              </a:rPr>
              <a:t>, Красная Пахра,</a:t>
            </a:r>
            <a:br>
              <a:rPr lang="ru-RU" dirty="0" smtClean="0">
                <a:solidFill>
                  <a:srgbClr val="000099"/>
                </a:solidFill>
                <a:latin typeface="Georgia" pitchFamily="18" charset="0"/>
              </a:rPr>
            </a:br>
            <a:r>
              <a:rPr lang="ru-RU" dirty="0" smtClean="0">
                <a:solidFill>
                  <a:srgbClr val="000099"/>
                </a:solidFill>
                <a:latin typeface="Georgia" pitchFamily="18" charset="0"/>
              </a:rPr>
              <a:t>Подольский район,</a:t>
            </a:r>
            <a:br>
              <a:rPr lang="ru-RU" dirty="0" smtClean="0">
                <a:solidFill>
                  <a:srgbClr val="000099"/>
                </a:solidFill>
                <a:latin typeface="Georgia" pitchFamily="18" charset="0"/>
              </a:rPr>
            </a:br>
            <a:r>
              <a:rPr lang="ru-RU" dirty="0" smtClean="0">
                <a:solidFill>
                  <a:srgbClr val="000099"/>
                </a:solidFill>
                <a:latin typeface="Georgia" pitchFamily="18" charset="0"/>
              </a:rPr>
              <a:t>Московская область, СССР (ныне — в черте Москвы)</a:t>
            </a:r>
          </a:p>
          <a:p>
            <a:pPr marL="0" indent="0">
              <a:buNone/>
            </a:pPr>
            <a:endParaRPr lang="ru-RU" dirty="0">
              <a:solidFill>
                <a:srgbClr val="000099"/>
              </a:solidFill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660469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Александр </a:t>
            </a:r>
            <a:r>
              <a:rPr lang="ru-RU" sz="5400" b="1" cap="none" spc="0" dirty="0" err="1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Трифонович</a:t>
            </a:r>
            <a:r>
              <a:rPr lang="ru-RU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</a:p>
          <a:p>
            <a:pPr algn="just"/>
            <a:r>
              <a:rPr lang="ru-RU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Твардовский</a:t>
            </a:r>
            <a:endParaRPr lang="ru-RU" sz="5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8434" name="Picture 2" descr="В сентябре 1939-го Твардовского призвали в армию, и на протяжении - Фото 13768/1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785926"/>
            <a:ext cx="3857652" cy="4744913"/>
          </a:xfrm>
          <a:prstGeom prst="rect">
            <a:avLst/>
          </a:prstGeom>
          <a:noFill/>
        </p:spPr>
      </p:pic>
      <p:pic>
        <p:nvPicPr>
          <p:cNvPr id="5" name="Picture 2" descr="C:\Users\Umka\Desktop\ГОД ЛИТЕРАТУРЫ\9fqjj9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392944">
            <a:off x="-112159" y="5043942"/>
            <a:ext cx="4635209" cy="20571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43372" y="1142984"/>
            <a:ext cx="4857784" cy="5715016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000099"/>
                </a:solidFill>
                <a:latin typeface="Georgia" pitchFamily="18" charset="0"/>
              </a:rPr>
              <a:t>Гражданство</a:t>
            </a:r>
            <a:r>
              <a:rPr lang="ru-RU" dirty="0" smtClean="0">
                <a:solidFill>
                  <a:srgbClr val="000099"/>
                </a:solidFill>
                <a:latin typeface="Georgia" pitchFamily="18" charset="0"/>
              </a:rPr>
              <a:t>: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rgbClr val="000099"/>
                </a:solidFill>
                <a:latin typeface="Georgia" pitchFamily="18" charset="0"/>
              </a:rPr>
              <a:t>Российская империя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0099"/>
                </a:solidFill>
                <a:latin typeface="Georgia" pitchFamily="18" charset="0"/>
              </a:rPr>
              <a:t>Род деятельности: 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rgbClr val="000099"/>
                </a:solidFill>
                <a:latin typeface="Georgia" pitchFamily="18" charset="0"/>
              </a:rPr>
              <a:t>поэт, прозаик, художник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0099"/>
                </a:solidFill>
                <a:latin typeface="Georgia" pitchFamily="18" charset="0"/>
              </a:rPr>
              <a:t>Годы творчества: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rgbClr val="000099"/>
                </a:solidFill>
                <a:latin typeface="Georgia" pitchFamily="18" charset="0"/>
              </a:rPr>
              <a:t>1828—1841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0099"/>
                </a:solidFill>
                <a:latin typeface="Georgia" pitchFamily="18" charset="0"/>
              </a:rPr>
              <a:t>Направление: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rgbClr val="000099"/>
                </a:solidFill>
                <a:latin typeface="Georgia" pitchFamily="18" charset="0"/>
              </a:rPr>
              <a:t>романтизм, реализм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0099"/>
                </a:solidFill>
                <a:latin typeface="Georgia" pitchFamily="18" charset="0"/>
              </a:rPr>
              <a:t>Жанр: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rgbClr val="000099"/>
                </a:solidFill>
                <a:latin typeface="Georgia" pitchFamily="18" charset="0"/>
              </a:rPr>
              <a:t>стихотворение, поэма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0099"/>
                </a:solidFill>
                <a:latin typeface="Georgia" pitchFamily="18" charset="0"/>
              </a:rPr>
              <a:t>Язык произведений: </a:t>
            </a:r>
            <a:r>
              <a:rPr lang="ru-RU" dirty="0" smtClean="0">
                <a:solidFill>
                  <a:srgbClr val="000099"/>
                </a:solidFill>
                <a:latin typeface="Georgia" pitchFamily="18" charset="0"/>
              </a:rPr>
              <a:t>русский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0099"/>
                </a:solidFill>
                <a:latin typeface="Georgia" pitchFamily="18" charset="0"/>
              </a:rPr>
              <a:t>Дебют: </a:t>
            </a:r>
            <a:r>
              <a:rPr lang="ru-RU" dirty="0" smtClean="0">
                <a:solidFill>
                  <a:srgbClr val="000099"/>
                </a:solidFill>
                <a:latin typeface="Georgia" pitchFamily="18" charset="0"/>
              </a:rPr>
              <a:t>«Весна» (1830)</a:t>
            </a:r>
          </a:p>
          <a:p>
            <a:pPr marL="0" indent="0">
              <a:buNone/>
            </a:pPr>
            <a:endParaRPr lang="ru-RU" sz="1200" dirty="0" smtClean="0">
              <a:solidFill>
                <a:srgbClr val="000099"/>
              </a:solidFill>
              <a:latin typeface="Georgia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000099"/>
                </a:solidFill>
                <a:latin typeface="Georgia" pitchFamily="18" charset="0"/>
              </a:rPr>
              <a:t>Подпись:</a:t>
            </a:r>
          </a:p>
        </p:txBody>
      </p:sp>
      <p:sp>
        <p:nvSpPr>
          <p:cNvPr id="17410" name="AutoShape 2" descr="Mikhail Lermontov Signature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411" name="Picture 3" descr="C:\Users\Umka\Desktop\ГОД ЛИТЕРАТУРЫ\Лермонтов, Михаил Юрьевич — Википедия_files\150px-Mikhail_Lermontov_Signature.sv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22" y="6143644"/>
            <a:ext cx="2597745" cy="571504"/>
          </a:xfrm>
          <a:prstGeom prst="rect">
            <a:avLst/>
          </a:prstGeom>
          <a:noFill/>
        </p:spPr>
      </p:pic>
      <p:pic>
        <p:nvPicPr>
          <p:cNvPr id="17412" name="Picture 4" descr="C:\Users\Umka\Desktop\ГОД ЛИТЕРАТУРЫ\Лермонтов, Михаил Юрьевич — Википедия_files\256px-Mikhail_lermontov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714488"/>
            <a:ext cx="3690662" cy="4929222"/>
          </a:xfrm>
          <a:prstGeom prst="rect">
            <a:avLst/>
          </a:prstGeom>
          <a:noFill/>
        </p:spPr>
      </p:pic>
      <p:pic>
        <p:nvPicPr>
          <p:cNvPr id="17413" name="Picture 5" descr="C:\Users\Umka\Desktop\ГОД ЛИТЕРАТУРЫ\Лермонтов, Михаил Юрьевич — Википедия_files\Lermontov_v4_p102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43834" y="0"/>
            <a:ext cx="1500166" cy="1470163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0" y="0"/>
            <a:ext cx="494077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</a:rPr>
              <a:t>Михаил Юрьевич </a:t>
            </a:r>
          </a:p>
          <a:p>
            <a:pPr algn="ctr"/>
            <a:r>
              <a:rPr lang="ru-RU" sz="5400" b="1" dirty="0" smtClean="0">
                <a:solidFill>
                  <a:srgbClr val="FF0000"/>
                </a:solidFill>
              </a:rPr>
              <a:t>Лермонтов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8" name="Picture 2" descr="C:\Users\Umka\Desktop\ГОД ЛИТЕРАТУРЫ\9fqjj9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5183980">
            <a:off x="-695588" y="4730689"/>
            <a:ext cx="3386908" cy="15031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48" y="1000108"/>
            <a:ext cx="4857752" cy="6357982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000099"/>
                </a:solidFill>
                <a:latin typeface="Georgia" pitchFamily="18" charset="0"/>
              </a:rPr>
              <a:t>Псевдонимы: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rgbClr val="000099"/>
                </a:solidFill>
                <a:latin typeface="Georgia" pitchFamily="18" charset="0"/>
              </a:rPr>
              <a:t>Александр НКШП, 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rgbClr val="000099"/>
                </a:solidFill>
                <a:latin typeface="Georgia" pitchFamily="18" charset="0"/>
              </a:rPr>
              <a:t>Иван Петрович Белкин,</a:t>
            </a:r>
            <a:br>
              <a:rPr lang="ru-RU" dirty="0" smtClean="0">
                <a:solidFill>
                  <a:srgbClr val="000099"/>
                </a:solidFill>
                <a:latin typeface="Georgia" pitchFamily="18" charset="0"/>
              </a:rPr>
            </a:br>
            <a:r>
              <a:rPr lang="ru-RU" dirty="0" err="1" smtClean="0">
                <a:solidFill>
                  <a:srgbClr val="000099"/>
                </a:solidFill>
                <a:latin typeface="Georgia" pitchFamily="18" charset="0"/>
              </a:rPr>
              <a:t>Феофилакт</a:t>
            </a:r>
            <a:r>
              <a:rPr lang="ru-RU" dirty="0" smtClean="0">
                <a:solidFill>
                  <a:srgbClr val="000099"/>
                </a:solidFill>
                <a:latin typeface="Georgia" pitchFamily="18" charset="0"/>
              </a:rPr>
              <a:t> </a:t>
            </a:r>
            <a:r>
              <a:rPr lang="ru-RU" dirty="0" err="1" smtClean="0">
                <a:solidFill>
                  <a:srgbClr val="000099"/>
                </a:solidFill>
                <a:latin typeface="Georgia" pitchFamily="18" charset="0"/>
              </a:rPr>
              <a:t>Косичкин</a:t>
            </a:r>
            <a:r>
              <a:rPr lang="ru-RU" dirty="0" smtClean="0">
                <a:solidFill>
                  <a:srgbClr val="000099"/>
                </a:solidFill>
                <a:latin typeface="Georgia" pitchFamily="18" charset="0"/>
              </a:rPr>
              <a:t>(журнальный), 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rgbClr val="000099"/>
                </a:solidFill>
                <a:latin typeface="Georgia" pitchFamily="18" charset="0"/>
              </a:rPr>
              <a:t>P., 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rgbClr val="000099"/>
                </a:solidFill>
                <a:latin typeface="Georgia" pitchFamily="18" charset="0"/>
              </a:rPr>
              <a:t>Ст. </a:t>
            </a:r>
            <a:r>
              <a:rPr lang="ru-RU" dirty="0" err="1" smtClean="0">
                <a:solidFill>
                  <a:srgbClr val="000099"/>
                </a:solidFill>
                <a:latin typeface="Georgia" pitchFamily="18" charset="0"/>
              </a:rPr>
              <a:t>Арз</a:t>
            </a:r>
            <a:r>
              <a:rPr lang="ru-RU" dirty="0" smtClean="0">
                <a:solidFill>
                  <a:srgbClr val="000099"/>
                </a:solidFill>
                <a:latin typeface="Georgia" pitchFamily="18" charset="0"/>
              </a:rPr>
              <a:t>. (Старый </a:t>
            </a:r>
            <a:r>
              <a:rPr lang="ru-RU" dirty="0" err="1" smtClean="0">
                <a:solidFill>
                  <a:srgbClr val="000099"/>
                </a:solidFill>
                <a:latin typeface="Georgia" pitchFamily="18" charset="0"/>
              </a:rPr>
              <a:t>Арзамасец</a:t>
            </a:r>
            <a:r>
              <a:rPr lang="ru-RU" dirty="0" smtClean="0">
                <a:solidFill>
                  <a:srgbClr val="000099"/>
                </a:solidFill>
                <a:latin typeface="Georgia" pitchFamily="18" charset="0"/>
              </a:rPr>
              <a:t>), 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rgbClr val="000099"/>
                </a:solidFill>
                <a:latin typeface="Georgia" pitchFamily="18" charset="0"/>
              </a:rPr>
              <a:t>А. Б.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0099"/>
                </a:solidFill>
                <a:latin typeface="Georgia" pitchFamily="18" charset="0"/>
              </a:rPr>
              <a:t>Дата рождения: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rgbClr val="000099"/>
                </a:solidFill>
                <a:latin typeface="Georgia" pitchFamily="18" charset="0"/>
              </a:rPr>
              <a:t>26 мая (6 июня) 1799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0099"/>
                </a:solidFill>
                <a:latin typeface="Georgia" pitchFamily="18" charset="0"/>
              </a:rPr>
              <a:t>Место рождения: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0099"/>
                </a:solidFill>
                <a:latin typeface="Georgia" pitchFamily="18" charset="0"/>
              </a:rPr>
              <a:t>Москва, Российская империя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0099"/>
                </a:solidFill>
                <a:latin typeface="Georgia" pitchFamily="18" charset="0"/>
              </a:rPr>
              <a:t>Дата смерти: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rgbClr val="000099"/>
                </a:solidFill>
                <a:latin typeface="Georgia" pitchFamily="18" charset="0"/>
              </a:rPr>
              <a:t>29 января (10 февраля) 1837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rgbClr val="000099"/>
                </a:solidFill>
                <a:latin typeface="Georgia" pitchFamily="18" charset="0"/>
              </a:rPr>
              <a:t>(37 лет)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0099"/>
                </a:solidFill>
                <a:latin typeface="Georgia" pitchFamily="18" charset="0"/>
              </a:rPr>
              <a:t>Место смерти: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rgbClr val="000099"/>
                </a:solidFill>
                <a:latin typeface="Georgia" pitchFamily="18" charset="0"/>
              </a:rPr>
              <a:t>Санкт-Петербург, Российская империя</a:t>
            </a:r>
          </a:p>
        </p:txBody>
      </p:sp>
      <p:pic>
        <p:nvPicPr>
          <p:cNvPr id="19459" name="Picture 3" descr="C:\Users\Umka\Desktop\ГОД ЛИТЕРАТУРЫ\Пушкин, Александр Сергеевич — Википедия_files\250px-Portrait_of_Alexander_Pushkin_(Orest_Kiprensky,_1827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57298"/>
            <a:ext cx="3989617" cy="464347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0" y="0"/>
            <a:ext cx="864396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</a:rPr>
              <a:t>Александр  Сергеевич  Пушкин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Picture 2" descr="C:\Users\Umka\Desktop\ГОД ЛИТЕРАТУРЫ\9fqjj9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392944">
            <a:off x="-248569" y="4839674"/>
            <a:ext cx="4472009" cy="19846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00496" y="1000108"/>
            <a:ext cx="5143504" cy="6357982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0099"/>
                </a:solidFill>
                <a:latin typeface="Georgia" pitchFamily="18" charset="0"/>
              </a:rPr>
              <a:t>Годы жизни: </a:t>
            </a:r>
          </a:p>
          <a:p>
            <a:pPr algn="ctr">
              <a:buNone/>
            </a:pPr>
            <a:r>
              <a:rPr lang="ru-RU" dirty="0" smtClean="0">
                <a:solidFill>
                  <a:srgbClr val="000099"/>
                </a:solidFill>
                <a:latin typeface="Georgia" pitchFamily="18" charset="0"/>
              </a:rPr>
              <a:t>1939—1978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0099"/>
                </a:solidFill>
                <a:latin typeface="Georgia" pitchFamily="18" charset="0"/>
              </a:rPr>
              <a:t>Родился</a:t>
            </a:r>
            <a:r>
              <a:rPr lang="ru-RU" dirty="0" smtClean="0">
                <a:solidFill>
                  <a:srgbClr val="000099"/>
                </a:solidFill>
                <a:latin typeface="Georgia" pitchFamily="18" charset="0"/>
              </a:rPr>
              <a:t> в селе </a:t>
            </a:r>
            <a:r>
              <a:rPr lang="ru-RU" dirty="0" err="1" smtClean="0">
                <a:solidFill>
                  <a:srgbClr val="000099"/>
                </a:solidFill>
                <a:latin typeface="Georgia" pitchFamily="18" charset="0"/>
              </a:rPr>
              <a:t>Уэлькаль</a:t>
            </a:r>
            <a:r>
              <a:rPr lang="ru-RU" dirty="0" smtClean="0">
                <a:solidFill>
                  <a:srgbClr val="000099"/>
                </a:solidFill>
                <a:latin typeface="Georgia" pitchFamily="18" charset="0"/>
              </a:rPr>
              <a:t>. 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0099"/>
                </a:solidFill>
                <a:latin typeface="Georgia" pitchFamily="18" charset="0"/>
              </a:rPr>
              <a:t>Учился в </a:t>
            </a:r>
            <a:r>
              <a:rPr lang="ru-RU" dirty="0" err="1" smtClean="0">
                <a:solidFill>
                  <a:srgbClr val="000099"/>
                </a:solidFill>
                <a:latin typeface="Georgia" pitchFamily="18" charset="0"/>
              </a:rPr>
              <a:t>Анадырской</a:t>
            </a:r>
            <a:r>
              <a:rPr lang="ru-RU" dirty="0" smtClean="0">
                <a:solidFill>
                  <a:srgbClr val="000099"/>
                </a:solidFill>
                <a:latin typeface="Georgia" pitchFamily="18" charset="0"/>
              </a:rPr>
              <a:t> торговой школе. </a:t>
            </a:r>
          </a:p>
          <a:p>
            <a:pPr marL="0" indent="361950">
              <a:buNone/>
            </a:pPr>
            <a:r>
              <a:rPr lang="ru-RU" dirty="0" smtClean="0">
                <a:solidFill>
                  <a:srgbClr val="000099"/>
                </a:solidFill>
                <a:latin typeface="Georgia" pitchFamily="18" charset="0"/>
              </a:rPr>
              <a:t>В 19 лет, лишившись ног и 4-х пальцев на руке, стал инвалидом. После этого </a:t>
            </a:r>
            <a:r>
              <a:rPr lang="ru-RU" dirty="0" err="1" smtClean="0">
                <a:solidFill>
                  <a:srgbClr val="000099"/>
                </a:solidFill>
                <a:latin typeface="Georgia" pitchFamily="18" charset="0"/>
              </a:rPr>
              <a:t>Вальгиргин</a:t>
            </a:r>
            <a:r>
              <a:rPr lang="ru-RU" dirty="0" smtClean="0">
                <a:solidFill>
                  <a:srgbClr val="000099"/>
                </a:solidFill>
                <a:latin typeface="Georgia" pitchFamily="18" charset="0"/>
              </a:rPr>
              <a:t> стал собирать и публиковать в местной прессе чукотский фольклор, а затем сам стал писать стихи. </a:t>
            </a:r>
          </a:p>
          <a:p>
            <a:pPr marL="0" indent="361950">
              <a:buNone/>
            </a:pPr>
            <a:r>
              <a:rPr lang="ru-RU" dirty="0" smtClean="0">
                <a:solidFill>
                  <a:srgbClr val="000099"/>
                </a:solidFill>
                <a:latin typeface="Georgia" pitchFamily="18" charset="0"/>
              </a:rPr>
              <a:t>В 1959 году в Магадане вышел первый его сборник «Поём о Чукотке», а в 1968 — «</a:t>
            </a:r>
            <a:r>
              <a:rPr lang="ru-RU" dirty="0" err="1" smtClean="0">
                <a:solidFill>
                  <a:srgbClr val="000099"/>
                </a:solidFill>
                <a:latin typeface="Georgia" pitchFamily="18" charset="0"/>
              </a:rPr>
              <a:t>Етти</a:t>
            </a:r>
            <a:r>
              <a:rPr lang="ru-RU" dirty="0" smtClean="0">
                <a:solidFill>
                  <a:srgbClr val="000099"/>
                </a:solidFill>
                <a:latin typeface="Georgia" pitchFamily="18" charset="0"/>
              </a:rPr>
              <a:t>, </a:t>
            </a:r>
            <a:r>
              <a:rPr lang="ru-RU" dirty="0" err="1" smtClean="0">
                <a:solidFill>
                  <a:srgbClr val="000099"/>
                </a:solidFill>
                <a:latin typeface="Georgia" pitchFamily="18" charset="0"/>
              </a:rPr>
              <a:t>к’эргывагыргын</a:t>
            </a:r>
            <a:r>
              <a:rPr lang="ru-RU" dirty="0" smtClean="0">
                <a:solidFill>
                  <a:srgbClr val="000099"/>
                </a:solidFill>
                <a:latin typeface="Georgia" pitchFamily="18" charset="0"/>
              </a:rPr>
              <a:t>» (Здравствуй, светлая жизнь). </a:t>
            </a:r>
          </a:p>
          <a:p>
            <a:pPr marL="0" indent="361950">
              <a:buNone/>
            </a:pPr>
            <a:r>
              <a:rPr lang="ru-RU" dirty="0" smtClean="0">
                <a:solidFill>
                  <a:srgbClr val="000099"/>
                </a:solidFill>
                <a:latin typeface="Georgia" pitchFamily="18" charset="0"/>
              </a:rPr>
              <a:t>В 1970—1978 годах вышло ещё несколько книг </a:t>
            </a:r>
            <a:r>
              <a:rPr lang="ru-RU" dirty="0" err="1" smtClean="0">
                <a:solidFill>
                  <a:srgbClr val="000099"/>
                </a:solidFill>
                <a:latin typeface="Georgia" pitchFamily="18" charset="0"/>
              </a:rPr>
              <a:t>Вальгиргина</a:t>
            </a:r>
            <a:r>
              <a:rPr lang="ru-RU" dirty="0" smtClean="0">
                <a:solidFill>
                  <a:srgbClr val="000099"/>
                </a:solidFill>
                <a:latin typeface="Georgia" pitchFamily="18" charset="0"/>
              </a:rPr>
              <a:t>: «Вельботы уходят в море» (1970),</a:t>
            </a:r>
          </a:p>
          <a:p>
            <a:pPr marL="0" indent="361950">
              <a:buNone/>
            </a:pPr>
            <a:r>
              <a:rPr lang="ru-RU" dirty="0" smtClean="0">
                <a:solidFill>
                  <a:srgbClr val="000099"/>
                </a:solidFill>
                <a:latin typeface="Georgia" pitchFamily="18" charset="0"/>
              </a:rPr>
              <a:t>«Весёлое лежбище» (1973), </a:t>
            </a:r>
          </a:p>
          <a:p>
            <a:pPr marL="0" indent="361950">
              <a:buNone/>
            </a:pPr>
            <a:r>
              <a:rPr lang="ru-RU" dirty="0" smtClean="0">
                <a:solidFill>
                  <a:srgbClr val="000099"/>
                </a:solidFill>
                <a:latin typeface="Georgia" pitchFamily="18" charset="0"/>
              </a:rPr>
              <a:t>«Хорошо родиться на этой земле» и другие.</a:t>
            </a:r>
          </a:p>
        </p:txBody>
      </p:sp>
      <p:pic>
        <p:nvPicPr>
          <p:cNvPr id="20482" name="Picture 2" descr="C:\Users\Umka\Desktop\ГОД ЛИТЕРАТУРЫ\large_thumb.jpg"/>
          <p:cNvPicPr>
            <a:picLocks noChangeAspect="1" noChangeArrowheads="1"/>
          </p:cNvPicPr>
          <p:nvPr/>
        </p:nvPicPr>
        <p:blipFill>
          <a:blip r:embed="rId2"/>
          <a:srcRect l="29412" t="54064" r="29412" b="2961"/>
          <a:stretch>
            <a:fillRect/>
          </a:stretch>
        </p:blipFill>
        <p:spPr bwMode="auto">
          <a:xfrm>
            <a:off x="285720" y="1214422"/>
            <a:ext cx="3143272" cy="464006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7158" y="0"/>
            <a:ext cx="8549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</a:rPr>
              <a:t>Михаил Васильевич </a:t>
            </a:r>
            <a:r>
              <a:rPr lang="ru-RU" sz="5400" b="1" dirty="0" err="1" smtClean="0">
                <a:solidFill>
                  <a:srgbClr val="FF0000"/>
                </a:solidFill>
              </a:rPr>
              <a:t>Вальгиргин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" name="Picture 2" descr="C:\Users\Umka\Desktop\ГОД ЛИТЕРАТУРЫ\9fqjj9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392944">
            <a:off x="-335088" y="5106421"/>
            <a:ext cx="4416867" cy="19602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14810" y="1071546"/>
            <a:ext cx="4786346" cy="5786454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000099"/>
                </a:solidFill>
                <a:latin typeface="Georgia" pitchFamily="18" charset="0"/>
              </a:rPr>
              <a:t>Гражданство: </a:t>
            </a:r>
            <a:r>
              <a:rPr lang="ru-RU" dirty="0" smtClean="0">
                <a:solidFill>
                  <a:srgbClr val="000099"/>
                </a:solidFill>
                <a:latin typeface="Georgia" pitchFamily="18" charset="0"/>
              </a:rPr>
              <a:t>СССР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0099"/>
                </a:solidFill>
                <a:latin typeface="Georgia" pitchFamily="18" charset="0"/>
              </a:rPr>
              <a:t>Род деятельности: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rgbClr val="000099"/>
                </a:solidFill>
                <a:latin typeface="Georgia" pitchFamily="18" charset="0"/>
              </a:rPr>
              <a:t>поэт, прозаик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0099"/>
                </a:solidFill>
                <a:latin typeface="Georgia" pitchFamily="18" charset="0"/>
              </a:rPr>
              <a:t>Направление: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rgbClr val="000099"/>
                </a:solidFill>
                <a:latin typeface="Georgia" pitchFamily="18" charset="0"/>
              </a:rPr>
              <a:t>социалистический реализм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0099"/>
                </a:solidFill>
                <a:latin typeface="Georgia" pitchFamily="18" charset="0"/>
              </a:rPr>
              <a:t>Жанр: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rgbClr val="000099"/>
                </a:solidFill>
                <a:latin typeface="Georgia" pitchFamily="18" charset="0"/>
              </a:rPr>
              <a:t>стихотворение, поэма, рассказ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0099"/>
                </a:solidFill>
                <a:latin typeface="Georgia" pitchFamily="18" charset="0"/>
              </a:rPr>
              <a:t>Язык произведений: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rgbClr val="000099"/>
                </a:solidFill>
                <a:latin typeface="Georgia" pitchFamily="18" charset="0"/>
              </a:rPr>
              <a:t>Русский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rgbClr val="000099"/>
                </a:solidFill>
                <a:latin typeface="Georgia" pitchFamily="18" charset="0"/>
              </a:rPr>
              <a:t>Главный редактор журнала «Новый мир»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rgbClr val="000099"/>
                </a:solidFill>
                <a:latin typeface="Georgia" pitchFamily="18" charset="0"/>
              </a:rPr>
              <a:t>(1950—1954; 1958—1970). </a:t>
            </a:r>
          </a:p>
          <a:p>
            <a:pPr marL="0" indent="0" algn="ctr">
              <a:buNone/>
            </a:pPr>
            <a:endParaRPr lang="ru-RU" dirty="0" smtClean="0">
              <a:solidFill>
                <a:srgbClr val="000099"/>
              </a:solidFill>
              <a:latin typeface="Georgia" pitchFamily="18" charset="0"/>
            </a:endParaRPr>
          </a:p>
          <a:p>
            <a:pPr marL="0" indent="0" algn="ctr">
              <a:buNone/>
            </a:pPr>
            <a:r>
              <a:rPr lang="ru-RU" dirty="0" smtClean="0">
                <a:solidFill>
                  <a:srgbClr val="000099"/>
                </a:solidFill>
                <a:latin typeface="Georgia" pitchFamily="18" charset="0"/>
              </a:rPr>
              <a:t>Лауреат различных премий, орденоносец. 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rgbClr val="000099"/>
                </a:solidFill>
                <a:latin typeface="Georgia" pitchFamily="18" charset="0"/>
              </a:rPr>
              <a:t>Член ВКП(б) с 1940 года. Подполковник (1941).</a:t>
            </a:r>
          </a:p>
          <a:p>
            <a:pPr algn="just">
              <a:buNone/>
            </a:pPr>
            <a:endParaRPr lang="ru-RU" b="1" dirty="0">
              <a:solidFill>
                <a:srgbClr val="000099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660469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Александр </a:t>
            </a:r>
            <a:r>
              <a:rPr lang="ru-RU" sz="5400" b="1" cap="none" spc="0" dirty="0" err="1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Трифонович</a:t>
            </a:r>
            <a:r>
              <a:rPr lang="ru-RU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</a:p>
          <a:p>
            <a:pPr algn="just"/>
            <a:r>
              <a:rPr lang="ru-RU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Твардовский</a:t>
            </a:r>
            <a:endParaRPr lang="ru-RU" sz="5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1506" name="Picture 2" descr="Последние годы жизни Твардовского были отравлены нападками на так и не - Картинка 13767/19"/>
          <p:cNvPicPr>
            <a:picLocks noChangeAspect="1" noChangeArrowheads="1"/>
          </p:cNvPicPr>
          <p:nvPr/>
        </p:nvPicPr>
        <p:blipFill>
          <a:blip r:embed="rId2"/>
          <a:srcRect t="2879" b="5759"/>
          <a:stretch>
            <a:fillRect/>
          </a:stretch>
        </p:blipFill>
        <p:spPr bwMode="auto">
          <a:xfrm>
            <a:off x="428596" y="1643050"/>
            <a:ext cx="3071834" cy="4533238"/>
          </a:xfrm>
          <a:prstGeom prst="rect">
            <a:avLst/>
          </a:prstGeom>
          <a:noFill/>
        </p:spPr>
      </p:pic>
      <p:pic>
        <p:nvPicPr>
          <p:cNvPr id="6" name="Picture 2" descr="C:\Users\Umka\Desktop\ГОД ЛИТЕРАТУРЫ\9fqjj9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392944">
            <a:off x="-118186" y="5243061"/>
            <a:ext cx="4361799" cy="1935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Другая 2">
      <a:majorFont>
        <a:latin typeface="Monotype Corsiva"/>
        <a:ea typeface=""/>
        <a:cs typeface=""/>
      </a:majorFont>
      <a:minorFont>
        <a:latin typeface="Monotype Corsiv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</TotalTime>
  <Words>147</Words>
  <PresentationFormat>Экран (4:3)</PresentationFormat>
  <Paragraphs>116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Интернет-ресурсы:</vt:lpstr>
      <vt:lpstr>Презентацию подготовила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2015 год –  год ЛИТЕРАТУРЫ</dc:title>
  <dc:creator>Umka</dc:creator>
  <cp:lastModifiedBy>Umka</cp:lastModifiedBy>
  <cp:revision>27</cp:revision>
  <dcterms:created xsi:type="dcterms:W3CDTF">2015-02-03T08:07:31Z</dcterms:created>
  <dcterms:modified xsi:type="dcterms:W3CDTF">2015-02-03T10:13:48Z</dcterms:modified>
</cp:coreProperties>
</file>