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</p:sldMasterIdLst>
  <p:sldIdLst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71" r:id="rId27"/>
    <p:sldId id="272" r:id="rId28"/>
    <p:sldId id="269" r:id="rId29"/>
    <p:sldId id="27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6738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999592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96531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01360776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0923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1790616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03485228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757483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057323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702092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5767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7898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68785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74575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760574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88356393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11035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34680399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620630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475337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16080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23968748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638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130472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563607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220992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214964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29038186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0136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21622951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93230708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50465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486147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214908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26392323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11937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809288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376157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201000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57077196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4957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33856581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81428582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91641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3264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102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10066377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235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400196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967030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7978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34987370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7877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82656117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82214114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8322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85098501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619662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22644582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4266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214134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6459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065105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0919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6115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9075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1215394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991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0815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16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76249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3460325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94752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399711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005633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59733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166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3806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8982612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5199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48956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916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06552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1519183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11671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0855718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4434341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65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7668280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41582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7684915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5952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23437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75845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45163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8092188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4056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2641078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63592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7700369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49886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31725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7571583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59076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46987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53056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55997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576245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60670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828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241094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6715122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92453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239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55284373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4046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14193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556677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396417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1529716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7107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036876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97448544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36000760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04462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85970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06167769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4301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85434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53662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30347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450481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91653987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3900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0855764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4350284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884695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541860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2476009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1554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94611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28910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4601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3245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6693504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5074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79439500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57213317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528669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8B92-A7DE-4F1A-94B2-41BA61E955C5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CD3EA-9993-4238-AF3B-B734481D6BDF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211418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05545092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DDE9EC"/>
                </a:solidFill>
              </a:rPr>
              <a:pPr/>
              <a:t>05.02.2015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4087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917468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4F70-05CA-43AF-A9B2-90BE19D6677C}" type="datetimeFigureOut">
              <a:rPr lang="ru-RU" smtClean="0">
                <a:solidFill>
                  <a:srgbClr val="464653"/>
                </a:solidFill>
              </a:rPr>
              <a:pPr/>
              <a:t>05.02.2015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606E6-2611-4262-A18E-B15771F16DCB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969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56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784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897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618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598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544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383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124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8748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035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579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15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121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srgbClr val="464653"/>
                </a:solidFill>
              </a:rPr>
              <a:pPr/>
              <a:t>2/5/2015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193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55.jpeg"/><Relationship Id="rId3" Type="http://schemas.openxmlformats.org/officeDocument/2006/relationships/image" Target="../media/image17.jpeg"/><Relationship Id="rId21" Type="http://schemas.openxmlformats.org/officeDocument/2006/relationships/image" Target="../media/image58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54.jpeg"/><Relationship Id="rId2" Type="http://schemas.openxmlformats.org/officeDocument/2006/relationships/image" Target="../media/image16.jpeg"/><Relationship Id="rId16" Type="http://schemas.openxmlformats.org/officeDocument/2006/relationships/image" Target="../media/image53.jpeg"/><Relationship Id="rId20" Type="http://schemas.openxmlformats.org/officeDocument/2006/relationships/image" Target="../media/image57.jpeg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52.jpeg"/><Relationship Id="rId10" Type="http://schemas.openxmlformats.org/officeDocument/2006/relationships/image" Target="../media/image24.jpeg"/><Relationship Id="rId19" Type="http://schemas.openxmlformats.org/officeDocument/2006/relationships/image" Target="../media/image56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Relationship Id="rId22" Type="http://schemas.openxmlformats.org/officeDocument/2006/relationships/image" Target="../media/image5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62.jpeg"/><Relationship Id="rId2" Type="http://schemas.openxmlformats.org/officeDocument/2006/relationships/image" Target="../media/image16.jpeg"/><Relationship Id="rId16" Type="http://schemas.openxmlformats.org/officeDocument/2006/relationships/image" Target="../media/image61.jpe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60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66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65.jpeg"/><Relationship Id="rId2" Type="http://schemas.openxmlformats.org/officeDocument/2006/relationships/image" Target="../media/image16.jpeg"/><Relationship Id="rId16" Type="http://schemas.openxmlformats.org/officeDocument/2006/relationships/image" Target="../media/image64.jpeg"/><Relationship Id="rId1" Type="http://schemas.openxmlformats.org/officeDocument/2006/relationships/slideLayout" Target="../slideLayouts/slideLayout128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63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128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67.pn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128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67.pn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9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6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0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4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3.jpeg"/><Relationship Id="rId2" Type="http://schemas.openxmlformats.org/officeDocument/2006/relationships/image" Target="../media/image16.jpeg"/><Relationship Id="rId16" Type="http://schemas.openxmlformats.org/officeDocument/2006/relationships/image" Target="../media/image32.jpeg"/><Relationship Id="rId20" Type="http://schemas.openxmlformats.org/officeDocument/2006/relationships/image" Target="../media/image36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31.jpeg"/><Relationship Id="rId10" Type="http://schemas.openxmlformats.org/officeDocument/2006/relationships/image" Target="../media/image24.jpeg"/><Relationship Id="rId19" Type="http://schemas.openxmlformats.org/officeDocument/2006/relationships/image" Target="../media/image35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40.jpeg"/><Relationship Id="rId3" Type="http://schemas.openxmlformats.org/officeDocument/2006/relationships/image" Target="../media/image17.jpeg"/><Relationship Id="rId21" Type="http://schemas.openxmlformats.org/officeDocument/2006/relationships/image" Target="../media/image43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9.jpeg"/><Relationship Id="rId2" Type="http://schemas.openxmlformats.org/officeDocument/2006/relationships/image" Target="../media/image16.jpeg"/><Relationship Id="rId16" Type="http://schemas.openxmlformats.org/officeDocument/2006/relationships/image" Target="../media/image38.jpeg"/><Relationship Id="rId20" Type="http://schemas.openxmlformats.org/officeDocument/2006/relationships/image" Target="../media/image42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37.jpeg"/><Relationship Id="rId10" Type="http://schemas.openxmlformats.org/officeDocument/2006/relationships/image" Target="../media/image24.jpeg"/><Relationship Id="rId19" Type="http://schemas.openxmlformats.org/officeDocument/2006/relationships/image" Target="../media/image41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Relationship Id="rId22" Type="http://schemas.openxmlformats.org/officeDocument/2006/relationships/image" Target="../media/image4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47.png"/><Relationship Id="rId2" Type="http://schemas.openxmlformats.org/officeDocument/2006/relationships/image" Target="../media/image16.jpe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45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50.png"/><Relationship Id="rId2" Type="http://schemas.openxmlformats.org/officeDocument/2006/relationships/image" Target="../media/image16.jpe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48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51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2946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5445224"/>
              <a:ext cx="1619672" cy="1412776"/>
            </a:xfrm>
            <a:prstGeom prst="rect">
              <a:avLst/>
            </a:prstGeom>
            <a:noFill/>
          </p:spPr>
        </p:pic>
        <p:pic>
          <p:nvPicPr>
            <p:cNvPr id="82950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7487816" y="4077072"/>
              <a:ext cx="1656184" cy="1412776"/>
            </a:xfrm>
            <a:prstGeom prst="rect">
              <a:avLst/>
            </a:prstGeom>
            <a:noFill/>
          </p:spPr>
        </p:pic>
        <p:pic>
          <p:nvPicPr>
            <p:cNvPr id="82952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7452320" y="0"/>
              <a:ext cx="1691680" cy="1412776"/>
            </a:xfrm>
            <a:prstGeom prst="rect">
              <a:avLst/>
            </a:prstGeom>
            <a:noFill/>
          </p:spPr>
        </p:pic>
        <p:pic>
          <p:nvPicPr>
            <p:cNvPr id="82954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0" y="1340768"/>
              <a:ext cx="1632182" cy="1368152"/>
            </a:xfrm>
            <a:prstGeom prst="rect">
              <a:avLst/>
            </a:prstGeom>
            <a:noFill/>
          </p:spPr>
        </p:pic>
        <p:pic>
          <p:nvPicPr>
            <p:cNvPr id="82956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0" y="4077072"/>
              <a:ext cx="1619672" cy="1368152"/>
            </a:xfrm>
            <a:prstGeom prst="rect">
              <a:avLst/>
            </a:prstGeom>
            <a:noFill/>
          </p:spPr>
        </p:pic>
        <p:pic>
          <p:nvPicPr>
            <p:cNvPr id="8295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419872" y="5445224"/>
              <a:ext cx="2232249" cy="1412776"/>
            </a:xfrm>
            <a:prstGeom prst="rect">
              <a:avLst/>
            </a:prstGeom>
            <a:noFill/>
          </p:spPr>
        </p:pic>
        <p:pic>
          <p:nvPicPr>
            <p:cNvPr id="82960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1619672" y="5445224"/>
              <a:ext cx="1800200" cy="1412776"/>
            </a:xfrm>
            <a:prstGeom prst="rect">
              <a:avLst/>
            </a:prstGeom>
            <a:noFill/>
          </p:spPr>
        </p:pic>
        <p:pic>
          <p:nvPicPr>
            <p:cNvPr id="82962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5652120" y="5445224"/>
              <a:ext cx="1872208" cy="1412776"/>
            </a:xfrm>
            <a:prstGeom prst="rect">
              <a:avLst/>
            </a:prstGeom>
            <a:noFill/>
          </p:spPr>
        </p:pic>
        <p:pic>
          <p:nvPicPr>
            <p:cNvPr id="82964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0" y="2708920"/>
              <a:ext cx="1619672" cy="1368152"/>
            </a:xfrm>
            <a:prstGeom prst="rect">
              <a:avLst/>
            </a:prstGeom>
            <a:noFill/>
          </p:spPr>
        </p:pic>
        <p:pic>
          <p:nvPicPr>
            <p:cNvPr id="82966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7486331" y="2708920"/>
              <a:ext cx="1657669" cy="1368152"/>
            </a:xfrm>
            <a:prstGeom prst="rect">
              <a:avLst/>
            </a:prstGeom>
            <a:noFill/>
          </p:spPr>
        </p:pic>
        <p:pic>
          <p:nvPicPr>
            <p:cNvPr id="82948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7487816" y="5429250"/>
              <a:ext cx="1656184" cy="1428750"/>
            </a:xfrm>
            <a:prstGeom prst="rect">
              <a:avLst/>
            </a:prstGeom>
            <a:noFill/>
          </p:spPr>
        </p:pic>
        <p:pic>
          <p:nvPicPr>
            <p:cNvPr id="82968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7452320" y="1340768"/>
              <a:ext cx="1691680" cy="1412802"/>
            </a:xfrm>
            <a:prstGeom prst="rect">
              <a:avLst/>
            </a:prstGeom>
            <a:noFill/>
          </p:spPr>
        </p:pic>
        <p:pic>
          <p:nvPicPr>
            <p:cNvPr id="82972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0" y="0"/>
              <a:ext cx="1619672" cy="1378124"/>
            </a:xfrm>
            <a:prstGeom prst="rect">
              <a:avLst/>
            </a:prstGeom>
            <a:noFill/>
          </p:spPr>
        </p:pic>
        <p:pic>
          <p:nvPicPr>
            <p:cNvPr id="82974" name="Picture 30" descr="Forest Wallpapers :: NoNaMe"/>
            <p:cNvPicPr>
              <a:picLocks noChangeAspect="1" noChangeArrowheads="1"/>
            </p:cNvPicPr>
            <p:nvPr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1619672" y="0"/>
              <a:ext cx="5904656" cy="5445224"/>
            </a:xfrm>
            <a:prstGeom prst="rect">
              <a:avLst/>
            </a:prstGeom>
            <a:noFill/>
          </p:spPr>
        </p:pic>
      </p:grpSp>
      <p:sp>
        <p:nvSpPr>
          <p:cNvPr id="17" name="Прямоугольник 16"/>
          <p:cNvSpPr/>
          <p:nvPr/>
        </p:nvSpPr>
        <p:spPr>
          <a:xfrm>
            <a:off x="2051720" y="188640"/>
            <a:ext cx="508664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i="1" dirty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D2DA7A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Царство</a:t>
            </a:r>
          </a:p>
          <a:p>
            <a:pPr algn="ctr"/>
            <a:r>
              <a:rPr lang="ru-RU" sz="8800" i="1" dirty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D2DA7A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грибов</a:t>
            </a:r>
            <a:endParaRPr lang="ru-RU" sz="8800" b="1" i="1" dirty="0">
              <a:ln w="28575" cmpd="sng">
                <a:solidFill>
                  <a:srgbClr val="FFFFFF"/>
                </a:solidFill>
                <a:prstDash val="solid"/>
              </a:ln>
              <a:solidFill>
                <a:srgbClr val="D2DA7A">
                  <a:lumMod val="75000"/>
                </a:srgbClr>
              </a:solidFill>
              <a:effectLst>
                <a:glow rad="228600">
                  <a:srgbClr val="D2DA7A">
                    <a:satMod val="175000"/>
                    <a:alpha val="4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46846" y="4228921"/>
            <a:ext cx="32592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Georgia" panose="02040502050405020303" pitchFamily="18" charset="0"/>
              </a:rPr>
              <a:t>Презентацию подготовила</a:t>
            </a:r>
          </a:p>
          <a:p>
            <a:r>
              <a:rPr lang="ru-RU" i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Georgia" panose="02040502050405020303" pitchFamily="18" charset="0"/>
              </a:rPr>
              <a:t>учитель 1 класса «А»</a:t>
            </a:r>
          </a:p>
          <a:p>
            <a:r>
              <a:rPr lang="ru-RU" i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Georgia" panose="02040502050405020303" pitchFamily="18" charset="0"/>
              </a:rPr>
              <a:t>ГБОУ школы 237(СП242)</a:t>
            </a:r>
          </a:p>
          <a:p>
            <a:r>
              <a:rPr lang="ru-RU" i="1" dirty="0" err="1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Georgia" panose="02040502050405020303" pitchFamily="18" charset="0"/>
              </a:rPr>
              <a:t>Гронская</a:t>
            </a:r>
            <a:r>
              <a:rPr lang="ru-RU" i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Georgia" panose="02040502050405020303" pitchFamily="18" charset="0"/>
              </a:rPr>
              <a:t> Н.Н.</a:t>
            </a:r>
          </a:p>
        </p:txBody>
      </p:sp>
    </p:spTree>
    <p:extLst>
      <p:ext uri="{BB962C8B-B14F-4D97-AF65-F5344CB8AC3E}">
        <p14:creationId xmlns="" xmlns:p14="http://schemas.microsoft.com/office/powerpoint/2010/main" val="355035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Назови гриб</a:t>
            </a:r>
          </a:p>
        </p:txBody>
      </p:sp>
      <p:pic>
        <p:nvPicPr>
          <p:cNvPr id="54274" name="Picture 2" descr="Posted by admin. &amp;gcy;&amp;rcy;&amp;icy;&amp;bcy;&amp;ycy; &amp;chcy;&amp;iecy;&amp;rcy;&amp;ncy;&amp;ycy;&amp;shcy;&amp;icy; &amp;fcy;&amp;ocy;&amp;tcy;&amp;ocy; &amp;kcy;&amp;acy;&amp;kcy;&amp;icy;&amp;iecy; &amp;gcy;&amp;rcy;&amp;icy;&amp;bcy;&amp;ycy; &amp;rcy;&amp;acy;&amp;scy;&amp;tcy;&amp;ucy;&amp;tcy; &amp;vcy; &amp;pcy;&amp;ocy;&amp;dcy;&amp;mcy;&amp;ocy;&amp;scy;&amp;kcy;&amp;ocy;&amp;vcy;&amp;softcy;&amp;iecy; - 6 &amp;Ocy;&amp;kcy;&amp;tcy;&amp;yacy;&amp;bcy;&amp;rcy;&amp;yacy; 2013 - Blog - Papeleta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6732240" y="4437112"/>
            <a:ext cx="1224136" cy="1224136"/>
          </a:xfrm>
          <a:prstGeom prst="rect">
            <a:avLst/>
          </a:prstGeom>
          <a:noFill/>
        </p:spPr>
      </p:pic>
      <p:pic>
        <p:nvPicPr>
          <p:cNvPr id="54276" name="Picture 4" descr="&amp;Pcy;&amp;ocy;&amp;dcy;&amp;ocy;&amp;scy;&amp;icy;&amp;ncy;&amp;ocy;&amp;vcy;&amp;icy;&amp;kcy; &amp;kcy;&amp;rcy;&amp;acy;&amp;scy;&amp;ncy;&amp;ycy;&amp;jcy; &amp;Acy;&amp;tcy;&amp;lcy;&amp;acy;&amp;scy; &amp;gcy;&amp;rcy;&amp;icy;&amp;bcy;&amp;ocy;&amp;vcy;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1259632" y="4437112"/>
            <a:ext cx="1224136" cy="1224136"/>
          </a:xfrm>
          <a:prstGeom prst="rect">
            <a:avLst/>
          </a:prstGeom>
          <a:noFill/>
        </p:spPr>
      </p:pic>
      <p:pic>
        <p:nvPicPr>
          <p:cNvPr id="54278" name="Picture 6" descr="&amp;Gcy;&amp;rcy;&amp;icy;&amp;bcy; &amp;bcy;&amp;iecy;&amp;lcy;&amp;ycy;&amp;jcy;, &amp;fcy;&amp;ocy;&amp;rcy;&amp;mcy;&amp;acy; &amp;scy;&amp;iecy;&amp;tcy;&amp;chcy;&amp;acy;&amp;tcy;&amp;acy;&amp;yacy;. (&amp;CHcy;&amp;icy;&amp;tcy;&amp;acy;&amp;tcy;&amp;softcy; &amp;dcy;&amp;acy;&amp;lcy;&amp;iecy;&amp;iecy; &quot; &quot; &quot; ) - &amp;Gcy;&amp;rcy;&amp;icy;&amp;bcy;&amp;ycy; - &amp;Dcy;&amp;acy;&amp;chcy;&amp;acy;. &amp;Scy;&amp;acy;&amp;dcy;. &amp;Ocy;&amp;gcy;&amp;ocy;&amp;rcy;&amp;ocy;&amp;dcy;. - &amp;Kcy;&amp;ocy;&amp;scy;&amp;mcy;&amp;iecy;&amp;tcy;&amp;icy;&amp;kcy;&amp;acy;, &amp;pcy;&amp;acy;&amp;rcy;&amp;fcy;&amp;yucy;&amp;mcy;&amp;iecy;&amp;rcy;&amp;icy;&amp;yacy;.L'ambre. &amp;Vcy;&amp;icy;&amp;ncy;&amp;ncy;&amp;icy;&amp;tscy;&amp;acy;.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4932040" y="4437112"/>
            <a:ext cx="1224136" cy="1224136"/>
          </a:xfrm>
          <a:prstGeom prst="rect">
            <a:avLst/>
          </a:prstGeom>
          <a:noFill/>
        </p:spPr>
      </p:pic>
      <p:pic>
        <p:nvPicPr>
          <p:cNvPr id="54280" name="Picture 8" descr="&amp;TScy;&amp;iecy;&amp;ncy;&amp;tcy;&amp;rcy; &amp;ecy;&amp;kcy;&amp;ocy;&amp;lcy;&amp;ocy;&amp;gcy;&amp;icy;&amp;chcy;&amp;iecy;&amp;scy;&amp;kcy;&amp;ocy;&amp;gcy;&amp;ocy; &amp;zcy;&amp;iecy;&amp;mcy;&amp;lcy;&amp;iecy;&amp;dcy;&amp;iecy;&amp;lcy;&amp;icy;&amp;yacy; - &amp;scy;&amp;iecy;&amp;mcy;&amp;iecy;&amp;ncy;&amp;acy; &amp;rcy;&amp;acy;&amp;scy;&amp;tcy;&amp;iecy;&amp;ncy;&amp;icy;&amp;jcy;, &amp;tscy;&amp;vcy;&amp;iecy;&amp;tcy;&amp;ocy;&amp;vcy;, &amp;mcy;&amp;icy;&amp;tscy;&amp;iecy;&amp;lcy;&amp;icy;&amp;jcy; &amp;gcy;&amp;rcy;&amp;icy;&amp;bcy;&amp;ocy;&amp;vcy; - &amp;Rcy;&amp;ycy;&amp;zhcy;&amp;icy;&amp;kcy; &amp;ncy;&amp;acy;&amp;scy;&amp;tcy;&amp;ocy;&amp;yacy;&amp;shchcy;&amp;icy;&amp;jcy;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3059832" y="4437112"/>
            <a:ext cx="1224136" cy="1224136"/>
          </a:xfrm>
          <a:prstGeom prst="rect">
            <a:avLst/>
          </a:prstGeom>
          <a:noFill/>
        </p:spPr>
      </p:pic>
      <p:grpSp>
        <p:nvGrpSpPr>
          <p:cNvPr id="30" name="Группа 29"/>
          <p:cNvGrpSpPr/>
          <p:nvPr/>
        </p:nvGrpSpPr>
        <p:grpSpPr>
          <a:xfrm>
            <a:off x="971600" y="1412776"/>
            <a:ext cx="7200800" cy="2304256"/>
            <a:chOff x="1043608" y="1412776"/>
            <a:chExt cx="7128792" cy="2304256"/>
          </a:xfrm>
        </p:grpSpPr>
        <p:pic>
          <p:nvPicPr>
            <p:cNvPr id="54282" name="Picture 10" descr="&amp;Scy;&amp;kcy;&amp;acy;&amp;chcy;&amp;acy;&amp;tcy;&amp;softcy; &amp;bcy;&amp;iecy;&amp;rcy;&amp;iecy;&amp;zcy;&amp;ycy;, &amp;lcy;&amp;iecy;&amp;scy;, &amp;rcy;&amp;ocy;&amp;shchcy;&amp;acy;, &amp;dcy;&amp;iecy;&amp;rcy;&amp;iecy;&amp;vcy;&amp;softcy;&amp;yacy;, &amp;zcy;&amp;iecy;&amp;lcy;&amp;iecy;&amp;ncy;&amp;ycy;&amp;jcy;, &amp;lcy;&amp;iecy;&amp;tcy;&amp;ocy;, &amp;pcy;&amp;rcy;&amp;icy;&amp;rcy;&amp;ocy;&amp;dcy;&amp;acy;, &amp;fcy;&amp;ocy;&amp;tcy;&amp;ocy;, &amp;ocy;&amp;bcy;&amp;ocy;&amp;icy;, &amp;kcy;&amp;acy;&amp;rcy;&amp;tcy;&amp;icy;&amp;ncy;&amp;kcy;&amp;acy; #12430440 - 100500oboev.ru"/>
            <p:cNvPicPr>
              <a:picLocks noChangeAspect="1" noChangeArrowheads="1"/>
            </p:cNvPicPr>
            <p:nvPr/>
          </p:nvPicPr>
          <p:blipFill>
            <a:blip r:embed="rId19" cstate="screen"/>
            <a:srcRect/>
            <a:stretch>
              <a:fillRect/>
            </a:stretch>
          </p:blipFill>
          <p:spPr bwMode="auto">
            <a:xfrm>
              <a:off x="6444208" y="1412776"/>
              <a:ext cx="1728192" cy="2304256"/>
            </a:xfrm>
            <a:prstGeom prst="rect">
              <a:avLst/>
            </a:prstGeom>
            <a:noFill/>
          </p:spPr>
        </p:pic>
        <p:pic>
          <p:nvPicPr>
            <p:cNvPr id="54284" name="Picture 12" descr="&amp;YUcy;&amp;rcy;&amp;icy;&amp;jcy; &amp;Kcy;&amp;ocy;&amp;vcy;&amp;acy;&amp;lcy;&amp;softcy;. &amp;Fcy;&amp;acy;&amp;rcy;&amp;fcy;&amp;ocy;&amp;rcy;&amp;ocy;&amp;vcy;&amp;ycy;&amp;iecy; &amp;kcy;&amp;ocy;&amp;lcy;&amp;ocy;&amp;kcy;&amp;ocy;&amp;lcy;&amp;softcy;&amp;chcy;&amp;icy;&amp;kcy;&amp;icy; - &amp;Pcy;&amp;ocy;&amp;vcy;&amp;iecy;&amp;scy;&amp;tcy;&amp;icy; - &amp;Kcy;&amp;ocy;&amp;lcy;&amp;ocy;&amp;kcy;&amp;ocy;&amp;lcy;&amp;softcy;&amp;ncy;&amp;ocy;&amp;iecy; &amp;chcy;&amp;tcy;&amp;icy;&amp;vcy;&amp;ocy; - &amp;Zcy;&amp;acy;&amp;rcy;&amp;icy;&amp;scy;&amp;ocy;&amp;vcy;&amp;kcy;&amp;icy; - &amp;Kcy;&amp;ocy;&amp;lcy;&amp;ocy;&amp;kcy;&amp;ocy;&amp;lcy;&amp;softcy;&amp;chcy;&amp;icy;&amp;kcy;&amp;icy;, &amp;kcy;&amp;ocy;&amp;lcy;&amp;ocy;&amp;kcy;&amp;ocy;&amp;lcy;&amp;acy; &amp;icy; &amp;ocy;&amp;bcy;&amp;ocy; &amp;mcy;&amp;ncy;&amp;iecy; &amp;ncy;&amp;iecy;&amp;mcy;&amp;ncy;&amp;ocy;&amp;zhcy;&amp;kcy;&amp;ocy;."/>
            <p:cNvPicPr>
              <a:picLocks noChangeAspect="1" noChangeArrowheads="1"/>
            </p:cNvPicPr>
            <p:nvPr/>
          </p:nvPicPr>
          <p:blipFill>
            <a:blip r:embed="rId20" cstate="screen"/>
            <a:srcRect/>
            <a:stretch>
              <a:fillRect/>
            </a:stretch>
          </p:blipFill>
          <p:spPr bwMode="auto">
            <a:xfrm>
              <a:off x="1043608" y="1412776"/>
              <a:ext cx="1800200" cy="2304256"/>
            </a:xfrm>
            <a:prstGeom prst="rect">
              <a:avLst/>
            </a:prstGeom>
            <a:noFill/>
          </p:spPr>
        </p:pic>
        <p:pic>
          <p:nvPicPr>
            <p:cNvPr id="54286" name="Picture 14" descr="&amp;Bcy;&amp;ocy;&amp;tcy;&amp;acy;&amp;ncy;&amp;icy;&amp;chcy;&amp;kcy;&amp;acy;.ru &amp;IEcy;&amp;lcy;&amp;softcy;. &amp;IEcy;&amp;lcy;&amp;kcy;&amp;acy;. &amp;KHcy;&amp;vcy;&amp;ocy;&amp;jcy;&amp;ncy;&amp;ycy;&amp;iecy;. &amp;Ucy;&amp;khcy;&amp;ocy;&amp;dcy;, &amp;vcy;&amp;ycy;&amp;rcy;&amp;acy;&amp;shchcy;&amp;icy;&amp;vcy;&amp;acy;&amp;ncy;&amp;icy;&amp;iecy;, &amp;rcy;&amp;acy;&amp;zcy;&amp;mcy;&amp;ncy;&amp;ocy;&amp;zhcy;&amp;iecy;&amp;ncy;&amp;icy;&amp;iecy;. &amp;Bcy;&amp;ocy;&amp;lcy;&amp;iecy;&amp;zcy;&amp;ncy;&amp;icy; &amp;icy; &amp;vcy;&amp;rcy;&amp;iecy;&amp;dcy;&amp;icy;&amp;tcy;&amp;iecy;&amp;lcy;&amp;icy;. &amp;Scy;&amp;ocy;&amp;rcy;&amp;tcy;&amp;acy;. &amp;Vcy;&amp;icy;&amp;dcy;&amp;ycy;. &amp;Fcy;&amp;ocy;&amp;tcy;&amp;ocy;."/>
            <p:cNvPicPr>
              <a:picLocks noChangeAspect="1" noChangeArrowheads="1"/>
            </p:cNvPicPr>
            <p:nvPr/>
          </p:nvPicPr>
          <p:blipFill>
            <a:blip r:embed="rId21" cstate="screen"/>
            <a:srcRect/>
            <a:stretch>
              <a:fillRect/>
            </a:stretch>
          </p:blipFill>
          <p:spPr bwMode="auto">
            <a:xfrm>
              <a:off x="4644008" y="1412776"/>
              <a:ext cx="1800200" cy="2304256"/>
            </a:xfrm>
            <a:prstGeom prst="rect">
              <a:avLst/>
            </a:prstGeom>
            <a:noFill/>
          </p:spPr>
        </p:pic>
        <p:pic>
          <p:nvPicPr>
            <p:cNvPr id="54288" name="Picture 16" descr="&amp;Scy;&amp;ocy;&amp;scy;&amp;ncy;&amp;acy; &amp;ocy;&amp;bcy;&amp;ycy;&amp;kcy;&amp;ncy;&amp;ocy;&amp;vcy;&amp;iecy;&amp;ncy;&amp;ncy;&amp;acy;&amp;yacy; &amp;ncy;&amp;acy; &amp;fcy;&amp;ocy;&amp;tcy;&amp;ocy; &amp;ecy;&amp;fcy;&amp;fcy;&amp;iecy;&amp;kcy;&amp;tcy;&amp;ncy;&amp;ocy; &amp;scy;&amp;mcy;&amp;ocy;&amp;tcy;&amp;rcy;&amp;icy;&amp;tcy;&amp;scy;&amp;yacy; - &amp;Scy;&amp;ocy;&amp;ocy;&amp;bcy;&amp;shchcy;&amp;iecy;&amp;scy;&amp;tcy;&amp;vcy;&amp;ocy;, &amp;fcy;&amp;ocy;&amp;rcy;&amp;ucy;&amp;mcy; &amp;dcy;&amp;acy;&amp;chcy;&amp;ncy;&amp;icy;&amp;kcy;&amp;ocy;&amp;vcy; &amp;icy; &amp;scy;&amp;acy;&amp;dcy;&amp;ocy;&amp;vcy;&amp;ocy;&amp;dcy;&amp;ocy;&amp;vcy; &amp;KHcy;&amp;Mcy;&amp;Acy;&amp;Ocy;"/>
            <p:cNvPicPr>
              <a:picLocks noChangeAspect="1" noChangeArrowheads="1"/>
            </p:cNvPicPr>
            <p:nvPr/>
          </p:nvPicPr>
          <p:blipFill>
            <a:blip r:embed="rId22" cstate="screen"/>
            <a:srcRect/>
            <a:stretch>
              <a:fillRect/>
            </a:stretch>
          </p:blipFill>
          <p:spPr bwMode="auto">
            <a:xfrm>
              <a:off x="2843808" y="1412776"/>
              <a:ext cx="1800200" cy="230425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401125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Georgia" pitchFamily="18" charset="0"/>
              </a:rPr>
              <a:t>Существует ли связь между </a:t>
            </a:r>
          </a:p>
          <a:p>
            <a:pPr algn="ctr"/>
            <a:r>
              <a:rPr lang="ru-RU" sz="2400" b="1" dirty="0">
                <a:solidFill>
                  <a:prstClr val="white"/>
                </a:solidFill>
                <a:latin typeface="Georgia" pitchFamily="18" charset="0"/>
              </a:rPr>
              <a:t>животными и грибами?</a:t>
            </a:r>
          </a:p>
        </p:txBody>
      </p:sp>
      <p:pic>
        <p:nvPicPr>
          <p:cNvPr id="105474" name="Picture 2" descr="AnimAls Beasts Squirrel And a Mushroom All Wallpapers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069788" y="1113666"/>
            <a:ext cx="3405444" cy="2952328"/>
          </a:xfrm>
          <a:prstGeom prst="rect">
            <a:avLst/>
          </a:prstGeom>
          <a:noFill/>
        </p:spPr>
      </p:pic>
      <p:pic>
        <p:nvPicPr>
          <p:cNvPr id="105476" name="Picture 4" descr="&amp;Dcy;&amp;ncy;&amp;iecy;&amp;vcy;&amp;ncy;&amp;icy;&amp;kcy; islet : LiveInternet - &amp;Rcy;&amp;ocy;&amp;scy;&amp;scy;&amp;icy;&amp;jcy;&amp;scy;&amp;kcy;&amp;icy;&amp;jcy; &amp;Scy;&amp;iecy;&amp;rcy;&amp;vcy;&amp;icy;&amp;scy; &amp;Ocy;&amp;ncy;&amp;lcy;&amp;acy;&amp;jcy;&amp;ncy;-&amp;Dcy;&amp;ncy;&amp;iecy;&amp;vcy;…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4716016" y="1113666"/>
            <a:ext cx="3405444" cy="2952328"/>
          </a:xfrm>
          <a:prstGeom prst="rect">
            <a:avLst/>
          </a:prstGeom>
          <a:noFill/>
        </p:spPr>
      </p:pic>
      <p:pic>
        <p:nvPicPr>
          <p:cNvPr id="105478" name="Picture 6" descr="&amp;ZHcy;&amp;icy;&amp;zcy;&amp;ncy;&amp;softcy; &amp;mcy;&amp;ucy;&amp;rcy;&amp;acy;&amp;vcy;&amp;softcy;&amp;iecy;&amp;vcy; &amp;vcy; &amp;ocy;&amp;bcy;&amp;hardcy;&amp;iecy;&amp;kcy;&amp;tcy;&amp;icy;&amp;vcy;&amp;iecy; &amp;Acy;&amp;ncy;&amp;dcy;&amp;rcy;&amp;iecy;&amp;yacy; &amp;Pcy;&amp;acy;&amp;vcy;&amp;lcy;&amp;ocy;&amp;vcy;&amp;acy; font style=&quot;FONT-SIZE: 8pt&quot; color=&quot;#ff6600&quot; size=&quot;1&quot; face=&quot;Arial&quot;strong em &amp;Ecy;&amp;kcy;&amp;scy;&amp;kcy;&amp;lcy;&amp;yucy;&amp;zcy;&amp;icy;&amp;vcy;/e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007256" y="3286413"/>
            <a:ext cx="3152698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4274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Назови гриб</a:t>
            </a:r>
          </a:p>
        </p:txBody>
      </p:sp>
      <p:pic>
        <p:nvPicPr>
          <p:cNvPr id="101380" name="Picture 4" descr="&amp;ZHcy;&amp;icy;&amp;tcy;&amp;iecy;&amp;lcy;&amp;icy; &amp;acy;&amp;mcy;&amp;iecy;&amp;rcy;&amp;icy;&amp;kcy;&amp;acy;&amp;ncy;&amp;scy;&amp;kcy;&amp;ocy;&amp;gcy;&amp;ocy; &amp;gcy;&amp;ocy;&amp;rcy;&amp;ocy;&amp;dcy;&amp;kcy;&amp;acy; &amp;ucy;&amp;lcy;&amp;icy;&amp;chcy;&amp;icy;&amp;lcy;&amp;icy; &amp;mcy;&amp;ocy;&amp;lcy;&amp;ocy;&amp;dcy;&amp;ocy;&amp;gcy;&amp;ocy; &amp;lcy;&amp;ocy;&amp;scy;&amp;yacy; &amp;vcy; &amp;scy;&amp;icy;&amp;mcy;&amp;pcy;&amp;acy;&amp;tcy;&amp;icy;&amp;icy; &amp;kcy; &amp;bcy;&amp;rcy;&amp;ocy;&amp;ncy;&amp;zcy;&amp;ocy;&amp;vcy;&amp;ocy;&amp;mcy;&amp;ucy; &amp;scy;&amp;ocy;&amp;rcy;&amp;ocy;&amp;dcy;&amp;icy;&amp;chcy;&amp;ucy; - &amp;Icy;&amp;Ncy;&amp;Fcy;&amp;Ocy;&amp;Rcy;&amp;Mcy; &amp;Bcy;&amp;YUcy;&amp;Rcy;&amp;Ocy; - www.dvinsk.lv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043608" y="3356992"/>
            <a:ext cx="3312368" cy="2664296"/>
          </a:xfrm>
          <a:prstGeom prst="rect">
            <a:avLst/>
          </a:prstGeom>
          <a:noFill/>
        </p:spPr>
      </p:pic>
      <p:pic>
        <p:nvPicPr>
          <p:cNvPr id="101384" name="Picture 8" descr="&amp;Mcy;&amp;ucy;&amp;khcy;&amp;ocy;&amp;mcy;&amp;ocy;&amp;rcy; &amp;ocy;&amp;tcy; &amp;bcy;&amp;iecy;&amp;lcy;&amp;ocy;&amp;gcy;&amp;ocy; &amp;gcy;&amp;rcy;&amp;icy;&amp;bcy;&amp;acy; &amp;lcy;&amp;iecy;&amp;gcy;&amp;kcy;&amp;ocy; &amp;ocy;&amp;tcy;&amp;lcy;&amp;icy;&amp;chcy;&amp;icy;&amp;shcy;&amp;softcy;?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4788024" y="3356992"/>
            <a:ext cx="3312368" cy="2664296"/>
          </a:xfrm>
          <a:prstGeom prst="rect">
            <a:avLst/>
          </a:prstGeom>
          <a:noFill/>
        </p:spPr>
      </p:pic>
      <p:pic>
        <p:nvPicPr>
          <p:cNvPr id="101386" name="Picture 10" descr="&amp;lcy;&amp;yucy;&amp;bcy;&amp;ocy;&amp;jcy; &quot; &amp;Scy;&amp;tcy;&amp;rcy;&amp;acy;&amp;ncy;&amp;icy;&amp;tscy;&amp;acy; 3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4788024" y="3356992"/>
            <a:ext cx="3312368" cy="2648745"/>
          </a:xfrm>
          <a:prstGeom prst="rect">
            <a:avLst/>
          </a:prstGeom>
          <a:noFill/>
        </p:spPr>
      </p:pic>
      <p:pic>
        <p:nvPicPr>
          <p:cNvPr id="2050" name="Picture 2" descr="http://im2-tub-ru.yandex.net/i?id=a83b6505a0dc243dc62919fa47691e24-96-144&amp;n=24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844" y="1124744"/>
            <a:ext cx="2808312" cy="20190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58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Найди лишнее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6842" y="1196752"/>
            <a:ext cx="70955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Гриб это:</a:t>
            </a: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 растение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             б) живое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существо 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Части гриба: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шляпка                 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ножка                в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корень</a:t>
            </a: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Плодовое тело гриба: 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шляпка                 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rgbClr val="B88472">
                    <a:lumMod val="50000"/>
                  </a:srgbClr>
                </a:solidFill>
                <a:latin typeface="Georgia" panose="02040502050405020303" pitchFamily="18" charset="0"/>
              </a:rPr>
              <a:t>грибница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в)</a:t>
            </a:r>
            <a:r>
              <a:rPr lang="ru-RU" b="1" dirty="0">
                <a:solidFill>
                  <a:srgbClr val="B88472">
                    <a:lumMod val="50000"/>
                  </a:srgbClr>
                </a:solidFill>
                <a:latin typeface="Georgia" panose="02040502050405020303" pitchFamily="18" charset="0"/>
              </a:rPr>
              <a:t> ножка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Главная часть гриба: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грибница             б) шляпка             в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ножка </a:t>
            </a: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Виды грибов: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в)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169" y="5302338"/>
            <a:ext cx="696063" cy="679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125" y="5363313"/>
            <a:ext cx="725279" cy="679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Овал 21"/>
          <p:cNvSpPr/>
          <p:nvPr/>
        </p:nvSpPr>
        <p:spPr>
          <a:xfrm>
            <a:off x="3964320" y="5363313"/>
            <a:ext cx="607680" cy="61228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190038" y="5581071"/>
            <a:ext cx="124628" cy="1219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077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Проверь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6842" y="1196752"/>
            <a:ext cx="70955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Гриб это:</a:t>
            </a: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растение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             б) живое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существо 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Части гриба: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шляпка                 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ножка                в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корень</a:t>
            </a: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Плодовое тело гриба: 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шляпка                 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грибница</a:t>
            </a:r>
            <a:r>
              <a:rPr lang="ru-RU" b="1" dirty="0" smtClean="0">
                <a:solidFill>
                  <a:srgbClr val="B88472">
                    <a:lumMod val="50000"/>
                  </a:srgbClr>
                </a:solidFill>
                <a:latin typeface="Georgia" panose="02040502050405020303" pitchFamily="18" charset="0"/>
              </a:rPr>
              <a:t>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в)</a:t>
            </a:r>
            <a:r>
              <a:rPr lang="ru-RU" b="1" dirty="0">
                <a:solidFill>
                  <a:srgbClr val="B88472">
                    <a:lumMod val="50000"/>
                  </a:srgbClr>
                </a:solidFill>
                <a:latin typeface="Georgia" panose="02040502050405020303" pitchFamily="18" charset="0"/>
              </a:rPr>
              <a:t> ножка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Главная часть гриба: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грибница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            б) шляпка             в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ножка </a:t>
            </a: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Виды грибов: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а)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)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в)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169" y="5302338"/>
            <a:ext cx="696063" cy="679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125" y="5363313"/>
            <a:ext cx="725279" cy="679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Группа 23"/>
          <p:cNvGrpSpPr/>
          <p:nvPr/>
        </p:nvGrpSpPr>
        <p:grpSpPr>
          <a:xfrm>
            <a:off x="3964320" y="5363313"/>
            <a:ext cx="576064" cy="612289"/>
            <a:chOff x="3964320" y="5363313"/>
            <a:chExt cx="576064" cy="612289"/>
          </a:xfrm>
        </p:grpSpPr>
        <p:sp>
          <p:nvSpPr>
            <p:cNvPr id="22" name="Овал 21"/>
            <p:cNvSpPr/>
            <p:nvPr/>
          </p:nvSpPr>
          <p:spPr>
            <a:xfrm>
              <a:off x="3964320" y="5363313"/>
              <a:ext cx="576064" cy="612289"/>
            </a:xfrm>
            <a:prstGeom prst="ellips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190038" y="5581071"/>
              <a:ext cx="124628" cy="121950"/>
            </a:xfrm>
            <a:prstGeom prst="ellips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67681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Царства живой природы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87624" y="1484784"/>
            <a:ext cx="273630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Georgia" pitchFamily="18" charset="0"/>
              </a:rPr>
              <a:t>Царство растений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187624" y="2708920"/>
            <a:ext cx="273630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Georgia" pitchFamily="18" charset="0"/>
              </a:rPr>
              <a:t>Царство грибов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187624" y="3933056"/>
            <a:ext cx="273630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prstClr val="white"/>
              </a:solidFill>
              <a:latin typeface="Georgia" pitchFamily="18" charset="0"/>
            </a:endParaRPr>
          </a:p>
        </p:txBody>
      </p:sp>
      <p:pic>
        <p:nvPicPr>
          <p:cNvPr id="58370" name="Picture 2" descr="&amp;Kcy;&amp;acy;&amp;kcy;&amp;icy;&amp;iecy; &amp;tscy;&amp;acy;&amp;rcy;&amp;scy;&amp;tcy;&amp;vcy;&amp;acy; &amp;ocy;&amp;rcy;&amp;gcy;&amp;acy;&amp;ncy;&amp;icy;&amp;zcy;&amp;mcy;&amp;ocy;&amp;vcy; &amp;vcy;&amp;ycy; &amp;zcy;&amp;ncy;&amp;acy;&amp;iecy;&amp;tcy;&amp;iecy;. - &amp;Kcy;&amp;acy;&amp;rcy;&amp;tcy;&amp;icy;&amp;ncy;&amp;kcy;&amp;acy; 15 - &amp;Scy;&amp;rcy;&amp;iecy;&amp;dcy;&amp;acy; &amp;ocy;&amp;bcy;&amp;icy;&amp;tcy;&amp;acy;&amp;ncy;&amp;icy;&amp;yacy; &amp;ocy;&amp;rcy;&amp;gcy;&amp;acy;&amp;ncy;&amp;icy;&amp;zcy;&amp;mcy;&amp;ocy;&amp;vcy; - &amp;Pcy;&amp;rcy;&amp;icy;&amp;rcy;&amp;ocy;&amp;dcy;&amp;ncy;&amp;ycy;&amp;iecy; &amp;scy;&amp;ocy;&amp;ocy;&amp;bcy;&amp;shchcy;&amp;iecy;&amp;scy;&amp;tcy;&amp;vcy;&amp;acy; - &amp;Kcy;&amp;acy;&amp;rcy;&amp;tcy;&amp;icy;&amp;ncy;&amp;kcy;&amp;icy; &amp;pcy;&amp;ocy; &amp;ocy;&amp;kcy;&amp;rcy;&amp;ucy;&amp;zhcy;&amp;acy;&amp;yucy;&amp;shchcy;&amp;iecy;&amp;mcy;&amp;ucy; &amp;mcy;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4067944" y="1196752"/>
            <a:ext cx="4059188" cy="4778896"/>
          </a:xfrm>
          <a:prstGeom prst="rect">
            <a:avLst/>
          </a:prstGeom>
          <a:noFill/>
        </p:spPr>
      </p:pic>
      <p:sp>
        <p:nvSpPr>
          <p:cNvPr id="33" name="Скругленный прямоугольник 32"/>
          <p:cNvSpPr/>
          <p:nvPr/>
        </p:nvSpPr>
        <p:spPr>
          <a:xfrm>
            <a:off x="1187624" y="5157192"/>
            <a:ext cx="273630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prstClr val="white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372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82946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0" y="5445224"/>
                <a:ext cx="1619672" cy="1412776"/>
              </a:xfrm>
              <a:prstGeom prst="rect">
                <a:avLst/>
              </a:prstGeom>
              <a:noFill/>
            </p:spPr>
          </p:pic>
          <p:pic>
            <p:nvPicPr>
              <p:cNvPr id="82950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7487816" y="4077072"/>
                <a:ext cx="1656184" cy="1412776"/>
              </a:xfrm>
              <a:prstGeom prst="rect">
                <a:avLst/>
              </a:prstGeom>
              <a:noFill/>
            </p:spPr>
          </p:pic>
          <p:pic>
            <p:nvPicPr>
              <p:cNvPr id="82952" name="Picture 8" descr="http://ziza.qip.ru/other/032007/22/wikimedia/misc/016_misc_55912.jpg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7452320" y="0"/>
                <a:ext cx="1691680" cy="1412776"/>
              </a:xfrm>
              <a:prstGeom prst="rect">
                <a:avLst/>
              </a:prstGeom>
              <a:noFill/>
            </p:spPr>
          </p:pic>
          <p:pic>
            <p:nvPicPr>
              <p:cNvPr id="82954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0" y="1340768"/>
                <a:ext cx="1632182" cy="1368152"/>
              </a:xfrm>
              <a:prstGeom prst="rect">
                <a:avLst/>
              </a:prstGeom>
              <a:noFill/>
            </p:spPr>
          </p:pic>
          <p:pic>
            <p:nvPicPr>
              <p:cNvPr id="82956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0" y="4077072"/>
                <a:ext cx="1619672" cy="1368152"/>
              </a:xfrm>
              <a:prstGeom prst="rect">
                <a:avLst/>
              </a:prstGeom>
              <a:noFill/>
            </p:spPr>
          </p:pic>
          <p:pic>
            <p:nvPicPr>
              <p:cNvPr id="8295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  <p:cNvPicPr>
                <a:picLocks noChangeAspect="1" noChangeArrowheads="1"/>
              </p:cNvPicPr>
              <p:nvPr/>
            </p:nvPicPr>
            <p:blipFill>
              <a:blip r:embed="rId7" cstate="screen"/>
              <a:srcRect/>
              <a:stretch>
                <a:fillRect/>
              </a:stretch>
            </p:blipFill>
            <p:spPr bwMode="auto">
              <a:xfrm>
                <a:off x="3419872" y="5445224"/>
                <a:ext cx="2232249" cy="1412776"/>
              </a:xfrm>
              <a:prstGeom prst="rect">
                <a:avLst/>
              </a:prstGeom>
              <a:noFill/>
            </p:spPr>
          </p:pic>
          <p:pic>
            <p:nvPicPr>
              <p:cNvPr id="82960" name="Picture 16" descr="&amp;Dcy;&amp;iecy;&amp;tcy;&amp;scy;&amp;kcy;&amp;acy;&amp;yacy; &amp;scy;&amp;tcy;&amp;rcy;&amp;acy;&amp;ncy;&amp;icy;&amp;chcy;&amp;kcy;&amp;acy;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1619672" y="5445224"/>
                <a:ext cx="1800200" cy="1412776"/>
              </a:xfrm>
              <a:prstGeom prst="rect">
                <a:avLst/>
              </a:prstGeom>
              <a:noFill/>
            </p:spPr>
          </p:pic>
          <p:pic>
            <p:nvPicPr>
              <p:cNvPr id="82962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  <p:cNvPicPr>
                <a:picLocks noChangeAspect="1" noChangeArrowheads="1"/>
              </p:cNvPicPr>
              <p:nvPr/>
            </p:nvPicPr>
            <p:blipFill>
              <a:blip r:embed="rId9" cstate="screen"/>
              <a:srcRect/>
              <a:stretch>
                <a:fillRect/>
              </a:stretch>
            </p:blipFill>
            <p:spPr bwMode="auto">
              <a:xfrm>
                <a:off x="5652120" y="5445224"/>
                <a:ext cx="1872208" cy="1412776"/>
              </a:xfrm>
              <a:prstGeom prst="rect">
                <a:avLst/>
              </a:prstGeom>
              <a:noFill/>
            </p:spPr>
          </p:pic>
          <p:pic>
            <p:nvPicPr>
              <p:cNvPr id="82964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/>
              <a:stretch>
                <a:fillRect/>
              </a:stretch>
            </p:blipFill>
            <p:spPr bwMode="auto">
              <a:xfrm>
                <a:off x="0" y="2708920"/>
                <a:ext cx="1619672" cy="1368152"/>
              </a:xfrm>
              <a:prstGeom prst="rect">
                <a:avLst/>
              </a:prstGeom>
              <a:noFill/>
            </p:spPr>
          </p:pic>
          <p:pic>
            <p:nvPicPr>
              <p:cNvPr id="82966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  <p:cNvPicPr>
                <a:picLocks noChangeAspect="1" noChangeArrowheads="1"/>
              </p:cNvPicPr>
              <p:nvPr/>
            </p:nvPicPr>
            <p:blipFill>
              <a:blip r:embed="rId11" cstate="screen"/>
              <a:srcRect/>
              <a:stretch>
                <a:fillRect/>
              </a:stretch>
            </p:blipFill>
            <p:spPr bwMode="auto">
              <a:xfrm>
                <a:off x="7486331" y="2708920"/>
                <a:ext cx="1657669" cy="1368152"/>
              </a:xfrm>
              <a:prstGeom prst="rect">
                <a:avLst/>
              </a:prstGeom>
              <a:noFill/>
            </p:spPr>
          </p:pic>
          <p:pic>
            <p:nvPicPr>
              <p:cNvPr id="82948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  <p:cNvPicPr>
                <a:picLocks noChangeAspect="1" noChangeArrowheads="1"/>
              </p:cNvPicPr>
              <p:nvPr/>
            </p:nvPicPr>
            <p:blipFill>
              <a:blip r:embed="rId12" cstate="screen"/>
              <a:srcRect/>
              <a:stretch>
                <a:fillRect/>
              </a:stretch>
            </p:blipFill>
            <p:spPr bwMode="auto">
              <a:xfrm>
                <a:off x="7487816" y="5429250"/>
                <a:ext cx="1656184" cy="1428750"/>
              </a:xfrm>
              <a:prstGeom prst="rect">
                <a:avLst/>
              </a:prstGeom>
              <a:noFill/>
            </p:spPr>
          </p:pic>
          <p:pic>
            <p:nvPicPr>
              <p:cNvPr id="82968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7452320" y="1340768"/>
                <a:ext cx="1691680" cy="1412802"/>
              </a:xfrm>
              <a:prstGeom prst="rect">
                <a:avLst/>
              </a:prstGeom>
              <a:noFill/>
            </p:spPr>
          </p:pic>
          <p:pic>
            <p:nvPicPr>
              <p:cNvPr id="82972" name="Picture 28" descr="&amp;Pcy;&amp;ocy;&amp;dcy; &amp;bcy;&amp;iecy;&amp;rcy;&amp;iecy;&amp;zcy;&amp;acy;&amp;mcy;&amp;icy; &amp;icy; &amp;ocy;&amp;scy;&amp;icy;&amp;ncy;&amp;acy;&amp;mcy;&amp;icy;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0" y="0"/>
                <a:ext cx="1619672" cy="1378124"/>
              </a:xfrm>
              <a:prstGeom prst="rect">
                <a:avLst/>
              </a:prstGeom>
              <a:noFill/>
            </p:spPr>
          </p:pic>
        </p:grpSp>
        <p:pic>
          <p:nvPicPr>
            <p:cNvPr id="82974" name="Picture 30" descr="Forest Wallpapers :: NoNaMe"/>
            <p:cNvPicPr>
              <a:picLocks noChangeAspect="1" noChangeArrowheads="1"/>
            </p:cNvPicPr>
            <p:nvPr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1619672" y="0"/>
              <a:ext cx="5904656" cy="5445224"/>
            </a:xfrm>
            <a:prstGeom prst="rect">
              <a:avLst/>
            </a:prstGeom>
            <a:noFill/>
          </p:spPr>
        </p:pic>
      </p:grpSp>
      <p:sp>
        <p:nvSpPr>
          <p:cNvPr id="19" name="Прямоугольник 18"/>
          <p:cNvSpPr/>
          <p:nvPr/>
        </p:nvSpPr>
        <p:spPr>
          <a:xfrm>
            <a:off x="611560" y="260648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i="1" dirty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D2DA7A">
                    <a:lumMod val="75000"/>
                  </a:srgbClr>
                </a:solidFill>
                <a:latin typeface="Georgia" pitchFamily="18" charset="0"/>
              </a:rPr>
              <a:t>Спасибо </a:t>
            </a:r>
          </a:p>
          <a:p>
            <a:pPr algn="ctr"/>
            <a:r>
              <a:rPr lang="ru-RU" sz="8800" i="1" dirty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D2DA7A">
                    <a:lumMod val="75000"/>
                  </a:srgbClr>
                </a:solidFill>
                <a:latin typeface="Georgia" pitchFamily="18" charset="0"/>
              </a:rPr>
              <a:t>за</a:t>
            </a:r>
          </a:p>
          <a:p>
            <a:pPr algn="ctr"/>
            <a:r>
              <a:rPr lang="ru-RU" sz="8800" i="1" dirty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D2DA7A">
                    <a:lumMod val="75000"/>
                  </a:srgbClr>
                </a:solidFill>
                <a:latin typeface="Georgia" pitchFamily="18" charset="0"/>
              </a:rPr>
              <a:t>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377066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Царство грибов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051720" y="1628800"/>
            <a:ext cx="50593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Шляпочные 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грибы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228184" y="5445224"/>
            <a:ext cx="170591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Урок № 1</a:t>
            </a:r>
          </a:p>
        </p:txBody>
      </p:sp>
    </p:spTree>
    <p:extLst>
      <p:ext uri="{BB962C8B-B14F-4D97-AF65-F5344CB8AC3E}">
        <p14:creationId xmlns="" xmlns:p14="http://schemas.microsoft.com/office/powerpoint/2010/main" val="366056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24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23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Строение шляпочного гриба </a:t>
            </a:r>
          </a:p>
        </p:txBody>
      </p:sp>
      <p:pic>
        <p:nvPicPr>
          <p:cNvPr id="27" name="Picture 2" descr="&amp;Kcy;&amp;acy;&amp;kcy; &amp;rcy;&amp;acy;&amp;zcy;&amp;mcy;&amp;ncy;&amp;ocy;&amp;zhcy;&amp;acy;&amp;yucy;&amp;tcy;&amp;scy;&amp;yacy; &amp;gcy;&amp;rcy;&amp;icy;&amp;bcy;&amp;ycy;. - &amp;Ocy;&amp;tcy;&amp;vcy;&amp;iecy;&amp;tcy; &amp;Zcy;&amp;Dcy;&amp;IEcy;&amp;Scy;&amp;SOFTcy;!"/>
          <p:cNvPicPr>
            <a:picLocks noChangeAspect="1" noChangeArrowheads="1"/>
          </p:cNvPicPr>
          <p:nvPr/>
        </p:nvPicPr>
        <p:blipFill>
          <a:blip r:embed="rId15" cstate="screen">
            <a:biLevel thresh="50000"/>
          </a:blip>
          <a:srcRect/>
          <a:stretch>
            <a:fillRect/>
          </a:stretch>
        </p:blipFill>
        <p:spPr bwMode="auto">
          <a:xfrm>
            <a:off x="2843808" y="1484784"/>
            <a:ext cx="3095625" cy="4464496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6516216" y="1700808"/>
            <a:ext cx="124194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Шляпка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156176" y="2420888"/>
            <a:ext cx="16049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Пластинки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660232" y="3861048"/>
            <a:ext cx="10663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Ножка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300192" y="5229200"/>
            <a:ext cx="14664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Грибница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588224" y="3140968"/>
            <a:ext cx="116269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Кольцо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300192" y="4509120"/>
            <a:ext cx="14686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Мешочек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43608" y="3068960"/>
            <a:ext cx="151246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Плодовое</a:t>
            </a:r>
          </a:p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rgbClr val="8E736A">
                        <a:shade val="20000"/>
                        <a:satMod val="200000"/>
                      </a:srgbClr>
                    </a:gs>
                    <a:gs pos="78000">
                      <a:srgbClr val="8E736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E736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тело</a:t>
            </a:r>
          </a:p>
        </p:txBody>
      </p:sp>
      <p:sp>
        <p:nvSpPr>
          <p:cNvPr id="35" name="Левая фигурная скобка 34"/>
          <p:cNvSpPr/>
          <p:nvPr/>
        </p:nvSpPr>
        <p:spPr>
          <a:xfrm>
            <a:off x="2699792" y="1916832"/>
            <a:ext cx="216024" cy="2736304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 flipH="1">
            <a:off x="5364088" y="2060848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9" idx="1"/>
          </p:cNvCxnSpPr>
          <p:nvPr/>
        </p:nvCxnSpPr>
        <p:spPr>
          <a:xfrm flipH="1" flipV="1">
            <a:off x="5076056" y="2636913"/>
            <a:ext cx="1080120" cy="148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4788024" y="3429000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4932040" y="4005064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4932040" y="4581128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>
            <a:off x="5292080" y="530120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4920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рожжи для Ваших цветов microsize.ru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35896" y="3212976"/>
            <a:ext cx="1441656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Грибы – растения?</a:t>
            </a:r>
          </a:p>
        </p:txBody>
      </p:sp>
      <p:sp>
        <p:nvSpPr>
          <p:cNvPr id="106497" name="Rectangle 1"/>
          <p:cNvSpPr>
            <a:spLocks noChangeArrowheads="1"/>
          </p:cNvSpPr>
          <p:nvPr/>
        </p:nvSpPr>
        <p:spPr bwMode="auto">
          <a:xfrm>
            <a:off x="1691680" y="2184539"/>
            <a:ext cx="216024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B88472">
                    <a:lumMod val="50000"/>
                  </a:srgbClr>
                </a:solidFill>
                <a:latin typeface="Georgia" pitchFamily="18" charset="0"/>
                <a:ea typeface="Calibri" pitchFamily="34" charset="0"/>
                <a:cs typeface="PetersburgCSanPin-Regular"/>
              </a:rPr>
              <a:t>Грибам, как и растениям необходимы влага, тепло, питательные вещества.</a:t>
            </a:r>
            <a:r>
              <a:rPr lang="ru-RU" sz="2000" dirty="0">
                <a:solidFill>
                  <a:srgbClr val="B88472">
                    <a:lumMod val="50000"/>
                  </a:srgbClr>
                </a:solidFill>
                <a:latin typeface="Georgia" pitchFamily="18" charset="0"/>
                <a:ea typeface="Calibri" pitchFamily="34" charset="0"/>
                <a:cs typeface="PetersburgCSanPin-Regular"/>
              </a:rPr>
              <a:t> </a:t>
            </a:r>
            <a:endParaRPr lang="ru-RU" sz="2000" dirty="0">
              <a:solidFill>
                <a:srgbClr val="B8847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5148064" y="2204864"/>
            <a:ext cx="23042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B88472">
                    <a:lumMod val="50000"/>
                  </a:srgbClr>
                </a:solidFill>
                <a:latin typeface="Georgia" pitchFamily="18" charset="0"/>
                <a:ea typeface="Calibri" pitchFamily="34" charset="0"/>
                <a:cs typeface="PetersburgCSanPin-Regular" charset="-52"/>
              </a:rPr>
              <a:t>У грибов нет листьев, цветков и корней. Грибница </a:t>
            </a:r>
            <a:r>
              <a:rPr lang="ru-RU" sz="2000" b="1" dirty="0">
                <a:solidFill>
                  <a:srgbClr val="B88472">
                    <a:lumMod val="50000"/>
                  </a:srgbClr>
                </a:solidFill>
                <a:ea typeface="Calibri" pitchFamily="34" charset="0"/>
                <a:cs typeface="PetersburgCSanPin-Regular" charset="-52"/>
              </a:rPr>
              <a:t>–</a:t>
            </a:r>
            <a:r>
              <a:rPr lang="ru-RU" sz="2000" b="1" dirty="0">
                <a:solidFill>
                  <a:srgbClr val="B88472">
                    <a:lumMod val="50000"/>
                  </a:srgbClr>
                </a:solidFill>
                <a:latin typeface="Georgia" pitchFamily="18" charset="0"/>
                <a:ea typeface="Calibri" pitchFamily="34" charset="0"/>
                <a:cs typeface="PetersburgCSanPin-Regular" charset="-52"/>
              </a:rPr>
              <a:t> это не корни.</a:t>
            </a:r>
            <a:endParaRPr lang="ru-RU" sz="2000" dirty="0">
              <a:solidFill>
                <a:srgbClr val="B8847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75656" y="1412776"/>
            <a:ext cx="273630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white"/>
                </a:solidFill>
                <a:latin typeface="Georgia" pitchFamily="18" charset="0"/>
              </a:rPr>
              <a:t>Сходства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860032" y="1412776"/>
            <a:ext cx="273630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white"/>
                </a:solidFill>
                <a:latin typeface="Georgia" pitchFamily="18" charset="0"/>
              </a:rPr>
              <a:t>Различия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99592" y="4581128"/>
            <a:ext cx="7260321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B8847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Грибы – живые существа. Для роста</a:t>
            </a:r>
          </a:p>
          <a:p>
            <a:pPr algn="ctr"/>
            <a:r>
              <a:rPr lang="ru-RU" sz="2800" b="1" dirty="0">
                <a:ln w="1905"/>
                <a:solidFill>
                  <a:srgbClr val="B8847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 развития им нужны влага, тепло и</a:t>
            </a:r>
          </a:p>
          <a:p>
            <a:pPr algn="ctr"/>
            <a:r>
              <a:rPr lang="ru-RU" sz="2800" b="1" dirty="0">
                <a:ln w="1905"/>
                <a:solidFill>
                  <a:srgbClr val="B8847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питательные вещества. </a:t>
            </a:r>
          </a:p>
        </p:txBody>
      </p:sp>
    </p:spTree>
    <p:extLst>
      <p:ext uri="{BB962C8B-B14F-4D97-AF65-F5344CB8AC3E}">
        <p14:creationId xmlns="" xmlns:p14="http://schemas.microsoft.com/office/powerpoint/2010/main" val="265305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7" grpId="0"/>
      <p:bldP spid="10649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Шляпочные грибы</a:t>
            </a:r>
          </a:p>
        </p:txBody>
      </p:sp>
      <p:pic>
        <p:nvPicPr>
          <p:cNvPr id="23" name="Picture 2" descr="http://www.umk-garmoniya.ru/e_resources/okr_mir_1_kl/images/2-2-1-5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5868144" y="2420888"/>
            <a:ext cx="1080120" cy="1008112"/>
          </a:xfrm>
          <a:prstGeom prst="rect">
            <a:avLst/>
          </a:prstGeom>
          <a:noFill/>
        </p:spPr>
      </p:pic>
      <p:pic>
        <p:nvPicPr>
          <p:cNvPr id="24" name="Picture 2" descr="http://www.umk-garmoniya.ru/e_resources/okr_mir_1_kl/images/2-2-1-5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195736" y="2420888"/>
            <a:ext cx="1080120" cy="1008112"/>
          </a:xfrm>
          <a:prstGeom prst="rect">
            <a:avLst/>
          </a:prstGeom>
          <a:noFill/>
        </p:spPr>
      </p:pic>
      <p:sp>
        <p:nvSpPr>
          <p:cNvPr id="25" name="Скругленный прямоугольник 24"/>
          <p:cNvSpPr/>
          <p:nvPr/>
        </p:nvSpPr>
        <p:spPr>
          <a:xfrm>
            <a:off x="1187624" y="1412776"/>
            <a:ext cx="3096344" cy="7200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white"/>
                </a:solidFill>
                <a:latin typeface="Georgia" pitchFamily="18" charset="0"/>
              </a:rPr>
              <a:t>Трубчатые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60032" y="1412776"/>
            <a:ext cx="3096344" cy="7200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white"/>
                </a:solidFill>
                <a:latin typeface="Georgia" pitchFamily="18" charset="0"/>
              </a:rPr>
              <a:t>Пластинчатые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195736" y="2420888"/>
            <a:ext cx="1080120" cy="1008112"/>
          </a:xfrm>
          <a:prstGeom prst="rect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868144" y="2420888"/>
            <a:ext cx="1080120" cy="1008112"/>
          </a:xfrm>
          <a:prstGeom prst="rect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07522" name="Picture 2" descr="&amp;Vcy;&amp;yacy;&amp;chcy;&amp;iecy;&amp;scy;&amp;lcy;&amp;acy;&amp;vcy; &amp;Scy;&amp;tcy;&amp;iecy;&amp;pcy;&amp;acy;&amp;ncy;&amp;ocy;&amp;vcy;: &amp;Gcy;&amp;rcy;&amp;icy;&amp;bcy;&amp;ycy; &amp;Kcy;&amp;acy;&amp;lcy;&amp;ucy;&amp;zhcy;&amp;scy;&amp;kcy;&amp;ocy;&amp;jcy; &amp;ocy;&amp;bcy;&amp;lcy;&amp;acy;&amp;scy;&amp;tcy;&amp;icy; - &amp;Gcy;&amp;rcy;&amp;acy;&amp;bcy;&amp;ocy;&amp;vcy;&amp;icy;&amp;kcy; (Leccinum carpini)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1043608" y="4149080"/>
            <a:ext cx="1512168" cy="1512168"/>
          </a:xfrm>
          <a:prstGeom prst="rect">
            <a:avLst/>
          </a:prstGeom>
          <a:noFill/>
        </p:spPr>
      </p:pic>
      <p:pic>
        <p:nvPicPr>
          <p:cNvPr id="107524" name="Picture 4" descr="&amp;Pcy;&amp;iecy;&amp;rcy;&amp;iecy;&amp;chcy;&amp;ncy;&amp;ycy;&amp;jcy; &amp;gcy;&amp;rcy;&amp;icy;&amp;bcy; &amp;fcy;&amp;ocy;&amp;tcy;&amp;ocy; 5. - 21 May 2013 - Blog - Asoft1c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2771800" y="4149080"/>
            <a:ext cx="1512168" cy="1506488"/>
          </a:xfrm>
          <a:prstGeom prst="rect">
            <a:avLst/>
          </a:prstGeom>
          <a:noFill/>
        </p:spPr>
      </p:pic>
      <p:pic>
        <p:nvPicPr>
          <p:cNvPr id="107526" name="Picture 6" descr="&amp;Ucy;&amp;dcy;&amp;iecy;&amp;mcy;&amp;acy;&amp;ncy;&amp;scy;&amp;icy;&amp;iecy;&amp;lcy;&amp;lcy;&amp;acy; &amp;shcy;&amp;icy;&amp;rcy;&amp;ocy;&amp;kcy;&amp;ocy;&amp;pcy;&amp;lcy;&amp;acy;&amp;scy;&amp;tcy;&amp;icy;&amp;ncy;&amp;chcy;&amp;acy;&amp;tcy;&amp;acy;&amp;yacy; Megacollybia platyphylla (Oudemansiella platyphylla) - &amp;Gcy;&amp;rcy;&amp;icy;&amp;bcy;&amp;ycy;.&amp;rcy;&amp;ucy;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4860032" y="4149080"/>
            <a:ext cx="1512168" cy="1516411"/>
          </a:xfrm>
          <a:prstGeom prst="rect">
            <a:avLst/>
          </a:prstGeom>
          <a:noFill/>
        </p:spPr>
      </p:pic>
      <p:pic>
        <p:nvPicPr>
          <p:cNvPr id="107528" name="Picture 8" descr="&amp;Ecy;&amp;ncy;&amp;tscy;&amp;icy;&amp;kcy;&amp;lcy;&amp;ocy;&amp;pcy;&amp;iecy;&amp;dcy;&amp;icy;&amp;yacy; &amp;gcy;&amp;rcy;&amp;icy;&amp;bcy;&amp;ocy;&amp;vcy; &amp;Pcy;&amp;acy;&amp;ucy;&amp;tcy;&amp;icy;&amp;ncy;&amp;ncy;&amp;icy;&amp;kcy; &amp;ocy;&amp;rcy;&amp;acy;&amp;ncy;&amp;zhcy;&amp;iecy;&amp;vcy;&amp;ycy;&amp;jcy; (&amp;Pcy;&amp;acy;&amp;ucy;&amp;tcy;&amp;icy;&amp;ncy;&amp;ncy;&amp;icy;&amp;kcy; &amp;acy;&amp;bcy;&amp;rcy;&amp;icy;&amp;kcy;&amp;ocy;&amp;scy;&amp;ocy;&amp;vcy;&amp;ocy;-&amp;zhcy;&amp;iecy;&amp;lcy;&amp;tcy;&amp;ycy;&amp;jcy;)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6588224" y="4149080"/>
            <a:ext cx="1512168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618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Для чего грибу шляпка?</a:t>
            </a:r>
          </a:p>
        </p:txBody>
      </p:sp>
      <p:pic>
        <p:nvPicPr>
          <p:cNvPr id="1030" name="Picture 6" descr="honkadz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40152" y="3304275"/>
            <a:ext cx="1933253" cy="2658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Фотография Сентябрьский дождь из раздела природа 4364087 - ф…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21351" y="215004"/>
            <a:ext cx="1768381" cy="26850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Игровые наборы Melissa &amp; Doug. Прайсы интернет магазинов. Выбрать и купить Игровой набор Melissa &amp; Doug (Melissa&amp;Doug, Мелисса и"/>
          <p:cNvPicPr>
            <a:picLocks noChangeAspect="1" noChangeArrowheads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1152419"/>
            <a:ext cx="2376265" cy="22198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В Лондоне открылась выставка лучших фотографий природ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66257" y="3325127"/>
            <a:ext cx="1865583" cy="2658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Гриб под солнцем - Россия, Коми - Фотографии на карте.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11314"/>
            <a:ext cx="1944216" cy="2679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Glema - Одежда и товары из Финляндии -HM панамка -на заказ"/>
          <p:cNvPicPr>
            <a:picLocks noChangeAspect="1" noChangeArrowheads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7904" y="1095709"/>
            <a:ext cx="1656183" cy="923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Российских застройщиков обяжут возводить эко-дома"/>
          <p:cNvPicPr>
            <a:picLocks noChangeAspect="1" noChangeArrowheads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02272" y="1060189"/>
            <a:ext cx="2373884" cy="2022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С днем рождения, sENegAlko! (#91, 09.03.2013) (klarxen) // Форум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35" y="4981742"/>
            <a:ext cx="1208514" cy="1208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9228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Для чего грибу шляпка?</a:t>
            </a:r>
          </a:p>
        </p:txBody>
      </p:sp>
      <p:pic>
        <p:nvPicPr>
          <p:cNvPr id="15366" name="Picture 6" descr="talant: &amp;kcy;&amp;acy;&amp;kcy;&amp;icy;&amp;iecy; &amp;gcy;&amp;rcy;&amp;icy;&amp;bcy;&amp;ycy; &amp;lcy;&amp;icy;&amp;pcy;&amp;kcy;&amp;icy;&amp;iecy; &amp;rcy;&amp;acy;&amp;scy;&amp;tcy;&amp;ucy;&amp;tcy; &amp;ncy;&amp;acy; &amp;bcy;&amp;ocy;&amp;lcy;&amp;ocy;&amp;tcy;&amp;iecy;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915816" y="1124744"/>
            <a:ext cx="3312368" cy="2376264"/>
          </a:xfrm>
          <a:prstGeom prst="rect">
            <a:avLst/>
          </a:prstGeom>
          <a:noFill/>
        </p:spPr>
      </p:pic>
      <p:grpSp>
        <p:nvGrpSpPr>
          <p:cNvPr id="29" name="Группа 28"/>
          <p:cNvGrpSpPr/>
          <p:nvPr/>
        </p:nvGrpSpPr>
        <p:grpSpPr>
          <a:xfrm>
            <a:off x="1043608" y="3717032"/>
            <a:ext cx="6855271" cy="2304256"/>
            <a:chOff x="1043608" y="3717032"/>
            <a:chExt cx="6855271" cy="2304256"/>
          </a:xfrm>
        </p:grpSpPr>
        <p:pic>
          <p:nvPicPr>
            <p:cNvPr id="15362" name="Picture 2" descr="http://biouroki.ru/content/page/766/3.png"/>
            <p:cNvPicPr>
              <a:picLocks noChangeAspect="1" noChangeArrowheads="1"/>
            </p:cNvPicPr>
            <p:nvPr/>
          </p:nvPicPr>
          <p:blipFill>
            <a:blip r:embed="rId16" cstate="screen"/>
            <a:srcRect t="15324"/>
            <a:stretch>
              <a:fillRect/>
            </a:stretch>
          </p:blipFill>
          <p:spPr bwMode="auto">
            <a:xfrm>
              <a:off x="5364088" y="4149080"/>
              <a:ext cx="2534791" cy="1584176"/>
            </a:xfrm>
            <a:prstGeom prst="rect">
              <a:avLst/>
            </a:prstGeom>
            <a:noFill/>
          </p:spPr>
        </p:pic>
        <p:pic>
          <p:nvPicPr>
            <p:cNvPr id="15364" name="Picture 4" descr="http://biouroki.ru/content/page/766/2.png"/>
            <p:cNvPicPr>
              <a:picLocks noChangeAspect="1" noChangeArrowheads="1"/>
            </p:cNvPicPr>
            <p:nvPr/>
          </p:nvPicPr>
          <p:blipFill>
            <a:blip r:embed="rId17" cstate="screen"/>
            <a:srcRect t="16129"/>
            <a:stretch>
              <a:fillRect/>
            </a:stretch>
          </p:blipFill>
          <p:spPr bwMode="auto">
            <a:xfrm>
              <a:off x="1187624" y="4149080"/>
              <a:ext cx="3600400" cy="1872208"/>
            </a:xfrm>
            <a:prstGeom prst="rect">
              <a:avLst/>
            </a:prstGeom>
            <a:noFill/>
          </p:spPr>
        </p:pic>
        <p:sp>
          <p:nvSpPr>
            <p:cNvPr id="27" name="Прямоугольник 26"/>
            <p:cNvSpPr/>
            <p:nvPr/>
          </p:nvSpPr>
          <p:spPr>
            <a:xfrm>
              <a:off x="1043608" y="3717032"/>
              <a:ext cx="2736198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b="1" dirty="0">
                  <a:ln w="1905"/>
                  <a:gradFill>
                    <a:gsLst>
                      <a:gs pos="0">
                        <a:srgbClr val="8E736A">
                          <a:shade val="20000"/>
                          <a:satMod val="200000"/>
                        </a:srgbClr>
                      </a:gs>
                      <a:gs pos="78000">
                        <a:srgbClr val="8E736A">
                          <a:tint val="90000"/>
                          <a:shade val="89000"/>
                          <a:satMod val="220000"/>
                        </a:srgbClr>
                      </a:gs>
                      <a:gs pos="100000">
                        <a:srgbClr val="8E736A">
                          <a:tint val="12000"/>
                          <a:satMod val="255000"/>
                        </a:srgb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Шляпка трубчатого гриба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292080" y="3717032"/>
              <a:ext cx="2601289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b="1" dirty="0">
                  <a:ln w="1905"/>
                  <a:gradFill>
                    <a:gsLst>
                      <a:gs pos="0">
                        <a:srgbClr val="8E736A">
                          <a:shade val="20000"/>
                          <a:satMod val="200000"/>
                        </a:srgbClr>
                      </a:gs>
                      <a:gs pos="78000">
                        <a:srgbClr val="8E736A">
                          <a:tint val="90000"/>
                          <a:shade val="89000"/>
                          <a:satMod val="220000"/>
                        </a:srgbClr>
                      </a:gs>
                      <a:gs pos="100000">
                        <a:srgbClr val="8E736A">
                          <a:tint val="12000"/>
                          <a:satMod val="255000"/>
                        </a:srgb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Споры трубчатого гриба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14120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Georgia" pitchFamily="18" charset="0"/>
              </a:rPr>
              <a:t>Для чего грибу шляпка?</a:t>
            </a:r>
          </a:p>
        </p:txBody>
      </p:sp>
      <p:pic>
        <p:nvPicPr>
          <p:cNvPr id="24" name="Picture 8" descr="&amp;Pcy;&amp;lcy;&amp;acy;&amp;scy;&amp;tcy;&amp;icy;&amp;ncy;&amp;chcy;&amp;acy;&amp;tcy;&amp;ycy;&amp;jcy; &amp;gcy;&amp;rcy;&amp;icy;&amp;bcy; &amp;Vcy;&amp;IEcy;&amp;Scy;&amp;Ncy;&amp;Acy; 2013-04-21 &amp;Pcy;&amp;iecy;&amp;shcy;&amp;icy;&amp;jcy; &amp;pcy;&amp;ocy;&amp;khcy;&amp;ocy;&amp;dcy; &amp;ncy;&amp;acy; 20 &amp;kcy;&amp;mcy; &amp;vcy; &amp;pcy;&amp;ocy;&amp;icy;&amp;scy;&amp;kcy;&amp;acy;&amp;khcy; &amp;pcy;&amp;iecy;&amp;rcy;&amp;vcy;&amp;ycy;&amp;khcy; &amp;vcy;&amp;iecy;&amp;scy;&amp;iecy;&amp;ncy;&amp;ncy;&amp;icy;&amp;khcy; &amp;gcy;&amp;rcy;&amp;icy;&amp;bcy;&amp;ocy;&amp;vcy; &amp;Mcy;&amp;ycy; &amp;Acy;&amp;lcy;&amp;softcy;&amp;bcy;&amp;ocy;&amp;mcy; &amp;Ucy; &amp;kcy;&amp;ocy;&amp;scy;&amp;tcy;&amp;rcy;&amp;acy;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915816" y="1124744"/>
            <a:ext cx="3384376" cy="2376264"/>
          </a:xfrm>
          <a:prstGeom prst="rect">
            <a:avLst/>
          </a:prstGeom>
          <a:noFill/>
        </p:spPr>
      </p:pic>
      <p:grpSp>
        <p:nvGrpSpPr>
          <p:cNvPr id="28" name="Группа 27"/>
          <p:cNvGrpSpPr/>
          <p:nvPr/>
        </p:nvGrpSpPr>
        <p:grpSpPr>
          <a:xfrm>
            <a:off x="1115616" y="3717032"/>
            <a:ext cx="6744022" cy="2242125"/>
            <a:chOff x="1115616" y="3717032"/>
            <a:chExt cx="6744022" cy="2242125"/>
          </a:xfrm>
        </p:grpSpPr>
        <p:pic>
          <p:nvPicPr>
            <p:cNvPr id="14338" name="Picture 2" descr="http://biouroki.ru/content/page/766/5.png"/>
            <p:cNvPicPr>
              <a:picLocks noChangeAspect="1" noChangeArrowheads="1"/>
            </p:cNvPicPr>
            <p:nvPr/>
          </p:nvPicPr>
          <p:blipFill>
            <a:blip r:embed="rId16" cstate="screen"/>
            <a:srcRect t="13728"/>
            <a:stretch>
              <a:fillRect/>
            </a:stretch>
          </p:blipFill>
          <p:spPr bwMode="auto">
            <a:xfrm>
              <a:off x="1259632" y="4149080"/>
              <a:ext cx="3312368" cy="1810077"/>
            </a:xfrm>
            <a:prstGeom prst="rect">
              <a:avLst/>
            </a:prstGeom>
            <a:noFill/>
          </p:spPr>
        </p:pic>
        <p:pic>
          <p:nvPicPr>
            <p:cNvPr id="14340" name="Picture 4" descr="http://biouroki.ru/content/page/766/6.png"/>
            <p:cNvPicPr>
              <a:picLocks noChangeAspect="1" noChangeArrowheads="1"/>
            </p:cNvPicPr>
            <p:nvPr/>
          </p:nvPicPr>
          <p:blipFill>
            <a:blip r:embed="rId17" cstate="screen"/>
            <a:srcRect/>
            <a:stretch>
              <a:fillRect/>
            </a:stretch>
          </p:blipFill>
          <p:spPr bwMode="auto">
            <a:xfrm>
              <a:off x="5364088" y="4293096"/>
              <a:ext cx="2495550" cy="1571626"/>
            </a:xfrm>
            <a:prstGeom prst="rect">
              <a:avLst/>
            </a:prstGeom>
            <a:noFill/>
          </p:spPr>
        </p:pic>
        <p:sp>
          <p:nvSpPr>
            <p:cNvPr id="25" name="Прямоугольник 24"/>
            <p:cNvSpPr/>
            <p:nvPr/>
          </p:nvSpPr>
          <p:spPr>
            <a:xfrm>
              <a:off x="1115616" y="3717032"/>
              <a:ext cx="27361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ln w="1905"/>
                  <a:gradFill>
                    <a:gsLst>
                      <a:gs pos="0">
                        <a:srgbClr val="8E736A">
                          <a:shade val="20000"/>
                          <a:satMod val="200000"/>
                        </a:srgbClr>
                      </a:gs>
                      <a:gs pos="78000">
                        <a:srgbClr val="8E736A">
                          <a:tint val="90000"/>
                          <a:shade val="89000"/>
                          <a:satMod val="220000"/>
                        </a:srgbClr>
                      </a:gs>
                      <a:gs pos="100000">
                        <a:srgbClr val="8E736A">
                          <a:tint val="12000"/>
                          <a:satMod val="255000"/>
                        </a:srgb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Шляпка трубчатого гриба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860032" y="3717032"/>
              <a:ext cx="29579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ln w="1905"/>
                  <a:gradFill>
                    <a:gsLst>
                      <a:gs pos="0">
                        <a:srgbClr val="8E736A">
                          <a:shade val="20000"/>
                          <a:satMod val="200000"/>
                        </a:srgbClr>
                      </a:gs>
                      <a:gs pos="78000">
                        <a:srgbClr val="8E736A">
                          <a:tint val="90000"/>
                          <a:shade val="89000"/>
                          <a:satMod val="220000"/>
                        </a:srgbClr>
                      </a:gs>
                      <a:gs pos="100000">
                        <a:srgbClr val="8E736A">
                          <a:tint val="12000"/>
                          <a:satMod val="255000"/>
                        </a:srgb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Споры пластинчатого гриба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01634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0" y="6165304"/>
            <a:ext cx="9144000" cy="692696"/>
            <a:chOff x="0" y="5832589"/>
            <a:chExt cx="9144000" cy="1025411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5877272"/>
              <a:ext cx="9144000" cy="98072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" name="Picture 2" descr="&amp;Pcy;&amp;ocy;&amp;dcy;&amp;bcy;&amp;iecy;&amp;rcy;&amp;iecy;&amp;zcy;&amp;ocy;&amp;vcy;&amp;icy;&amp;kcy; (Leccinum scabrum) &amp;Gcy;&amp;Rcy;&amp;Icy;&amp;Bcy;&amp;hardcy;.&amp;Rcy;&amp;Fcy;- &amp;scy;&amp;hardcy;&amp;iecy;&amp;dcy;&amp;ocy;&amp;bcy;&amp;ncy;&amp;ycy;&amp;iecy; &amp;bcy;&amp;iecy;&amp;lcy;&amp;ycy;&amp;iecy; &amp;gcy;&amp;rcy;&amp;icy;&amp;bcy;&amp;ycy;, &amp;lcy;&amp;icy;&amp;scy;&amp;icy;&amp;chcy;&amp;kcy;&amp;icy;, &amp;gcy;&amp;rcy;&amp;icy;&amp;bcy;&amp;ncy;&amp;ycy;&amp;iecy; &amp;mcy;&amp;iecy;&amp;scy;&amp;tcy;&amp;acy; &amp;icy; &amp;rcy;&amp;iecy;&amp;tscy;&amp;iecy;&amp;pcy;&amp;tcy;&amp;ycy; - &amp;kcy;&amp;acy;&amp;kcy; &amp;pcy;&amp;rcy;&amp;icy;&amp;gcy;&amp;ocy;&amp;tcy;&amp;ocy;&amp;vcy;&amp;icy;&amp;tcy;&amp;softcy;, &amp;scy;&amp;ocy;&amp;lcy;&amp;icy;&amp;tcy;&amp;softcy; &amp;icy; &amp;mcy;&amp;acy;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5884891"/>
              <a:ext cx="1115616" cy="973108"/>
            </a:xfrm>
            <a:prstGeom prst="rect">
              <a:avLst/>
            </a:prstGeom>
            <a:noFill/>
          </p:spPr>
        </p:pic>
        <p:pic>
          <p:nvPicPr>
            <p:cNvPr id="8" name="Picture 14" descr="&amp;Kcy;&amp;acy;&amp;kcy; &amp;pcy;&amp;rcy;&amp;acy;&amp;vcy;&amp;icy;&amp;lcy;&amp;softcy;&amp;ncy;&amp;ocy; &amp;chcy;&amp;icy;&amp;scy;&amp;tcy;&amp;icy;&amp;tcy;&amp;softcy; &amp;rcy;&amp;acy;&amp;zcy;&amp;lcy;&amp;icy;&amp;chcy;&amp;ncy;&amp;ycy;&amp;iecy; &amp;gcy;&amp;rcy;&amp;icy;&amp;bcy;&amp;ycy;?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707904" y="5900959"/>
              <a:ext cx="1584176" cy="957041"/>
            </a:xfrm>
            <a:prstGeom prst="rect">
              <a:avLst/>
            </a:prstGeom>
            <a:noFill/>
          </p:spPr>
        </p:pic>
        <p:pic>
          <p:nvPicPr>
            <p:cNvPr id="9" name="Picture 16" descr="&amp;Dcy;&amp;iecy;&amp;tcy;&amp;scy;&amp;kcy;&amp;acy;&amp;yacy; &amp;scy;&amp;tcy;&amp;rcy;&amp;acy;&amp;ncy;&amp;icy;&amp;chcy;&amp;kcy;&amp;acy;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763688" y="5897312"/>
              <a:ext cx="1224136" cy="960688"/>
            </a:xfrm>
            <a:prstGeom prst="rect">
              <a:avLst/>
            </a:prstGeom>
            <a:noFill/>
          </p:spPr>
        </p:pic>
        <p:pic>
          <p:nvPicPr>
            <p:cNvPr id="10" name="Picture 18" descr="&amp;Rcy;&amp;acy;&amp;dcy;&amp;ocy;&amp;scy;&amp;tcy;&amp;icy; &amp;zhcy;&amp;icy;&amp;zcy;&amp;ncy;&amp;icy; &amp;dcy;&amp;lcy;&amp;yacy; &amp;tcy;&amp;iecy;&amp;khcy;, &amp;kcy;&amp;tcy;&amp;ocy; &amp;pcy;&amp;rcy;&amp;icy;&amp;kcy;&amp;ocy;&amp;vcy;&amp;acy;&amp;ncy; &amp;kcy; &amp;dcy;&amp;ocy;&amp;mcy;&amp;ucy; :: &amp;Pcy;&amp;rcy;&amp;ocy;&amp;scy;&amp;mcy;&amp;ocy;&amp;tcy;&amp;rcy; &amp;tcy;&amp;iecy;&amp;mcy;&amp;ycy; - &amp;Gcy;&amp;rcy;&amp;icy;&amp;bcy;&amp;ycy; &amp;icy; &amp;YAcy;&amp;gcy;&amp;ocy;&amp;dcy;&amp;ycy; &amp;dcy;&amp;lcy;&amp;yacy; &amp;Rcy;&amp;ocy;&amp;scy;&amp;scy;&amp;icy;&amp;icy; 2013&amp;gcy; b color=darkred &amp;Gcy;&amp;rcy;&amp;icy;&amp;bcy;&amp;ycy; &amp;icy; &amp;YAcy;&amp;gcy;&amp;ocy;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012160" y="5879924"/>
              <a:ext cx="1296144" cy="978076"/>
            </a:xfrm>
            <a:prstGeom prst="rect">
              <a:avLst/>
            </a:prstGeom>
            <a:noFill/>
          </p:spPr>
        </p:pic>
        <p:pic>
          <p:nvPicPr>
            <p:cNvPr id="13" name="Picture 4" descr="&amp;Bcy;&amp;iecy;&amp;lcy;&amp;ycy;&amp;iecy; &amp;gcy;&amp;rcy;&amp;icy;&amp;bcy;&amp;ycy; &amp;pcy;&amp;ocy;&amp;mcy;&amp;ocy;&amp;gcy;&amp;ucy;&amp;tcy; &amp;khcy;&amp;ucy;&amp;dcy;&amp;iecy;&amp;tcy;&amp;softcy; - &amp;Ncy;&amp;ocy;&amp;vcy;&amp;ocy;&amp;scy;&amp;tcy;&amp;icy; &amp;mcy;&amp;iecy;&amp;dcy;&amp;icy;&amp;tscy;&amp;icy;&amp;ncy;&amp;ycy; / Likar.INFO"/>
            <p:cNvPicPr>
              <a:picLocks noChangeAspect="1" noChangeArrowheads="1"/>
            </p:cNvPicPr>
            <p:nvPr/>
          </p:nvPicPr>
          <p:blipFill>
            <a:blip r:embed="rId6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5360" y="5832589"/>
              <a:ext cx="1188640" cy="1025411"/>
            </a:xfrm>
            <a:prstGeom prst="rect">
              <a:avLst/>
            </a:prstGeom>
            <a:noFill/>
          </p:spPr>
        </p:pic>
      </p:grpSp>
      <p:grpSp>
        <p:nvGrpSpPr>
          <p:cNvPr id="16" name="Группа 23"/>
          <p:cNvGrpSpPr/>
          <p:nvPr/>
        </p:nvGrpSpPr>
        <p:grpSpPr>
          <a:xfrm>
            <a:off x="8316416" y="0"/>
            <a:ext cx="827584" cy="6165304"/>
            <a:chOff x="7956375" y="0"/>
            <a:chExt cx="1187625" cy="58772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956376" y="0"/>
              <a:ext cx="1187624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4" name="Picture 6" descr="&amp;Scy;&amp;ycy;&amp;rcy;&amp;ocy;&amp;iecy;&amp;zhcy;&amp;kcy;&amp;acy; &amp;kcy;&amp;rcy;&amp;acy;&amp;scy;&amp;icy;&amp;vcy;&amp;acy;&amp;yacy; Russula lepida &amp;ocy;&amp;ncy;&amp;lcy;&amp;acy;&amp;jcy;&amp;ncy; &amp;zhcy;&amp;ucy;&amp;rcy;&amp;ncy;&amp;acy;&amp;lcy;"/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5" y="4365104"/>
              <a:ext cx="1187625" cy="930487"/>
            </a:xfrm>
            <a:prstGeom prst="rect">
              <a:avLst/>
            </a:prstGeom>
            <a:noFill/>
          </p:spPr>
        </p:pic>
        <p:pic>
          <p:nvPicPr>
            <p:cNvPr id="5" name="Picture 8" descr="http://ziza.qip.ru/other/032007/22/wikimedia/misc/016_misc_55912.jp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0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2" name="Picture 22" descr="&amp;Ocy;&amp;pcy;&amp;iecy;&amp;ncy;&amp;ocy;&amp;kcy; &amp;ocy;&amp;scy;&amp;iecy;&amp;ncy;&amp;ncy;&amp;icy;&amp;jcy; &amp;fcy;&amp;ocy;&amp;tcy;&amp;ocy; - 13 &amp;Mcy;&amp;acy;&amp;yacy; 2013 - &amp;Gcy;&amp;rcy;&amp;icy;&amp;bcy;&amp;ncy;&amp;acy;&amp;yacy; &amp;ecy;&amp;ncy;&amp;tscy;&amp;icy;&amp;kcy;&amp;lcy;&amp;ocy;&amp;pcy;&amp;iecy;&amp;dcy;&amp;icy;&amp;yacy;"/>
            <p:cNvPicPr>
              <a:picLocks noChangeAspect="1" noChangeArrowheads="1"/>
            </p:cNvPicPr>
            <p:nvPr/>
          </p:nvPicPr>
          <p:blipFill>
            <a:blip r:embed="rId9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2924944"/>
              <a:ext cx="1187624" cy="936104"/>
            </a:xfrm>
            <a:prstGeom prst="rect">
              <a:avLst/>
            </a:prstGeom>
            <a:noFill/>
          </p:spPr>
        </p:pic>
        <p:pic>
          <p:nvPicPr>
            <p:cNvPr id="14" name="Picture 24" descr="&amp;Vcy;&amp;ycy;&amp;rcy;&amp;acy;&amp;shchcy;&amp;icy;&amp;vcy;&amp;acy;&amp;iecy;&amp;mcy; &amp;Gcy;&amp;rcy;&amp;icy;&amp;bcy;&amp;ycy; Supersadovod - &amp;ocy; &amp;scy;&amp;acy;&amp;dcy;&amp;iecy; &amp;icy; &amp;ocy;&amp;gcy;&amp;ocy;&amp;rcy;&amp;ocy;&amp;dcy;&amp;iecy; &amp;pcy;&amp;rcy;&amp;ocy;&amp;scy;&amp;tcy;&amp;ocy; &amp;icy; &amp;icy;&amp;ncy;&amp;tcy;&amp;iecy;&amp;rcy;&amp;iecy;&amp;scy;&amp;ncy;&amp;ocy;"/>
            <p:cNvPicPr>
              <a:picLocks noChangeAspect="1" noChangeArrowheads="1"/>
            </p:cNvPicPr>
            <p:nvPr/>
          </p:nvPicPr>
          <p:blipFill>
            <a:blip r:embed="rId10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956376" y="1484784"/>
              <a:ext cx="1187624" cy="908746"/>
            </a:xfrm>
            <a:prstGeom prst="rect">
              <a:avLst/>
            </a:prstGeom>
            <a:noFill/>
          </p:spPr>
        </p:pic>
      </p:grpSp>
      <p:grpSp>
        <p:nvGrpSpPr>
          <p:cNvPr id="17" name="Группа 22"/>
          <p:cNvGrpSpPr/>
          <p:nvPr/>
        </p:nvGrpSpPr>
        <p:grpSpPr>
          <a:xfrm>
            <a:off x="0" y="0"/>
            <a:ext cx="827584" cy="6165304"/>
            <a:chOff x="0" y="0"/>
            <a:chExt cx="1116756" cy="58772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0"/>
              <a:ext cx="1115616" cy="58772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10" descr="&amp;Lcy;&amp;iecy;&amp;chcy;&amp;iecy;&amp;ncy;&amp;icy;&amp;iecy; &amp;pcy;&amp;tcy;&amp;icy;&amp;tscy;, &amp;scy;&amp;ocy;&amp;dcy;&amp;iecy;&amp;rcy;&amp;zhcy;&amp;acy;&amp;ncy;&amp;icy;&amp;iecy; &amp;pcy;&amp;ocy;&amp;pcy;&amp;ucy;&amp;gcy;&amp;acy;&amp;iecy;&amp;vcy;, &amp;scy;&amp;ocy;&amp;vcy;, &amp;pcy;&amp;iecy;&amp;vcy;&amp;chcy;&amp;icy;&amp;khcy;, &amp;vcy;&amp;rcy;&amp;acy;&amp;ncy;&amp;ocy;&amp;vcy;&amp;ycy;&amp;khcy;, &amp;khcy;&amp;icy;&amp;shchcy;&amp;ncy;&amp;ycy;&amp;khcy; &amp;pcy;&amp;tcy;&amp;icy;&amp;tscy; &amp;Rcy;&amp;ucy;&amp;scy;&amp;scy;&amp;kcy;&amp;acy;&amp;yacy; &amp;vcy;&amp;iecy;&amp;rcy;&amp;scy;&amp;icy;&amp;yacy; Invision Power Board"/>
            <p:cNvPicPr>
              <a:picLocks noChangeAspect="1" noChangeArrowheads="1"/>
            </p:cNvPicPr>
            <p:nvPr/>
          </p:nvPicPr>
          <p:blipFill>
            <a:blip r:embed="rId11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1484784"/>
              <a:ext cx="1116756" cy="936104"/>
            </a:xfrm>
            <a:prstGeom prst="rect">
              <a:avLst/>
            </a:prstGeom>
            <a:noFill/>
          </p:spPr>
        </p:pic>
        <p:pic>
          <p:nvPicPr>
            <p:cNvPr id="7" name="Picture 12" descr="&amp;Fcy;&amp;lcy;&amp;ocy;&amp;rcy;&amp;acy; &amp;icy; &amp;Fcy;&amp;acy;&amp;ucy;&amp;ncy;&amp;acy; &amp;icy;&amp;gcy;&amp;rcy;&amp;acy; &amp;pcy;&amp;ocy; &amp;pcy;&amp;ocy;&amp;scy;&amp;lcy;&amp;iecy;&amp;dcy;&amp;ncy;&amp;iecy;&amp;jcy; &amp;bcy;&amp;ucy;&amp;kcy;&amp;vcy;&amp;iecy; - &amp;chcy;&amp;iecy;&amp;rcy;&amp;iecy;&amp;dcy;&amp;ocy;&amp;vcy;&amp;acy;&amp;ncy;&amp;icy;&amp;iecy; - &amp;Scy;&amp;tcy;&amp;rcy;&amp;acy;&amp;ncy;&amp;icy;&amp;tscy;&amp;acy; 90 - &amp;Icy;&amp;gcy;&amp;rcy;&amp;ycy;, &amp;tcy;&amp;iecy;&amp;scy;&amp;tcy;&amp;ycy;, &amp;acy;&amp;scy;&amp;scy;&amp;ocy;&amp;tscy;&amp;icy;&amp;acy;&amp;tscy;&amp;icy;&amp;icy; - &amp;Kcy;&amp;Acy;&amp;Zcy;&amp;Acy;&amp;KHcy;&amp;Scy;&amp;Tcy;&amp;Acy;&amp;Ncy;&amp;Scy;&amp;Kcy;&amp;Icy;&amp;Jcy; &amp;YUcy;&amp;Rcy;&amp;Icy;&amp;Dcy;&amp;Icy;&amp;CHcy;&amp;IEcy;&amp;Scy;&amp;Kcy;&amp;Icy;&amp;Jcy; &amp;Fcy;&amp;Ocy;&amp;Rcy;&amp;Ucy;&amp;Mcy; -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4437112"/>
              <a:ext cx="1108197" cy="936104"/>
            </a:xfrm>
            <a:prstGeom prst="rect">
              <a:avLst/>
            </a:prstGeom>
            <a:noFill/>
          </p:spPr>
        </p:pic>
        <p:pic>
          <p:nvPicPr>
            <p:cNvPr id="11" name="Picture 20" descr="&quot;&amp;Pcy;&amp;ocy; &amp;gcy;&amp;rcy;&amp;icy;&amp;bcy;&amp;ycy;&quot; &amp;Gcy;&amp;dcy;&amp;iecy; &amp;bcy;&amp;iecy;&amp;rcy;&amp;iocy;&amp;zcy;&amp;kcy;&amp;icy; &amp;dcy;&amp;acy; &amp;dcy;&amp;ucy;&amp;bcy;&amp;ycy; &amp;Lcy;&amp;iecy;&amp;tcy;&amp;ocy;&amp;mcy; &amp;vcy;&amp;ycy;&amp;rcy;&amp;ocy;&amp;scy;&amp;lcy;&amp;icy; &amp;gcy;&amp;rcy;&amp;icy;&amp;bcy;&amp;ycy;. &amp;Tcy;&amp;ucy;&amp;tcy; &amp;vcy;&amp;ocy;&amp;lcy;&amp;ncy;&amp;ucy;&amp;shcy;&amp;kcy;&amp;icy; &amp;icy; &amp;ocy;&amp;pcy;&amp;yacy;&amp;tcy;&amp;acy;, &amp;Tcy;&amp;acy;&amp;mcy; &amp;lcy;&amp;icy;&amp;scy;&amp;icy;&amp;chcy;&amp;kcy;&amp;icy; &amp;icy; &amp;mcy;&amp;acy;&amp;scy;&amp;lcy;&amp;yacy;&amp;tcy;&amp;acy;. &amp;Pcy;&amp;ocy;&amp;dcy; &amp;scy;&amp;ocy;&amp;scy;&amp;ncy;&amp;ocy;&amp;jcy; &amp;bcy;&amp;ocy;&amp;rcy;&amp;ocy;&amp;vcy;&amp;icy;&amp;kcy;&amp;icy;, &amp;Tcy;&amp;acy;&amp;kcy; &amp;icy;&amp;mcy; &amp;rcy;&amp;acy;&amp;dcy;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996952"/>
              <a:ext cx="1115616" cy="942371"/>
            </a:xfrm>
            <a:prstGeom prst="rect">
              <a:avLst/>
            </a:prstGeom>
            <a:noFill/>
          </p:spPr>
        </p:pic>
        <p:pic>
          <p:nvPicPr>
            <p:cNvPr id="15" name="Picture 28" descr="&amp;Pcy;&amp;ocy;&amp;dcy; &amp;bcy;&amp;iecy;&amp;rcy;&amp;iecy;&amp;zcy;&amp;acy;&amp;mcy;&amp;icy; &amp;icy; &amp;ocy;&amp;scy;&amp;icy;&amp;ncy;&amp;acy;&amp;mcy;&amp;icy;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0"/>
              <a:ext cx="1115616" cy="949240"/>
            </a:xfrm>
            <a:prstGeom prst="rect">
              <a:avLst/>
            </a:prstGeom>
            <a:noFill/>
          </p:spPr>
        </p:pic>
      </p:grpSp>
      <p:sp>
        <p:nvSpPr>
          <p:cNvPr id="26" name="Скругленный прямоугольник 25"/>
          <p:cNvSpPr/>
          <p:nvPr/>
        </p:nvSpPr>
        <p:spPr>
          <a:xfrm>
            <a:off x="1187624" y="188640"/>
            <a:ext cx="6768752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Georgia" pitchFamily="18" charset="0"/>
              </a:rPr>
              <a:t>Существует ли </a:t>
            </a:r>
            <a:r>
              <a:rPr lang="ru-RU" sz="2400" b="1" dirty="0" smtClean="0">
                <a:solidFill>
                  <a:prstClr val="white"/>
                </a:solidFill>
                <a:latin typeface="Georgia" pitchFamily="18" charset="0"/>
              </a:rPr>
              <a:t>связь </a:t>
            </a:r>
            <a:r>
              <a:rPr lang="ru-RU" sz="2400" b="1" dirty="0">
                <a:solidFill>
                  <a:prstClr val="white"/>
                </a:solidFill>
                <a:latin typeface="Georgia" pitchFamily="18" charset="0"/>
              </a:rPr>
              <a:t>между </a:t>
            </a:r>
          </a:p>
          <a:p>
            <a:pPr algn="ctr"/>
            <a:r>
              <a:rPr lang="ru-RU" sz="2400" b="1" dirty="0">
                <a:solidFill>
                  <a:prstClr val="white"/>
                </a:solidFill>
                <a:latin typeface="Georgia" pitchFamily="18" charset="0"/>
              </a:rPr>
              <a:t>растениями и грибами?</a:t>
            </a:r>
          </a:p>
        </p:txBody>
      </p:sp>
      <p:pic>
        <p:nvPicPr>
          <p:cNvPr id="22" name="Picture 2" descr="&amp;SHcy;&amp;Lcy;&amp;YAcy;&amp;Pcy;&amp;Ocy;&amp;CHcy;&amp;Ncy;&amp;Ycy;&amp;IEcy; &amp;Gcy;&amp;Rcy;&amp;Icy;&amp;Bcy;&amp;Ycy;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115616" y="1196752"/>
            <a:ext cx="6912768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4807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267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14</vt:i4>
      </vt:variant>
      <vt:variant>
        <vt:lpstr>Заголовки слайдов</vt:lpstr>
      </vt:variant>
      <vt:variant>
        <vt:i4>16</vt:i4>
      </vt:variant>
    </vt:vector>
  </HeadingPairs>
  <TitlesOfParts>
    <vt:vector size="30" baseType="lpstr">
      <vt:lpstr>Начальная</vt:lpstr>
      <vt:lpstr>1_Начальная</vt:lpstr>
      <vt:lpstr>2_Начальная</vt:lpstr>
      <vt:lpstr>3_Начальная</vt:lpstr>
      <vt:lpstr>4_Начальная</vt:lpstr>
      <vt:lpstr>5_Начальная</vt:lpstr>
      <vt:lpstr>6_Начальная</vt:lpstr>
      <vt:lpstr>7_Начальная</vt:lpstr>
      <vt:lpstr>8_Начальная</vt:lpstr>
      <vt:lpstr>9_Начальная</vt:lpstr>
      <vt:lpstr>10_Начальная</vt:lpstr>
      <vt:lpstr>11_Начальная</vt:lpstr>
      <vt:lpstr>12_Начальная</vt:lpstr>
      <vt:lpstr>13_Начальная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ASUS</cp:lastModifiedBy>
  <cp:revision>3</cp:revision>
  <dcterms:created xsi:type="dcterms:W3CDTF">2015-02-05T09:57:06Z</dcterms:created>
  <dcterms:modified xsi:type="dcterms:W3CDTF">2015-02-05T17:56:54Z</dcterms:modified>
</cp:coreProperties>
</file>