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48" r:id="rId2"/>
  </p:sldMasterIdLst>
  <p:sldIdLst>
    <p:sldId id="256" r:id="rId3"/>
    <p:sldId id="257" r:id="rId4"/>
    <p:sldId id="258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50" d="100"/>
          <a:sy n="50" d="100"/>
        </p:scale>
        <p:origin x="-127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E%D0%BB%D0%B3%D0%B0" TargetMode="External"/><Relationship Id="rId3" Type="http://schemas.openxmlformats.org/officeDocument/2006/relationships/hyperlink" Target="http://ru.wikipedia.org/wiki/%D0%9F%D0%BE%D1%85%D0%BE%D0%B4_(%D1%82%D1%83%D1%80%D0%B8%D0%B7%D0%BC)" TargetMode="External"/><Relationship Id="rId7" Type="http://schemas.openxmlformats.org/officeDocument/2006/relationships/hyperlink" Target="http://ru.wikipedia.org/wiki/%D0%A1%D0%B0%D0%BC%D0%B0%D1%80%D0%B0" TargetMode="External"/><Relationship Id="rId2" Type="http://schemas.openxmlformats.org/officeDocument/2006/relationships/hyperlink" Target="http://ru.wikipedia.org/wiki/%D0%93%D1%80%D1%83%D1%88%D0%B8%D0%BD,_%D0%92%D0%B0%D0%BB%D0%B5%D1%80%D0%B8%D0%B9_%D0%A4%D1%91%D0%B4%D0%BE%D1%80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1%81%D0%B5%D1%80%D0%BE%D1%81%D1%81%D0%B8%D0%B9%D1%81%D0%BA%D0%B8%D0%B9_%D1%84%D0%B5%D1%81%D1%82%D0%B8%D0%B2%D0%B0%D0%BB%D1%8C_%D0%B0%D0%B2%D1%82%D0%BE%D1%80%D1%81%D0%BA%D0%BE%D0%B9_%D0%BF%D0%B5%D1%81%D0%BD%D0%B8_%D0%B8%D0%BC%D0%B5%D0%BD%D0%B8_%D0%92%D0%B0%D0%BB%D0%B5%D1%80%D0%B8%D1%8F_%D0%93%D1%80%D1%83%D1%88%D0%B8%D0%BD%D0%B0" TargetMode="External"/><Relationship Id="rId5" Type="http://schemas.openxmlformats.org/officeDocument/2006/relationships/hyperlink" Target="http://ru.wikipedia.org/wiki/%D0%A3%D0%B4%D0%B0_(%D0%BF%D1%80%D0%B8%D1%82%D0%BE%D0%BA_%D0%A2%D0%B0%D1%81%D0%B5%D0%B5%D0%B2%D1%8B)" TargetMode="External"/><Relationship Id="rId4" Type="http://schemas.openxmlformats.org/officeDocument/2006/relationships/hyperlink" Target="http://ru.wikipedia.org/wiki/%D0%A1%D0%B0%D0%BC%D0%B0%D1%80%D1%81%D0%BA%D0%B8%D0%B9_%D0%B3%D0%BE%D1%81%D1%83%D0%B4%D0%B0%D1%80%D1%81%D1%82%D0%B2%D0%B5%D0%BD%D0%BD%D1%8B%D0%B9_%D0%B0%D1%8D%D1%80%D0%BE%D0%BA%D0%BE%D1%81%D0%BC%D0%B8%D1%87%D0%B5%D1%81%D0%BA%D0%B8%D0%B9_%D1%83%D0%BD%D0%B8%D0%B2%D0%B5%D1%80%D1%81%D0%B8%D1%82%D0%B5%D1%82" TargetMode="Externa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20436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Всероссийский фестиваль авторской песни имени Валерия Грушина.</a:t>
            </a:r>
            <a:br>
              <a:rPr lang="ru-RU" sz="2800" dirty="0" smtClean="0"/>
            </a:br>
            <a:r>
              <a:rPr lang="en-US" sz="2800" dirty="0" smtClean="0"/>
              <a:t>”</a:t>
            </a:r>
            <a:r>
              <a:rPr lang="ru-RU" sz="2800" dirty="0" smtClean="0"/>
              <a:t>Грушинский фестиваль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149080"/>
            <a:ext cx="3528392" cy="2304256"/>
          </a:xfrm>
          <a:noFill/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Над проектом работали: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Погорелова Мария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Абрамова Кристина</a:t>
            </a:r>
          </a:p>
          <a:p>
            <a:pPr algn="l"/>
            <a:r>
              <a:rPr lang="ru-RU" sz="1800" b="1" dirty="0" err="1" smtClean="0">
                <a:solidFill>
                  <a:schemeClr val="tx1"/>
                </a:solidFill>
              </a:rPr>
              <a:t>Конькова</a:t>
            </a:r>
            <a:r>
              <a:rPr lang="ru-RU" sz="1800" b="1" dirty="0" smtClean="0">
                <a:solidFill>
                  <a:schemeClr val="tx1"/>
                </a:solidFill>
              </a:rPr>
              <a:t> Мария</a:t>
            </a:r>
          </a:p>
          <a:p>
            <a:pPr algn="l"/>
            <a:r>
              <a:rPr lang="ru-RU" sz="1800" b="1" smtClean="0">
                <a:solidFill>
                  <a:schemeClr val="tx1"/>
                </a:solidFill>
              </a:rPr>
              <a:t>Руководитель: Мещерякова </a:t>
            </a:r>
            <a:r>
              <a:rPr lang="ru-RU" sz="1800" b="1" dirty="0" smtClean="0">
                <a:solidFill>
                  <a:schemeClr val="tx1"/>
                </a:solidFill>
              </a:rPr>
              <a:t>Ирина Викторовна</a:t>
            </a:r>
          </a:p>
        </p:txBody>
      </p:sp>
      <p:pic>
        <p:nvPicPr>
          <p:cNvPr id="5" name="Рисунок 4" descr="125_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636912"/>
            <a:ext cx="5472608" cy="37444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4293096"/>
            <a:ext cx="8445624" cy="2304256"/>
          </a:xfrm>
        </p:spPr>
        <p:txBody>
          <a:bodyPr>
            <a:normAutofit/>
          </a:bodyPr>
          <a:lstStyle/>
          <a:p>
            <a:pPr algn="l"/>
            <a:r>
              <a:rPr lang="ru-RU" sz="2000" i="1" dirty="0">
                <a:solidFill>
                  <a:srgbClr val="002060"/>
                </a:solidFill>
                <a:latin typeface="Calibri" pitchFamily="34" charset="0"/>
              </a:rPr>
              <a:t>Всероссийский фестиваль авторской песни имени Валерия Грушина, международный «Грушинский» фестиваль, легендарная «Груша» – каждое из этих названий непременно отзовётся в сердце любого любителя </a:t>
            </a:r>
            <a:r>
              <a:rPr lang="ru-RU" sz="2000" i="1" dirty="0" err="1">
                <a:solidFill>
                  <a:srgbClr val="002060"/>
                </a:solidFill>
                <a:latin typeface="Calibri" pitchFamily="34" charset="0"/>
              </a:rPr>
              <a:t>бардовской</a:t>
            </a:r>
            <a:r>
              <a:rPr lang="ru-RU" sz="2000" i="1" dirty="0">
                <a:solidFill>
                  <a:srgbClr val="002060"/>
                </a:solidFill>
                <a:latin typeface="Calibri" pitchFamily="34" charset="0"/>
              </a:rPr>
              <a:t>, самодеятельной, авторской песни и властно напомнит нам о самой </a:t>
            </a:r>
            <a:r>
              <a:rPr lang="ru-RU" sz="2000" i="1" dirty="0" err="1">
                <a:solidFill>
                  <a:srgbClr val="002060"/>
                </a:solidFill>
                <a:latin typeface="Calibri" pitchFamily="34" charset="0"/>
              </a:rPr>
              <a:t>ненасыщаемой</a:t>
            </a:r>
            <a:r>
              <a:rPr lang="ru-RU" sz="2000" i="1" dirty="0">
                <a:solidFill>
                  <a:srgbClr val="002060"/>
                </a:solidFill>
                <a:latin typeface="Calibri" pitchFamily="34" charset="0"/>
              </a:rPr>
              <a:t> потребности человека – тоске по братству, по причастности общей судьбе. По крайней мере, так в это хочется верить!</a:t>
            </a: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1"/>
            <a:ext cx="8496944" cy="396044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4330824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Фестиваль 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носит имя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2" tooltip="Грушин, Валерий Фёдорович"/>
              </a:rPr>
              <a:t>Валерия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2" tooltip="Грушин, Валерий Фёдорович"/>
              </a:rPr>
              <a:t>Гру́шина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 (1944—1967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). В школе Валерий увлекался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3" tooltip="Поход (туризм)"/>
              </a:rPr>
              <a:t>турпоходами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 и из каждого привозил новые песни. Ими он щедро делился со своими слушателями.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После школы Валерий Грушин поступил в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4" tooltip="Самарский государственный аэрокосмический университет"/>
              </a:rPr>
              <a:t>Куйбышевский авиационный институт им. С. П. Королёва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, где авторской песней увлекались многие. Созданное им трио «Поющие бобры» приобрело популярность как в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институте,так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и за его пределами.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  29 августа 1967 года, на шестом курсе института, Валерий погиб во время туристического похода по реке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5" tooltip="Уда (приток Тасеевы)"/>
              </a:rPr>
              <a:t>Уде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 (Сибирь), спасая тонувших начальника метеостанции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Хадома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и его детей.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 Друзья Валерия через год после гибели собрались вместе, пели, чтобы почтить память друга. Так родился ежегодный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6" tooltip="Всероссийский фестиваль авторской песни имени Валерия Грушина"/>
              </a:rPr>
              <a:t>фестиваль авторской песни им. Грушина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, проходящий под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7" tooltip="Самара"/>
              </a:rPr>
              <a:t>Самарой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, в первые выходные июля, на берегах реки 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  <a:hlinkClick r:id="rId8" tooltip="Волга"/>
              </a:rPr>
              <a:t>Волги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.</a:t>
            </a: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8064" y="188641"/>
            <a:ext cx="3744416" cy="63367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55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6309319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Главная сцена фестиваля в традиционной форме гитары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/>
          </a:bodyPr>
          <a:lstStyle/>
          <a:p>
            <a:r>
              <a:rPr lang="ru-RU" sz="2000" dirty="0"/>
              <a:t>Первые фестивали собирали, в основном, туристов и любителей авторской песни из Самарской области. Нынешний фестиваль собирает десятки тысяч людей не только со всей России, но и из стран ближнего и дальнего зарубежья. Пик популярности пришёлся на конец 1970-х годов — в 1979 году фестиваль посетило 100 тыс. и на конец 1990-х — в 2000 году 210 тысяч участников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В 2007—2009 годах по ряду причин фестиваль проводился на двух площадках:</a:t>
            </a:r>
          </a:p>
          <a:p>
            <a:r>
              <a:rPr lang="ru-RU" sz="2000" dirty="0" smtClean="0"/>
              <a:t>Фёдоровские луга</a:t>
            </a:r>
            <a:r>
              <a:rPr lang="ru-RU" sz="2000" dirty="0"/>
              <a:t> (под </a:t>
            </a:r>
            <a:r>
              <a:rPr lang="ru-RU" sz="2000" dirty="0" smtClean="0"/>
              <a:t>Тольятти)</a:t>
            </a:r>
            <a:r>
              <a:rPr lang="ru-RU" sz="2000" dirty="0"/>
              <a:t> — Всероссийский фестиваль авторской песни им. В.Грушина на «новом-старом» месте проводил «Самарский областной Клуб Авторской песни им. Валерия Грушина» (образован в 1993 году)</a:t>
            </a:r>
          </a:p>
          <a:p>
            <a:r>
              <a:rPr lang="ru-RU" sz="2000" dirty="0" err="1"/>
              <a:t>Мастрюковские</a:t>
            </a:r>
            <a:r>
              <a:rPr lang="ru-RU" sz="2000" dirty="0"/>
              <a:t> </a:t>
            </a:r>
            <a:r>
              <a:rPr lang="ru-RU" sz="2000" dirty="0" smtClean="0"/>
              <a:t>озёра— </a:t>
            </a:r>
            <a:r>
              <a:rPr lang="ru-RU" sz="2000" dirty="0"/>
              <a:t>на «традиционном» месте с 2007 по 2009 включительно Всероссийский Фестиваль </a:t>
            </a:r>
            <a:r>
              <a:rPr lang="ru-RU" sz="2000" dirty="0" err="1"/>
              <a:t>бардовской</a:t>
            </a:r>
            <a:r>
              <a:rPr lang="ru-RU" sz="2000" dirty="0"/>
              <a:t> песни им. В. Грушина проводили Фонд «Фестиваль Авторской песни им. В. Грушина», Научно-производственная фирма «Мета», Творческое объединение «Самарские барды», под общим руководством коммерческой фирмы «Мета» — арендатора территории.</a:t>
            </a:r>
          </a:p>
          <a:p>
            <a:endParaRPr lang="ru-RU" sz="20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703dbc02669d22132f6e4ec510daa3d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49674" y="260648"/>
            <a:ext cx="5214813" cy="640871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88640"/>
            <a:ext cx="3286001" cy="6408712"/>
          </a:xfrm>
        </p:spPr>
        <p:txBody>
          <a:bodyPr>
            <a:normAutofit/>
          </a:bodyPr>
          <a:lstStyle/>
          <a:p>
            <a:r>
              <a:rPr lang="ru-RU" sz="1800" dirty="0"/>
              <a:t>Первый фестиваль туристической песни имени Валерия Грушина прошёл 29 </a:t>
            </a:r>
            <a:r>
              <a:rPr lang="ru-RU" sz="1800" dirty="0" smtClean="0"/>
              <a:t>сентября </a:t>
            </a:r>
            <a:r>
              <a:rPr lang="ru-RU" sz="1800" dirty="0" smtClean="0"/>
              <a:t>в 1968году</a:t>
            </a:r>
            <a:r>
              <a:rPr lang="ru-RU" sz="1800" dirty="0"/>
              <a:t> в Жигулях в </a:t>
            </a:r>
            <a:r>
              <a:rPr lang="ru-RU" sz="1800" dirty="0" smtClean="0"/>
              <a:t>Камен-ной </a:t>
            </a:r>
            <a:r>
              <a:rPr lang="ru-RU" sz="1800" dirty="0"/>
              <a:t>чаше. </a:t>
            </a:r>
            <a:r>
              <a:rPr lang="ru-RU" sz="1800" dirty="0" smtClean="0"/>
              <a:t>Присутствовало</a:t>
            </a:r>
            <a:r>
              <a:rPr lang="ru-RU" sz="1800" dirty="0"/>
              <a:t>, несмотря на дождь, более шестисот человек</a:t>
            </a:r>
            <a:r>
              <a:rPr lang="ru-RU" sz="1800" dirty="0" smtClean="0"/>
              <a:t>.</a:t>
            </a:r>
          </a:p>
          <a:p>
            <a:endParaRPr lang="ru-RU" sz="1800" dirty="0" smtClean="0"/>
          </a:p>
          <a:p>
            <a:r>
              <a:rPr lang="ru-RU" sz="1800" dirty="0" smtClean="0"/>
              <a:t>В 2013году состоялся юбилейный</a:t>
            </a:r>
            <a:r>
              <a:rPr lang="ru-RU" sz="1800"/>
              <a:t>, </a:t>
            </a:r>
            <a:r>
              <a:rPr lang="ru-RU" sz="1800" smtClean="0"/>
              <a:t>40-й </a:t>
            </a:r>
            <a:r>
              <a:rPr lang="ru-RU" sz="1800" dirty="0"/>
              <a:t>Грушинский фестиваль, посвященный 80-летию Александра </a:t>
            </a:r>
            <a:r>
              <a:rPr lang="ru-RU" sz="1800" dirty="0" err="1"/>
              <a:t>Городницкого</a:t>
            </a:r>
            <a:r>
              <a:rPr lang="ru-RU" sz="1800" dirty="0"/>
              <a:t>, традиционно проходил на Фёдоровских лугах.</a:t>
            </a:r>
          </a:p>
          <a:p>
            <a:r>
              <a:rPr lang="ru-RU" sz="1800" dirty="0"/>
              <a:t>По данным временного отдела УВД на фестивале зарегистрировано 57 тысяч участников.</a:t>
            </a:r>
          </a:p>
          <a:p>
            <a:endParaRPr lang="ru-RU" sz="1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82</TotalTime>
  <Words>150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Апекс</vt:lpstr>
      <vt:lpstr>Тема Office</vt:lpstr>
      <vt:lpstr>Всероссийский фестиваль авторской песни имени Валерия Грушина. ”Грушинский фестиваль”</vt:lpstr>
      <vt:lpstr>Всероссийский фестиваль авторской песни имени Валерия Грушина, международный «Грушинский» фестиваль, легендарная «Груша» – каждое из этих названий непременно отзовётся в сердце любого любителя бардовской, самодеятельной, авторской песни и властно напомнит нам о самой ненасыщаемой потребности человека – тоске по братству, по причастности общей судьбе. По крайней мере, так в это хочется верить!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Грушинский фестиваль</dc:title>
  <dc:creator>Ирина</dc:creator>
  <cp:lastModifiedBy>User</cp:lastModifiedBy>
  <cp:revision>13</cp:revision>
  <dcterms:created xsi:type="dcterms:W3CDTF">2014-04-05T10:43:55Z</dcterms:created>
  <dcterms:modified xsi:type="dcterms:W3CDTF">2015-02-05T17:50:01Z</dcterms:modified>
</cp:coreProperties>
</file>