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8"/>
  </p:notesMasterIdLst>
  <p:sldIdLst>
    <p:sldId id="256" r:id="rId2"/>
    <p:sldId id="257" r:id="rId3"/>
    <p:sldId id="261" r:id="rId4"/>
    <p:sldId id="258" r:id="rId5"/>
    <p:sldId id="259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EB32D7-2088-44FB-A5A1-E6118B1E1642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6EEE5-B6A9-46E4-96B4-E22B3879C1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6EEE5-B6A9-46E4-96B4-E22B3879C12E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2426" y="2895600"/>
            <a:ext cx="4572000" cy="13687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0" y="4743451"/>
            <a:ext cx="9144000" cy="21145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0" y="4714875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E3A0A-9745-46B1-83C1-636FC0BFF72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FCD419-DED8-48D4-90F2-8C551E939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52426" y="457200"/>
            <a:ext cx="7680960" cy="2438399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defRPr kumimoji="0" lang="en-US" sz="6000" b="1" i="0" u="none" strike="noStrike" kern="1200" cap="none" spc="0" normalizeH="0" baseline="0" noProof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E3A0A-9745-46B1-83C1-636FC0BFF72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D419-DED8-48D4-90F2-8C551E939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E3A0A-9745-46B1-83C1-636FC0BFF72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FCD419-DED8-48D4-90F2-8C551E939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7680960" cy="4724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6E3A0A-9745-46B1-83C1-636FC0BFF72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5FCD419-DED8-48D4-90F2-8C551E939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>
          <a:xfrm>
            <a:off x="352426" y="4003302"/>
            <a:ext cx="4572000" cy="1178298"/>
          </a:xfrm>
        </p:spPr>
        <p:txBody>
          <a:bodyPr>
            <a:normAutofit/>
          </a:bodyPr>
          <a:lstStyle>
            <a:lvl1pPr marL="0" indent="0" algn="l">
              <a:buNone/>
              <a:defRPr sz="2000" b="0" i="1" cap="none" spc="12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E3A0A-9745-46B1-83C1-636FC0BFF72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FCD419-DED8-48D4-90F2-8C551E939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9144000" cy="182880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-4439" y="182880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13"/>
          <p:cNvSpPr>
            <a:spLocks noGrp="1"/>
          </p:cNvSpPr>
          <p:nvPr>
            <p:ph type="title"/>
          </p:nvPr>
        </p:nvSpPr>
        <p:spPr>
          <a:xfrm>
            <a:off x="354366" y="1990078"/>
            <a:ext cx="8439912" cy="1984248"/>
          </a:xfrm>
        </p:spPr>
        <p:txBody>
          <a:bodyPr>
            <a:noAutofit/>
          </a:bodyPr>
          <a:lstStyle>
            <a:lvl1pPr>
              <a:defRPr kumimoji="0" lang="en-US" sz="6000" b="1" i="0" u="none" strike="noStrike" kern="1200" cap="none" spc="0" normalizeH="0" baseline="0" noProof="0" dirty="0" smtClean="0">
                <a:ln>
                  <a:noFill/>
                </a:ln>
                <a:gradFill>
                  <a:gsLst>
                    <a:gs pos="0">
                      <a:schemeClr val="tx1">
                        <a:alpha val="92000"/>
                      </a:schemeClr>
                    </a:gs>
                    <a:gs pos="45000">
                      <a:schemeClr val="tx1">
                        <a:alpha val="51000"/>
                      </a:schemeClr>
                    </a:gs>
                    <a:gs pos="100000">
                      <a:schemeClr val="tx1"/>
                    </a:gs>
                  </a:gsLst>
                  <a:lin ang="3600000" scaled="0"/>
                </a:gradFill>
                <a:effectLst/>
                <a:uLnTx/>
                <a:uFillTx/>
                <a:latin typeface="+mj-lt"/>
                <a:ea typeface="+mj-ea"/>
                <a:cs typeface="Tunga" pitchFamily="2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ransition spd="slow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901184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1463040"/>
            <a:ext cx="3886200" cy="428853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7" name="Title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6E3A0A-9745-46B1-83C1-636FC0BFF72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5FCD419-DED8-48D4-90F2-8C551E939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5"/>
          </p:nvPr>
        </p:nvSpPr>
        <p:spPr>
          <a:xfrm>
            <a:off x="4900613" y="1463040"/>
            <a:ext cx="3886200" cy="509587"/>
          </a:xfrm>
        </p:spPr>
        <p:txBody>
          <a:bodyPr>
            <a:normAutofit/>
          </a:bodyPr>
          <a:lstStyle>
            <a:lvl1pPr marL="0" indent="0">
              <a:buNone/>
              <a:defRPr sz="2000" b="0" i="1" spc="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Content Placeholder 11"/>
          <p:cNvSpPr>
            <a:spLocks noGrp="1"/>
          </p:cNvSpPr>
          <p:nvPr>
            <p:ph sz="quarter" idx="14"/>
          </p:nvPr>
        </p:nvSpPr>
        <p:spPr>
          <a:xfrm>
            <a:off x="4900613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8" name="Content Placeholder 30"/>
          <p:cNvSpPr>
            <a:spLocks noGrp="1"/>
          </p:cNvSpPr>
          <p:nvPr>
            <p:ph sz="quarter" idx="13"/>
          </p:nvPr>
        </p:nvSpPr>
        <p:spPr>
          <a:xfrm>
            <a:off x="352426" y="2011680"/>
            <a:ext cx="3886200" cy="3736848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0" name="Title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46E3A0A-9745-46B1-83C1-636FC0BFF72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95FCD419-DED8-48D4-90F2-8C551E939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E3A0A-9745-46B1-83C1-636FC0BFF72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FCD419-DED8-48D4-90F2-8C551E939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 spd="slow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E3A0A-9745-46B1-83C1-636FC0BFF72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5FCD419-DED8-48D4-90F2-8C551E939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2"/>
          </p:nvPr>
        </p:nvSpPr>
        <p:spPr>
          <a:xfrm>
            <a:off x="352426" y="1463040"/>
            <a:ext cx="3381375" cy="3967162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 b="0" i="1" spc="0" baseline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Content Placeholder 11"/>
          <p:cNvSpPr>
            <a:spLocks noGrp="1"/>
          </p:cNvSpPr>
          <p:nvPr>
            <p:ph sz="quarter" idx="14"/>
          </p:nvPr>
        </p:nvSpPr>
        <p:spPr>
          <a:xfrm>
            <a:off x="4105275" y="1463040"/>
            <a:ext cx="4681538" cy="3968496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B46E3A0A-9745-46B1-83C1-636FC0BFF72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5FCD419-DED8-48D4-90F2-8C551E939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29224" y="0"/>
            <a:ext cx="3914775" cy="5657850"/>
          </a:xfrm>
        </p:spPr>
        <p:txBody>
          <a:bodyPr anchor="ctr" anchorCtr="0"/>
          <a:lstStyle>
            <a:lvl1pPr marL="0" indent="0" algn="ctr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3"/>
          </p:nvPr>
        </p:nvSpPr>
        <p:spPr>
          <a:xfrm>
            <a:off x="352426" y="1600199"/>
            <a:ext cx="4572000" cy="3593237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Bef>
                <a:spcPts val="0"/>
              </a:spcBef>
              <a:buNone/>
              <a:defRPr sz="1600" i="1">
                <a:solidFill>
                  <a:schemeClr val="tx1"/>
                </a:solidFill>
              </a:defRPr>
            </a:lvl1pPr>
            <a:lvl2pPr marL="171450" indent="1588">
              <a:buNone/>
              <a:defRPr>
                <a:solidFill>
                  <a:schemeClr val="bg2"/>
                </a:solidFill>
              </a:defRPr>
            </a:lvl2pPr>
            <a:lvl3pPr marL="344488" indent="6350">
              <a:buNone/>
              <a:defRPr>
                <a:solidFill>
                  <a:schemeClr val="bg2"/>
                </a:solidFill>
              </a:defRPr>
            </a:lvl3pPr>
            <a:lvl4pPr marL="515938" indent="3175">
              <a:buNone/>
              <a:defRPr>
                <a:solidFill>
                  <a:schemeClr val="bg2"/>
                </a:solidFill>
              </a:defRPr>
            </a:lvl4pPr>
            <a:lvl5pPr marL="688975" indent="-1588">
              <a:buNone/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5734050"/>
            <a:ext cx="9144000" cy="1123950"/>
          </a:xfrm>
          <a:prstGeom prst="rect">
            <a:avLst/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/>
          <p:cNvCxnSpPr/>
          <p:nvPr/>
        </p:nvCxnSpPr>
        <p:spPr>
          <a:xfrm>
            <a:off x="0" y="5695950"/>
            <a:ext cx="9144000" cy="158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le Placeholder 1"/>
          <p:cNvSpPr>
            <a:spLocks noGrp="1"/>
          </p:cNvSpPr>
          <p:nvPr>
            <p:ph type="title"/>
          </p:nvPr>
        </p:nvSpPr>
        <p:spPr>
          <a:xfrm>
            <a:off x="352425" y="275208"/>
            <a:ext cx="4572000" cy="132499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6E3A0A-9745-46B1-83C1-636FC0BFF72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5FCD419-DED8-48D4-90F2-8C551E939C7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 spd="slow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2426" y="228600"/>
            <a:ext cx="7680960" cy="1066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2426" y="1463040"/>
            <a:ext cx="7680960" cy="43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2426" y="6543676"/>
            <a:ext cx="146685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B46E3A0A-9745-46B1-83C1-636FC0BFF72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09749" y="6543676"/>
            <a:ext cx="4086225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="1" i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6700" y="6543676"/>
            <a:ext cx="876300" cy="2476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="1">
                <a:solidFill>
                  <a:schemeClr val="tx1">
                    <a:alpha val="65000"/>
                  </a:schemeClr>
                </a:solidFill>
              </a:defRPr>
            </a:lvl1pPr>
          </a:lstStyle>
          <a:p>
            <a:fld id="{95FCD419-DED8-48D4-90F2-8C551E939C7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slow">
    <p:fade thruBlk="1"/>
  </p:transition>
  <p:txStyles>
    <p:titleStyle>
      <a:lvl1pPr algn="l" defTabSz="914400" rtl="0" eaLnBrk="1" latinLnBrk="0" hangingPunct="1">
        <a:spcBef>
          <a:spcPts val="400"/>
        </a:spcBef>
        <a:buNone/>
        <a:defRPr sz="4000" b="0" kern="1200" cap="none" spc="0" baseline="0">
          <a:solidFill>
            <a:schemeClr val="tx1"/>
          </a:solidFill>
          <a:latin typeface="+mj-lt"/>
          <a:ea typeface="+mj-ea"/>
          <a:cs typeface="Tunga" pitchFamily="2"/>
        </a:defRPr>
      </a:lvl1pPr>
    </p:titleStyle>
    <p:bodyStyle>
      <a:lvl1pPr marL="0" indent="0" algn="l" defTabSz="914400" rtl="0" eaLnBrk="1" latinLnBrk="0" hangingPunct="1">
        <a:spcBef>
          <a:spcPts val="1200"/>
        </a:spcBef>
        <a:spcAft>
          <a:spcPts val="0"/>
        </a:spcAft>
        <a:buClr>
          <a:schemeClr val="accent5"/>
        </a:buClr>
        <a:buFont typeface="Arial" pitchFamily="34" charset="0"/>
        <a:buNone/>
        <a:defRPr sz="1800" b="0" i="0" kern="1200" cap="none" spc="30" baseline="0">
          <a:solidFill>
            <a:schemeClr val="tx1"/>
          </a:solidFill>
          <a:latin typeface="+mn-lt"/>
          <a:ea typeface="+mn-ea"/>
          <a:cs typeface="Tahoma" pitchFamily="34" charset="0"/>
        </a:defRPr>
      </a:lvl1pPr>
      <a:lvl2pPr marL="171450" indent="-17145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2pPr>
      <a:lvl3pPr marL="344488" indent="-165100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3pPr>
      <a:lvl4pPr marL="517525" indent="-169863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4pPr>
      <a:lvl5pPr marL="688975" indent="-173038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Tahoma" pitchFamily="34" charset="0"/>
        </a:defRPr>
      </a:lvl5pPr>
      <a:lvl6pPr marL="868680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069848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243584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408176" indent="-173736" algn="l" defTabSz="914400" rtl="0" eaLnBrk="1" latinLnBrk="0" hangingPunct="1">
        <a:spcBef>
          <a:spcPts val="6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1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Игра </a:t>
            </a:r>
            <a:br>
              <a:rPr lang="ru-RU" dirty="0" smtClean="0"/>
            </a:br>
            <a:r>
              <a:rPr lang="ru-RU" dirty="0" smtClean="0"/>
              <a:t>Форт </a:t>
            </a:r>
            <a:r>
              <a:rPr lang="ru-RU" dirty="0" err="1"/>
              <a:t>Б</a:t>
            </a:r>
            <a:r>
              <a:rPr lang="ru-RU" dirty="0" err="1" smtClean="0"/>
              <a:t>оярд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6996" y="2132856"/>
            <a:ext cx="9170996" cy="472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309489477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sz="half" idx="15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Если же вы готовы отгадать пароль, вперед к </a:t>
            </a:r>
            <a:r>
              <a:rPr lang="ru-RU" sz="3600" dirty="0" smtClean="0">
                <a:hlinkClick r:id="rId2" action="ppaction://hlinksldjump"/>
              </a:rPr>
              <a:t>сокровищам</a:t>
            </a:r>
            <a:r>
              <a:rPr lang="ru-RU" sz="3600" dirty="0" smtClean="0"/>
              <a:t>!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ru-RU" dirty="0" smtClean="0"/>
              <a:t>Мы уже в нескольких шагах от сокровищницы.</a:t>
            </a:r>
          </a:p>
          <a:p>
            <a:pPr marL="0" indent="0">
              <a:buNone/>
            </a:pPr>
            <a:r>
              <a:rPr lang="ru-RU" dirty="0" smtClean="0"/>
              <a:t>Команды, кто считает, что подсказок мало, может посетить нашего мудрого старца </a:t>
            </a:r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3448781"/>
            <a:ext cx="3404700" cy="24091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55832598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Она бывает новой, стройной и красивой. </a:t>
            </a:r>
          </a:p>
          <a:p>
            <a:pPr marL="0" indent="0">
              <a:buNone/>
            </a:pPr>
            <a:r>
              <a:rPr lang="ru-RU" dirty="0" smtClean="0"/>
              <a:t>А может быть и увеличенной, и уменьшенной, математической и информационной. Что это?</a:t>
            </a:r>
            <a:r>
              <a:rPr lang="ru-RU" dirty="0"/>
              <a:t> 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Отгадаешь мою загадку получишь ценную подсказку.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36912"/>
            <a:ext cx="4029075" cy="3714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Выноска-облако 4"/>
          <p:cNvSpPr/>
          <p:nvPr/>
        </p:nvSpPr>
        <p:spPr>
          <a:xfrm>
            <a:off x="4643438" y="3500438"/>
            <a:ext cx="2857520" cy="1571636"/>
          </a:xfrm>
          <a:prstGeom prst="cloudCallou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</a:rPr>
              <a:t>Поспеши к </a:t>
            </a:r>
            <a:r>
              <a:rPr lang="ru-RU" dirty="0" smtClean="0">
                <a:solidFill>
                  <a:schemeClr val="bg1"/>
                </a:solidFill>
                <a:hlinkClick r:id="rId3" action="ppaction://hlinksldjump"/>
              </a:rPr>
              <a:t>друзьям</a:t>
            </a:r>
            <a:r>
              <a:rPr lang="ru-RU" dirty="0" smtClean="0">
                <a:solidFill>
                  <a:schemeClr val="bg1"/>
                </a:solidFill>
              </a:rPr>
              <a:t>, мой юный друг.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095006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Что за чудо-агрегат </a:t>
            </a:r>
          </a:p>
          <a:p>
            <a:pPr marL="0" indent="0">
              <a:buNone/>
            </a:pPr>
            <a:r>
              <a:rPr lang="ru-RU" dirty="0" smtClean="0"/>
              <a:t>Может делать все подряд – </a:t>
            </a:r>
          </a:p>
          <a:p>
            <a:pPr marL="0" indent="0">
              <a:buNone/>
            </a:pPr>
            <a:r>
              <a:rPr lang="ru-RU" dirty="0" smtClean="0"/>
              <a:t>Петь, играть, читать, считать, </a:t>
            </a:r>
          </a:p>
          <a:p>
            <a:pPr marL="0" indent="0">
              <a:buNone/>
            </a:pPr>
            <a:r>
              <a:rPr lang="ru-RU" dirty="0" smtClean="0"/>
              <a:t>Самым лучшим другом стать?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Отгадаешь мою загадку получишь ценную подсказку.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212976"/>
            <a:ext cx="4690864" cy="35181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Выноска-облако 5"/>
          <p:cNvSpPr/>
          <p:nvPr/>
        </p:nvSpPr>
        <p:spPr>
          <a:xfrm>
            <a:off x="4857752" y="1500174"/>
            <a:ext cx="2857520" cy="1571636"/>
          </a:xfrm>
          <a:prstGeom prst="cloudCallou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1"/>
                </a:solidFill>
                <a:hlinkClick r:id="" action="ppaction://noaction"/>
              </a:rPr>
              <a:t>Поспеши </a:t>
            </a:r>
            <a:r>
              <a:rPr lang="ru-RU" dirty="0" smtClean="0">
                <a:solidFill>
                  <a:schemeClr val="bg1"/>
                </a:solidFill>
              </a:rPr>
              <a:t>к друзьям, мой юный друг.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161800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sz="quarter" idx="13"/>
          </p:nvPr>
        </p:nvGraphicFramePr>
        <p:xfrm>
          <a:off x="352426" y="1463675"/>
          <a:ext cx="7720035" cy="353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4007"/>
                <a:gridCol w="1544007"/>
                <a:gridCol w="1544007"/>
                <a:gridCol w="1544007"/>
                <a:gridCol w="1544007"/>
              </a:tblGrid>
              <a:tr h="8842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А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Т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П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Р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М </a:t>
                      </a:r>
                      <a:endParaRPr lang="ru-RU" sz="4000" dirty="0"/>
                    </a:p>
                  </a:txBody>
                  <a:tcPr/>
                </a:tc>
              </a:tr>
              <a:tr h="8842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Ф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М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С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Ч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Г </a:t>
                      </a:r>
                      <a:endParaRPr lang="ru-RU" sz="4000" dirty="0"/>
                    </a:p>
                  </a:txBody>
                  <a:tcPr/>
                </a:tc>
              </a:tr>
              <a:tr h="8842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О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Х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Л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В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Ю </a:t>
                      </a:r>
                      <a:endParaRPr lang="ru-RU" sz="4000" dirty="0"/>
                    </a:p>
                  </a:txBody>
                  <a:tcPr/>
                </a:tc>
              </a:tr>
              <a:tr h="884240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К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И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А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Р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У 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Расположите магниты на доске, так чтобы получилось задуманное число.</a:t>
            </a:r>
            <a:endParaRPr lang="ru-RU" dirty="0"/>
          </a:p>
        </p:txBody>
      </p:sp>
      <p:sp>
        <p:nvSpPr>
          <p:cNvPr id="5" name="Стрелка вправо 4">
            <a:hlinkClick r:id="rId2" action="ppaction://hlinksldjump"/>
          </p:cNvPr>
          <p:cNvSpPr/>
          <p:nvPr/>
        </p:nvSpPr>
        <p:spPr>
          <a:xfrm>
            <a:off x="5072066" y="5072074"/>
            <a:ext cx="3286148" cy="10001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Открыть </a:t>
            </a: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Лента лицом вниз 3">
            <a:hlinkClick r:id="rId2" action="ppaction://hlinksldjump"/>
          </p:cNvPr>
          <p:cNvSpPr/>
          <p:nvPr/>
        </p:nvSpPr>
        <p:spPr>
          <a:xfrm>
            <a:off x="571472" y="1857364"/>
            <a:ext cx="4500594" cy="1357322"/>
          </a:xfrm>
          <a:prstGeom prst="ribbon">
            <a:avLst/>
          </a:prstGeom>
          <a:solidFill>
            <a:schemeClr val="accent2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Программа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quarter" idx="13"/>
          </p:nvPr>
        </p:nvSpPr>
        <p:spPr>
          <a:xfrm>
            <a:off x="2500298" y="4214819"/>
            <a:ext cx="5000660" cy="1500198"/>
          </a:xfrm>
          <a:prstGeom prst="ribbon">
            <a:avLst/>
          </a:prstGeom>
          <a:solidFill>
            <a:schemeClr val="accent2">
              <a:lumMod val="75000"/>
            </a:schemeClr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hlinkClick r:id="rId3" action="ppaction://hlinksldjump"/>
              </a:rPr>
              <a:t>Алгоритм</a:t>
            </a:r>
            <a:endParaRPr lang="ru-RU" sz="3200" dirty="0">
              <a:solidFill>
                <a:srgbClr val="FF0000"/>
              </a:solidFill>
              <a:hlinkClick r:id="rId3" action="ppaction://hlinksldjump"/>
            </a:endParaRPr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Сокровищница покорилась</a:t>
            </a:r>
            <a:endParaRPr lang="ru-RU" b="1" dirty="0"/>
          </a:p>
        </p:txBody>
      </p:sp>
      <p:pic>
        <p:nvPicPr>
          <p:cNvPr id="6" name="Содержимое 5" descr="0_9e8dd_81c37603_XL.gif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2071670" y="1381087"/>
            <a:ext cx="4929222" cy="5476913"/>
          </a:xfrm>
        </p:spPr>
      </p:pic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wink-eye.gif"/>
          <p:cNvPicPr>
            <a:picLocks noGrp="1" noChangeAspect="1"/>
          </p:cNvPicPr>
          <p:nvPr>
            <p:ph sz="quarter" idx="13"/>
          </p:nvPr>
        </p:nvPicPr>
        <p:blipFill>
          <a:blip r:embed="rId2" cstate="print"/>
          <a:stretch>
            <a:fillRect/>
          </a:stretch>
        </p:blipFill>
        <p:spPr>
          <a:xfrm>
            <a:off x="1643042" y="1928802"/>
            <a:ext cx="2714644" cy="272981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Увы! Но не отчаивайтесь!  У вас еще будет шанс.</a:t>
            </a:r>
            <a:endParaRPr lang="ru-RU" dirty="0"/>
          </a:p>
        </p:txBody>
      </p:sp>
    </p:spTree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ru-RU" sz="4000" dirty="0" smtClean="0"/>
              <a:t>У каждой команды будет пять одинаковых испытаний. В конце каждого испытания вы заполняете карточку ответа. Если ответ правильный, вы получаете подсказку, которая поможет отгадать пароль от сокровищницы.  И внимание!!! Время ограниченно.</a:t>
            </a:r>
          </a:p>
          <a:p>
            <a:pPr marL="0" indent="0">
              <a:buNone/>
            </a:pPr>
            <a:endParaRPr lang="ru-RU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Правила игры.</a:t>
            </a:r>
            <a:endParaRPr lang="ru-RU" sz="60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9542291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8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i="1" dirty="0" smtClean="0"/>
              <a:t>Представление команд</a:t>
            </a:r>
            <a:endParaRPr lang="ru-RU" sz="5400" i="1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3"/>
          </p:nvPr>
        </p:nvSpPr>
        <p:spPr>
          <a:xfrm>
            <a:off x="2500298" y="2500306"/>
            <a:ext cx="5533088" cy="368713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43951802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060848"/>
            <a:ext cx="5976664" cy="298833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802980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Отгадайте зашифрованные слова</a:t>
            </a:r>
          </a:p>
          <a:p>
            <a:pPr marL="514350" indent="-514350">
              <a:buAutoNum type="arabicParenR"/>
            </a:pPr>
            <a:r>
              <a:rPr lang="ru-RU" dirty="0" err="1" smtClean="0"/>
              <a:t>Лвкатуираа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err="1" smtClean="0"/>
              <a:t>Итомонр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err="1" smtClean="0"/>
              <a:t>Рнтпиер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err="1" smtClean="0"/>
              <a:t>Скдтаие</a:t>
            </a:r>
            <a:endParaRPr lang="ru-RU" dirty="0" smtClean="0"/>
          </a:p>
          <a:p>
            <a:pPr marL="514350" indent="-514350">
              <a:buAutoNum type="arabicParenR"/>
            </a:pPr>
            <a:r>
              <a:rPr lang="ru-RU" dirty="0" err="1" smtClean="0"/>
              <a:t>Ятьпма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1.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624411521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На перемене ученики уронили с подоконника цветок. Учитель опросил всех учеников, находившихся в классе, и получил следующие утверждения:</a:t>
            </a:r>
          </a:p>
          <a:p>
            <a:pPr marL="0" indent="0">
              <a:buNone/>
            </a:pPr>
            <a:r>
              <a:rPr lang="ru-RU" dirty="0" smtClean="0"/>
              <a:t>Таня: «Мы с Ваней не входили в класс на перемене».</a:t>
            </a:r>
          </a:p>
          <a:p>
            <a:pPr marL="0" indent="0">
              <a:buNone/>
            </a:pPr>
            <a:r>
              <a:rPr lang="ru-RU" dirty="0" smtClean="0"/>
              <a:t>Игорь: «Это кто-то из девочек».</a:t>
            </a:r>
          </a:p>
          <a:p>
            <a:pPr marL="0" indent="0">
              <a:buNone/>
            </a:pPr>
            <a:r>
              <a:rPr lang="ru-RU" dirty="0" smtClean="0"/>
              <a:t>Ваня: «Это не я и не Петя».</a:t>
            </a:r>
          </a:p>
          <a:p>
            <a:pPr marL="0" indent="0">
              <a:buNone/>
            </a:pPr>
            <a:r>
              <a:rPr lang="ru-RU" dirty="0" smtClean="0"/>
              <a:t>Оля: «Это Петя».</a:t>
            </a:r>
          </a:p>
          <a:p>
            <a:pPr marL="0" indent="0">
              <a:buNone/>
            </a:pPr>
            <a:r>
              <a:rPr lang="ru-RU" dirty="0" smtClean="0"/>
              <a:t>Петя: «Это Оля».</a:t>
            </a:r>
          </a:p>
          <a:p>
            <a:pPr marL="0" indent="0">
              <a:buNone/>
            </a:pPr>
            <a:r>
              <a:rPr lang="ru-RU" dirty="0" smtClean="0"/>
              <a:t>Лена: «Цветок уронил кто-то из мальчиков».</a:t>
            </a:r>
          </a:p>
          <a:p>
            <a:pPr marL="0" indent="0">
              <a:buNone/>
            </a:pPr>
            <a:r>
              <a:rPr lang="ru-RU" dirty="0" smtClean="0"/>
              <a:t>Учитель знал, что двое солгали, а четверо сказали правду.</a:t>
            </a:r>
          </a:p>
          <a:p>
            <a:pPr marL="0" indent="0">
              <a:buNone/>
            </a:pPr>
            <a:r>
              <a:rPr lang="ru-RU" dirty="0" smtClean="0"/>
              <a:t>Кто уронил цветок?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2.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621054319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/>
              <a:t>1. </a:t>
            </a:r>
            <a:r>
              <a:rPr lang="ru-RU" dirty="0"/>
              <a:t>Определить в какой системе счисления </a:t>
            </a:r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                                                                            ведется </a:t>
            </a:r>
            <a:r>
              <a:rPr lang="ru-RU" dirty="0"/>
              <a:t>рассказ:</a:t>
            </a:r>
          </a:p>
          <a:p>
            <a:r>
              <a:rPr lang="ru-RU" b="0" dirty="0" smtClean="0">
                <a:effectLst/>
              </a:rPr>
              <a:t>«Необыкновенная девочка»</a:t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>Ей было тысяча сто лет,</a:t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>Она в сто первый класс ходила,</a:t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>В портфеле по сто книг носила – </a:t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>Все это правда, а не бред.</a:t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>Когда, пыля десятком ног,</a:t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>Она шагала по дороге,</a:t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>За ней всегда бежал щенок</a:t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>С одним хвостом, зато </a:t>
            </a:r>
            <a:r>
              <a:rPr lang="ru-RU" b="0" dirty="0" err="1" smtClean="0">
                <a:effectLst/>
              </a:rPr>
              <a:t>стоногий</a:t>
            </a:r>
            <a:r>
              <a:rPr lang="ru-RU" b="0" dirty="0" smtClean="0">
                <a:effectLst/>
              </a:rPr>
              <a:t>.</a:t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>Она ловила каждый звук</a:t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>Своими десятью ушами,</a:t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>И десять загорелых рук</a:t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>Портфель и поводок держали.</a:t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>И десять темно-синих глаз</a:t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>Рассматривали мир привычно…</a:t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>Но станет все сейчас обычным, </a:t>
            </a:r>
            <a:br>
              <a:rPr lang="ru-RU" b="0" dirty="0" smtClean="0">
                <a:effectLst/>
              </a:rPr>
            </a:br>
            <a:r>
              <a:rPr lang="ru-RU" b="0" dirty="0" smtClean="0">
                <a:effectLst/>
              </a:rPr>
              <a:t>Когда поймете мой рассказ</a:t>
            </a:r>
          </a:p>
          <a:p>
            <a:pPr marL="0" indent="0">
              <a:buNone/>
            </a:pPr>
            <a:r>
              <a:rPr lang="ru-RU" b="0" i="1" dirty="0" smtClean="0">
                <a:effectLst/>
              </a:rPr>
              <a:t>(</a:t>
            </a:r>
            <a:r>
              <a:rPr lang="ru-RU" b="0" i="1" dirty="0" err="1" smtClean="0">
                <a:effectLst/>
              </a:rPr>
              <a:t>А.Н.Стариков</a:t>
            </a:r>
            <a:r>
              <a:rPr lang="ru-RU" b="0" i="1" dirty="0" smtClean="0">
                <a:effectLst/>
              </a:rPr>
              <a:t>)</a:t>
            </a:r>
          </a:p>
          <a:p>
            <a:pPr marL="0" indent="0">
              <a:buNone/>
            </a:pPr>
            <a:r>
              <a:rPr lang="ru-RU" i="1" dirty="0" smtClean="0"/>
              <a:t>Сколько лет девочке? И в какой она ходила класс?</a:t>
            </a:r>
            <a:endParaRPr lang="ru-RU" b="0" dirty="0" smtClean="0">
              <a:effectLst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3.</a:t>
            </a:r>
            <a:endParaRPr lang="ru-RU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7378" y="-34458"/>
            <a:ext cx="3286125" cy="4762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075618" y="3239721"/>
            <a:ext cx="1427163" cy="1427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952572478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Попробуйте по блок-схема отгадать известную пословицу.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Задание 4.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0425" y="2757488"/>
            <a:ext cx="5568658" cy="31917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8556"/>
            <a:ext cx="3406775" cy="4750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7584" y="5517232"/>
            <a:ext cx="864095" cy="8640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67727814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Разгадайте ребусы.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5.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4293096"/>
            <a:ext cx="3674109" cy="1728192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348880"/>
            <a:ext cx="3098916" cy="14401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glow rad="101600">
              <a:schemeClr val="accent2">
                <a:satMod val="175000"/>
                <a:alpha val="40000"/>
              </a:schemeClr>
            </a:glow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761822300"/>
      </p:ext>
    </p:extLst>
  </p:cSld>
  <p:clrMapOvr>
    <a:masterClrMapping/>
  </p:clrMapOvr>
  <p:transition spd="slow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ylar">
  <a:themeElements>
    <a:clrScheme name="Mylar">
      <a:dk1>
        <a:srgbClr val="000000"/>
      </a:dk1>
      <a:lt1>
        <a:srgbClr val="FFFFFF"/>
      </a:lt1>
      <a:dk2>
        <a:srgbClr val="656162"/>
      </a:dk2>
      <a:lt2>
        <a:srgbClr val="E0DACC"/>
      </a:lt2>
      <a:accent1>
        <a:srgbClr val="4A5A7A"/>
      </a:accent1>
      <a:accent2>
        <a:srgbClr val="F7BD40"/>
      </a:accent2>
      <a:accent3>
        <a:srgbClr val="975C00"/>
      </a:accent3>
      <a:accent4>
        <a:srgbClr val="754D41"/>
      </a:accent4>
      <a:accent5>
        <a:srgbClr val="838995"/>
      </a:accent5>
      <a:accent6>
        <a:srgbClr val="687B66"/>
      </a:accent6>
      <a:hlink>
        <a:srgbClr val="B5740B"/>
      </a:hlink>
      <a:folHlink>
        <a:srgbClr val="7483A0"/>
      </a:folHlink>
    </a:clrScheme>
    <a:fontScheme name="Mylar">
      <a:maj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华文楷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ylar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25400" h="508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tint val="100000"/>
                <a:shade val="30000"/>
                <a:alpha val="100000"/>
                <a:satMod val="255000"/>
                <a:lumMod val="100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lumMod val="80000"/>
              </a:schemeClr>
              <a:schemeClr val="phClr">
                <a:tint val="50000"/>
                <a:lumMod val="15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234</TotalTime>
  <Words>326</Words>
  <Application>Microsoft Office PowerPoint</Application>
  <PresentationFormat>Экран (4:3)</PresentationFormat>
  <Paragraphs>71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Mylar</vt:lpstr>
      <vt:lpstr>Игра  Форт Боярд</vt:lpstr>
      <vt:lpstr>Правила игры.</vt:lpstr>
      <vt:lpstr>Представление команд</vt:lpstr>
      <vt:lpstr>Слайд 4</vt:lpstr>
      <vt:lpstr>Задание 1.</vt:lpstr>
      <vt:lpstr>Задание 2.</vt:lpstr>
      <vt:lpstr>Задание 3.</vt:lpstr>
      <vt:lpstr>Задание 4.</vt:lpstr>
      <vt:lpstr>Задание 5.</vt:lpstr>
      <vt:lpstr>Слайд 10</vt:lpstr>
      <vt:lpstr>Отгадаешь мою загадку получишь ценную подсказку.</vt:lpstr>
      <vt:lpstr>Отгадаешь мою загадку получишь ценную подсказку.</vt:lpstr>
      <vt:lpstr>Расположите магниты на доске, так чтобы получилось задуманное число.</vt:lpstr>
      <vt:lpstr>Слайд 14</vt:lpstr>
      <vt:lpstr>Сокровищница покорилась</vt:lpstr>
      <vt:lpstr>Увы! Но не отчаивайтесь!  У вас еще будет шанс.</vt:lpstr>
    </vt:vector>
  </TitlesOfParts>
  <Company>Curnos™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Игра форт боярд</dc:title>
  <dc:creator>Виндугова Подольская</dc:creator>
  <cp:lastModifiedBy>мартина</cp:lastModifiedBy>
  <cp:revision>33</cp:revision>
  <dcterms:created xsi:type="dcterms:W3CDTF">2014-11-10T08:03:22Z</dcterms:created>
  <dcterms:modified xsi:type="dcterms:W3CDTF">2015-02-05T16:15:39Z</dcterms:modified>
</cp:coreProperties>
</file>