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6" r:id="rId2"/>
    <p:sldId id="257" r:id="rId3"/>
    <p:sldId id="271" r:id="rId4"/>
    <p:sldId id="258" r:id="rId5"/>
    <p:sldId id="259" r:id="rId6"/>
    <p:sldId id="260" r:id="rId7"/>
    <p:sldId id="261" r:id="rId8"/>
    <p:sldId id="270" r:id="rId9"/>
    <p:sldId id="269" r:id="rId10"/>
    <p:sldId id="262" r:id="rId11"/>
    <p:sldId id="263" r:id="rId12"/>
    <p:sldId id="264" r:id="rId13"/>
    <p:sldId id="268" r:id="rId14"/>
    <p:sldId id="265" r:id="rId15"/>
    <p:sldId id="272" r:id="rId16"/>
    <p:sldId id="26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160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0AF521-AE89-4B6C-AD09-F3C80964B904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C14367-1E36-4E8C-A303-63384AA1B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908720"/>
            <a:ext cx="5694784" cy="35283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chemeClr val="accent3"/>
                </a:solidFill>
              </a:rPr>
              <a:t>Изготовление брелка в технике </a:t>
            </a: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accent3"/>
                </a:solidFill>
              </a:rPr>
              <a:t>«</a:t>
            </a:r>
            <a:r>
              <a:rPr lang="ru-RU" i="1" dirty="0" err="1" smtClean="0">
                <a:ln>
                  <a:solidFill>
                    <a:schemeClr val="bg1"/>
                  </a:solidFill>
                </a:ln>
                <a:solidFill>
                  <a:schemeClr val="accent3"/>
                </a:solidFill>
              </a:rPr>
              <a:t>Кавандоли</a:t>
            </a: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accent3"/>
                </a:solidFill>
              </a:rPr>
              <a:t>»</a:t>
            </a:r>
            <a:endParaRPr lang="ru-RU" i="1" dirty="0">
              <a:ln>
                <a:solidFill>
                  <a:schemeClr val="bg1"/>
                </a:solidFill>
              </a:ln>
              <a:solidFill>
                <a:schemeClr val="accent3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lum bright="10000" contrast="10000"/>
          </a:blip>
          <a:srcRect l="19428" r="30382"/>
          <a:stretch>
            <a:fillRect/>
          </a:stretch>
        </p:blipFill>
        <p:spPr bwMode="auto">
          <a:xfrm rot="1351495">
            <a:off x="6133901" y="2577206"/>
            <a:ext cx="2232248" cy="3335731"/>
          </a:xfrm>
          <a:prstGeom prst="rect">
            <a:avLst/>
          </a:prstGeom>
          <a:noFill/>
          <a:ln w="76200">
            <a:solidFill>
              <a:schemeClr val="accent3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404664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Плетение второго ряда</a:t>
            </a:r>
            <a:endParaRPr lang="ru-RU" sz="3600" b="1" dirty="0">
              <a:ln>
                <a:solidFill>
                  <a:schemeClr val="bg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51520" y="1124744"/>
            <a:ext cx="3816424" cy="3456384"/>
            <a:chOff x="971600" y="1700808"/>
            <a:chExt cx="3240360" cy="2885286"/>
          </a:xfrm>
        </p:grpSpPr>
        <p:pic>
          <p:nvPicPr>
            <p:cNvPr id="4098" name="Picture 2" descr="D:\Документы\Документы Круковской\фото к открытому уроку\Изображение 014.jpg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971600" y="1772816"/>
              <a:ext cx="3240360" cy="2813278"/>
            </a:xfrm>
            <a:prstGeom prst="rect">
              <a:avLst/>
            </a:prstGeom>
            <a:noFill/>
            <a:ln w="76200">
              <a:solidFill>
                <a:schemeClr val="tx1"/>
              </a:solidFill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1115616" y="1700808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</a:rPr>
                <a:t>1</a:t>
              </a:r>
              <a:endParaRPr lang="ru-RU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4644008" y="2924944"/>
            <a:ext cx="3960440" cy="3600078"/>
            <a:chOff x="5364088" y="3429000"/>
            <a:chExt cx="3240360" cy="3096022"/>
          </a:xfrm>
        </p:grpSpPr>
        <p:pic>
          <p:nvPicPr>
            <p:cNvPr id="4099" name="Picture 3" descr="D:\Документы\Документы Круковской\фото к открытому уроку\Изображение 015.jp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364088" y="3429000"/>
              <a:ext cx="3240360" cy="3096022"/>
            </a:xfrm>
            <a:prstGeom prst="rect">
              <a:avLst/>
            </a:prstGeom>
            <a:noFill/>
            <a:ln w="76200">
              <a:solidFill>
                <a:schemeClr val="tx1"/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5436096" y="3429001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</a:rPr>
                <a:t>2</a:t>
              </a:r>
              <a:endParaRPr lang="ru-RU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260648"/>
            <a:ext cx="8033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Плетение третьего ряда</a:t>
            </a:r>
            <a:endParaRPr lang="ru-RU" sz="3600" b="1" dirty="0">
              <a:ln>
                <a:solidFill>
                  <a:schemeClr val="bg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467544" y="1196752"/>
            <a:ext cx="3816424" cy="2520280"/>
            <a:chOff x="827584" y="1556792"/>
            <a:chExt cx="3240360" cy="1992870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screen"/>
            <a:srcRect b="13514"/>
            <a:stretch>
              <a:fillRect/>
            </a:stretch>
          </p:blipFill>
          <p:spPr bwMode="auto">
            <a:xfrm>
              <a:off x="827584" y="1556792"/>
              <a:ext cx="3240360" cy="1992870"/>
            </a:xfrm>
            <a:prstGeom prst="rect">
              <a:avLst/>
            </a:prstGeom>
            <a:noFill/>
            <a:ln w="76200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6" name="TextBox 5"/>
            <p:cNvSpPr txBox="1"/>
            <p:nvPr/>
          </p:nvSpPr>
          <p:spPr>
            <a:xfrm>
              <a:off x="899592" y="1628800"/>
              <a:ext cx="5040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ln>
                    <a:solidFill>
                      <a:schemeClr val="tx1"/>
                    </a:solidFill>
                  </a:ln>
                  <a:solidFill>
                    <a:sysClr val="windowText" lastClr="000000"/>
                  </a:solidFill>
                </a:rPr>
                <a:t>1</a:t>
              </a:r>
              <a:endParaRPr lang="ru-RU" sz="3200" b="1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5004048" y="1196752"/>
            <a:ext cx="3672408" cy="2520280"/>
            <a:chOff x="5364088" y="1628800"/>
            <a:chExt cx="3312368" cy="1994674"/>
          </a:xfrm>
        </p:grpSpPr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4" cstate="screen"/>
            <a:srcRect b="11679"/>
            <a:stretch>
              <a:fillRect/>
            </a:stretch>
          </p:blipFill>
          <p:spPr bwMode="auto">
            <a:xfrm>
              <a:off x="5364088" y="1628800"/>
              <a:ext cx="3312368" cy="1994674"/>
            </a:xfrm>
            <a:prstGeom prst="rect">
              <a:avLst/>
            </a:prstGeom>
            <a:noFill/>
            <a:ln w="76200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7" name="TextBox 6"/>
            <p:cNvSpPr txBox="1"/>
            <p:nvPr/>
          </p:nvSpPr>
          <p:spPr>
            <a:xfrm>
              <a:off x="5436096" y="1700808"/>
              <a:ext cx="57606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ln>
                    <a:solidFill>
                      <a:schemeClr val="tx1"/>
                    </a:solidFill>
                  </a:ln>
                  <a:solidFill>
                    <a:sysClr val="windowText" lastClr="000000"/>
                  </a:solidFill>
                </a:rPr>
                <a:t>2</a:t>
              </a:r>
              <a:endParaRPr lang="ru-RU" sz="3200" b="1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2843808" y="4077072"/>
            <a:ext cx="3689553" cy="2520280"/>
            <a:chOff x="3131840" y="4293096"/>
            <a:chExt cx="3401521" cy="2304256"/>
          </a:xfrm>
        </p:grpSpPr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3131840" y="4293096"/>
              <a:ext cx="3401521" cy="2304256"/>
            </a:xfrm>
            <a:prstGeom prst="rect">
              <a:avLst/>
            </a:prstGeom>
            <a:noFill/>
            <a:ln w="76200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8" name="TextBox 7"/>
            <p:cNvSpPr txBox="1"/>
            <p:nvPr/>
          </p:nvSpPr>
          <p:spPr>
            <a:xfrm>
              <a:off x="3275856" y="4293097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ln>
                    <a:solidFill>
                      <a:schemeClr val="tx1"/>
                    </a:solidFill>
                  </a:ln>
                  <a:solidFill>
                    <a:sysClr val="windowText" lastClr="000000"/>
                  </a:solidFill>
                </a:rPr>
                <a:t>3</a:t>
              </a:r>
              <a:endParaRPr lang="ru-RU" sz="3200" b="1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260649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Плетение четвертого ряда</a:t>
            </a:r>
            <a:endParaRPr lang="ru-RU" sz="3600" b="1" dirty="0">
              <a:ln>
                <a:solidFill>
                  <a:schemeClr val="bg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395536" y="1052736"/>
            <a:ext cx="3456384" cy="2664296"/>
            <a:chOff x="899592" y="1484784"/>
            <a:chExt cx="3024336" cy="2376264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899592" y="1484784"/>
              <a:ext cx="3024336" cy="2376264"/>
            </a:xfrm>
            <a:prstGeom prst="rect">
              <a:avLst/>
            </a:prstGeom>
            <a:noFill/>
            <a:ln w="76200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6" name="TextBox 5"/>
            <p:cNvSpPr txBox="1"/>
            <p:nvPr/>
          </p:nvSpPr>
          <p:spPr>
            <a:xfrm>
              <a:off x="1043608" y="1484785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ln>
                    <a:solidFill>
                      <a:schemeClr val="tx1"/>
                    </a:solidFill>
                  </a:ln>
                  <a:solidFill>
                    <a:sysClr val="windowText" lastClr="000000"/>
                  </a:solidFill>
                </a:rPr>
                <a:t>1</a:t>
              </a:r>
              <a:endParaRPr lang="ru-RU" sz="3200" b="1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5292080" y="1052737"/>
            <a:ext cx="3384376" cy="2592287"/>
            <a:chOff x="5652120" y="1556792"/>
            <a:chExt cx="2907440" cy="1994292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 cstate="screen"/>
            <a:srcRect b="13514"/>
            <a:stretch>
              <a:fillRect/>
            </a:stretch>
          </p:blipFill>
          <p:spPr bwMode="auto">
            <a:xfrm>
              <a:off x="5652120" y="1556792"/>
              <a:ext cx="2907440" cy="1994292"/>
            </a:xfrm>
            <a:prstGeom prst="rect">
              <a:avLst/>
            </a:prstGeom>
            <a:noFill/>
            <a:ln w="76200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7" name="TextBox 6"/>
            <p:cNvSpPr txBox="1"/>
            <p:nvPr/>
          </p:nvSpPr>
          <p:spPr>
            <a:xfrm>
              <a:off x="5724128" y="1556792"/>
              <a:ext cx="5040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ln>
                    <a:solidFill>
                      <a:schemeClr val="tx1"/>
                    </a:solidFill>
                  </a:ln>
                  <a:solidFill>
                    <a:sysClr val="windowText" lastClr="000000"/>
                  </a:solidFill>
                </a:rPr>
                <a:t>2</a:t>
              </a:r>
              <a:endParaRPr lang="ru-RU" sz="3200" b="1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2843808" y="4077072"/>
            <a:ext cx="3384376" cy="2549472"/>
            <a:chOff x="2987824" y="4437112"/>
            <a:chExt cx="3240360" cy="2189432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2987824" y="4437112"/>
              <a:ext cx="3240360" cy="2189432"/>
            </a:xfrm>
            <a:prstGeom prst="rect">
              <a:avLst/>
            </a:prstGeom>
            <a:noFill/>
            <a:ln w="76200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8" name="TextBox 7"/>
            <p:cNvSpPr txBox="1"/>
            <p:nvPr/>
          </p:nvSpPr>
          <p:spPr>
            <a:xfrm>
              <a:off x="3275856" y="4437112"/>
              <a:ext cx="57606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ln>
                    <a:solidFill>
                      <a:schemeClr val="tx1"/>
                    </a:solidFill>
                  </a:ln>
                  <a:solidFill>
                    <a:sysClr val="windowText" lastClr="000000"/>
                  </a:solidFill>
                </a:rPr>
                <a:t>3</a:t>
              </a:r>
              <a:endParaRPr lang="ru-RU" sz="3200" b="1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0"/>
            <a:ext cx="8280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ysClr val="windowText" lastClr="0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Схема поэтапного плетения брелка</a:t>
            </a:r>
            <a:endParaRPr lang="ru-RU" sz="3200" b="1" i="1" dirty="0">
              <a:ln>
                <a:solidFill>
                  <a:sysClr val="windowText" lastClr="00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987824" y="1196751"/>
          <a:ext cx="3888432" cy="5256584"/>
        </p:xfrm>
        <a:graphic>
          <a:graphicData uri="http://schemas.openxmlformats.org/drawingml/2006/table">
            <a:tbl>
              <a:tblPr/>
              <a:tblGrid>
                <a:gridCol w="523672"/>
                <a:gridCol w="462287"/>
                <a:gridCol w="455770"/>
                <a:gridCol w="482930"/>
                <a:gridCol w="448707"/>
                <a:gridCol w="496511"/>
                <a:gridCol w="500314"/>
                <a:gridCol w="518241"/>
              </a:tblGrid>
              <a:tr h="3984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8671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811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8671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01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50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4162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984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923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923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923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923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923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42142">
                <a:tc gridSpan="8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598295" algn="l"/>
                        </a:tabLs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92" marR="39092" marT="0" marB="0">
                    <a:lnL>
                      <a:noFill/>
                    </a:lnL>
                    <a:lnR>
                      <a:noFill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267744" y="1196757"/>
          <a:ext cx="527720" cy="5165173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527720"/>
              </a:tblGrid>
              <a:tr h="39732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7321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/>
                        <a:t>2</a:t>
                      </a:r>
                      <a:endParaRPr lang="ru-RU" sz="1800" b="1" i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7321">
                <a:tc>
                  <a:txBody>
                    <a:bodyPr/>
                    <a:lstStyle/>
                    <a:p>
                      <a:pPr algn="ctr"/>
                      <a:endParaRPr lang="ru-RU" sz="1800" b="1" i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7321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/>
                        <a:t>4</a:t>
                      </a:r>
                      <a:endParaRPr lang="ru-RU" sz="1800" b="1" i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7321">
                <a:tc>
                  <a:txBody>
                    <a:bodyPr/>
                    <a:lstStyle/>
                    <a:p>
                      <a:pPr algn="ctr"/>
                      <a:endParaRPr lang="ru-RU" sz="1800" b="1" i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7321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/>
                        <a:t>6</a:t>
                      </a:r>
                      <a:endParaRPr lang="ru-RU" sz="1800" b="1" i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7321">
                <a:tc>
                  <a:txBody>
                    <a:bodyPr/>
                    <a:lstStyle/>
                    <a:p>
                      <a:pPr algn="ctr"/>
                      <a:endParaRPr lang="ru-RU" sz="1800" b="1" i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7321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/>
                        <a:t>8</a:t>
                      </a:r>
                      <a:endParaRPr lang="ru-RU" sz="1800" b="1" i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7321">
                <a:tc>
                  <a:txBody>
                    <a:bodyPr/>
                    <a:lstStyle/>
                    <a:p>
                      <a:pPr algn="ctr"/>
                      <a:endParaRPr lang="ru-RU" sz="1800" b="1" i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7321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/>
                        <a:t>10</a:t>
                      </a:r>
                      <a:endParaRPr lang="ru-RU" sz="1800" b="1" i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7321">
                <a:tc>
                  <a:txBody>
                    <a:bodyPr/>
                    <a:lstStyle/>
                    <a:p>
                      <a:pPr algn="ctr"/>
                      <a:endParaRPr lang="ru-RU" sz="1800" b="1" i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7321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/>
                        <a:t>12</a:t>
                      </a:r>
                      <a:endParaRPr lang="ru-RU" sz="1800" b="1" i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732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164288" y="1196752"/>
          <a:ext cx="527720" cy="5165173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527720"/>
              </a:tblGrid>
              <a:tr h="397321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/>
                        <a:t>1</a:t>
                      </a:r>
                      <a:endParaRPr lang="ru-RU" sz="1800" b="1" i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7321">
                <a:tc>
                  <a:txBody>
                    <a:bodyPr/>
                    <a:lstStyle/>
                    <a:p>
                      <a:pPr algn="ctr"/>
                      <a:endParaRPr lang="ru-RU" sz="1800" b="1" i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7321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/>
                        <a:t>3</a:t>
                      </a:r>
                      <a:endParaRPr lang="ru-RU" sz="1800" b="1" i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7321">
                <a:tc>
                  <a:txBody>
                    <a:bodyPr/>
                    <a:lstStyle/>
                    <a:p>
                      <a:pPr algn="ctr"/>
                      <a:endParaRPr lang="ru-RU" sz="1800" b="1" i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7321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/>
                        <a:t>5</a:t>
                      </a:r>
                      <a:endParaRPr lang="ru-RU" sz="1800" b="1" i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7321">
                <a:tc>
                  <a:txBody>
                    <a:bodyPr/>
                    <a:lstStyle/>
                    <a:p>
                      <a:pPr algn="ctr"/>
                      <a:endParaRPr lang="ru-RU" sz="1800" b="1" i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7321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/>
                        <a:t>7</a:t>
                      </a:r>
                      <a:endParaRPr lang="ru-RU" sz="1800" b="1" i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7321">
                <a:tc>
                  <a:txBody>
                    <a:bodyPr/>
                    <a:lstStyle/>
                    <a:p>
                      <a:pPr algn="ctr"/>
                      <a:endParaRPr lang="ru-RU" sz="1800" b="1" i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7321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/>
                        <a:t>9</a:t>
                      </a:r>
                      <a:endParaRPr lang="ru-RU" sz="1800" b="1" i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7321">
                <a:tc>
                  <a:txBody>
                    <a:bodyPr/>
                    <a:lstStyle/>
                    <a:p>
                      <a:pPr algn="ctr"/>
                      <a:endParaRPr lang="ru-RU" sz="1800" b="1" i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7321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/>
                        <a:t>11</a:t>
                      </a:r>
                      <a:endParaRPr lang="ru-RU" sz="1800" b="1" i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7321">
                <a:tc>
                  <a:txBody>
                    <a:bodyPr/>
                    <a:lstStyle/>
                    <a:p>
                      <a:pPr algn="ctr"/>
                      <a:endParaRPr lang="ru-RU" sz="1800" b="1" i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7321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/>
                        <a:t>13</a:t>
                      </a:r>
                      <a:endParaRPr lang="ru-RU" sz="1800" b="1" i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332656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Обрезка нитей</a:t>
            </a:r>
            <a:endParaRPr lang="ru-RU" sz="3600" b="1" dirty="0">
              <a:ln>
                <a:solidFill>
                  <a:schemeClr val="bg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3768" y="1556792"/>
            <a:ext cx="4320480" cy="4466028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2204864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n w="19050">
                  <a:solidFill>
                    <a:sysClr val="windowText" lastClr="0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МОЛОДЦЫ!</a:t>
            </a:r>
            <a:endParaRPr lang="ru-RU" sz="7200" b="1" dirty="0">
              <a:ln w="19050">
                <a:solidFill>
                  <a:sysClr val="windowText" lastClr="0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5696" y="764704"/>
            <a:ext cx="57864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Правильно</a:t>
            </a:r>
            <a:r>
              <a:rPr lang="ru-RU" sz="7200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hlinkClick r:id="rId3" action="ppaction://hlinksldjump"/>
              </a:rPr>
              <a:t>!</a:t>
            </a:r>
            <a:endParaRPr lang="ru-RU" sz="7200" dirty="0">
              <a:ln>
                <a:solidFill>
                  <a:schemeClr val="bg1"/>
                </a:solidFill>
              </a:ln>
              <a:solidFill>
                <a:srgbClr val="C00000"/>
              </a:solidFill>
            </a:endParaRPr>
          </a:p>
        </p:txBody>
      </p:sp>
      <p:pic>
        <p:nvPicPr>
          <p:cNvPr id="9217" name="Picture 1" descr="E:\Копия oli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1916832"/>
            <a:ext cx="4536504" cy="4880150"/>
          </a:xfrm>
          <a:prstGeom prst="rect">
            <a:avLst/>
          </a:prstGeom>
          <a:blipFill>
            <a:blip r:embed="rId2" cstate="screen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tile tx="0" ty="0" sx="100000" sy="100000" flip="none" algn="tl"/>
          </a:blipFill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548680"/>
            <a:ext cx="8892480" cy="1080120"/>
          </a:xfrm>
        </p:spPr>
        <p:txBody>
          <a:bodyPr>
            <a:prstTxWarp prst="textWave1">
              <a:avLst>
                <a:gd name="adj1" fmla="val 12500"/>
                <a:gd name="adj2" fmla="val 1285"/>
              </a:avLst>
            </a:prstTxWarp>
            <a:normAutofit/>
          </a:bodyPr>
          <a:lstStyle/>
          <a:p>
            <a:pPr algn="ctr"/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accent3"/>
                </a:solidFill>
              </a:rPr>
              <a:t>Проверочный этап</a:t>
            </a:r>
            <a:endParaRPr lang="ru-RU" i="1" dirty="0">
              <a:ln>
                <a:solidFill>
                  <a:schemeClr val="bg1"/>
                </a:solidFill>
              </a:ln>
              <a:solidFill>
                <a:schemeClr val="accent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15660" y="3789040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Горизонтальный</a:t>
            </a:r>
            <a:endParaRPr lang="ru-RU" sz="2800" b="1" dirty="0">
              <a:ln>
                <a:solidFill>
                  <a:sysClr val="windowText" lastClr="000000"/>
                </a:solidFill>
              </a:ln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1684" y="4869160"/>
            <a:ext cx="3488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" action="ppaction://noaction"/>
              </a:rPr>
              <a:t>Вертикальный</a:t>
            </a:r>
            <a:endParaRPr lang="ru-RU" sz="2800" b="1" dirty="0">
              <a:ln>
                <a:solidFill>
                  <a:sysClr val="windowText" lastClr="000000"/>
                </a:solidFill>
              </a:ln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screen">
            <a:lum contrast="60000"/>
          </a:blip>
          <a:srcRect/>
          <a:stretch>
            <a:fillRect/>
          </a:stretch>
        </p:blipFill>
        <p:spPr bwMode="auto">
          <a:xfrm>
            <a:off x="179512" y="2060848"/>
            <a:ext cx="4689994" cy="396044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4716016" y="1844824"/>
            <a:ext cx="44644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i="1" dirty="0" smtClean="0">
              <a:ln>
                <a:solidFill>
                  <a:sysClr val="windowText" lastClr="000000"/>
                </a:solidFill>
              </a:ln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2800" b="1" i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Назовите вид репсового узла </a:t>
            </a:r>
          </a:p>
          <a:p>
            <a:pPr algn="ctr"/>
            <a:r>
              <a:rPr lang="ru-RU" sz="2800" b="1" i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рисунке.</a:t>
            </a:r>
            <a:endParaRPr lang="ru-RU" sz="2800" b="1" i="1" dirty="0">
              <a:ln>
                <a:solidFill>
                  <a:sysClr val="windowText" lastClr="000000"/>
                </a:solidFill>
              </a:ln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92080" y="6093296"/>
            <a:ext cx="3488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" action="ppaction://noaction"/>
              </a:rPr>
              <a:t>Диагональный</a:t>
            </a:r>
            <a:endParaRPr lang="ru-RU" sz="2800" b="1" dirty="0">
              <a:ln>
                <a:solidFill>
                  <a:sysClr val="windowText" lastClr="000000"/>
                </a:solidFill>
              </a:ln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r:id="" action="ppaction://noactio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>
            <a:lum contrast="60000"/>
          </a:blip>
          <a:srcRect/>
          <a:stretch>
            <a:fillRect/>
          </a:stretch>
        </p:blipFill>
        <p:spPr bwMode="auto">
          <a:xfrm>
            <a:off x="251520" y="1844824"/>
            <a:ext cx="4654176" cy="3816424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148064" y="1988840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" action="ppaction://noaction"/>
              </a:rPr>
              <a:t>Горизонтальный</a:t>
            </a:r>
            <a:endParaRPr lang="ru-RU" sz="2800" b="1" dirty="0">
              <a:ln>
                <a:solidFill>
                  <a:sysClr val="windowText" lastClr="000000"/>
                </a:solidFill>
              </a:ln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36096" y="3068960"/>
            <a:ext cx="3488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" action="ppaction://noaction"/>
              </a:rPr>
              <a:t>Вертикальный</a:t>
            </a:r>
            <a:endParaRPr lang="ru-RU" sz="2800" b="1" dirty="0">
              <a:ln>
                <a:solidFill>
                  <a:sysClr val="windowText" lastClr="000000"/>
                </a:solidFill>
              </a:ln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24484" y="4293096"/>
            <a:ext cx="3488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" action="ppaction://noaction"/>
              </a:rPr>
              <a:t>Диагональный</a:t>
            </a:r>
            <a:endParaRPr lang="ru-RU" sz="2800" b="1" dirty="0">
              <a:ln>
                <a:solidFill>
                  <a:sysClr val="windowText" lastClr="000000"/>
                </a:solidFill>
              </a:ln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r:id="" action="ppaction://noactio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9144000" cy="1080120"/>
          </a:xfrm>
        </p:spPr>
        <p:txBody>
          <a:bodyPr>
            <a:prstTxWarp prst="textWave1">
              <a:avLst>
                <a:gd name="adj1" fmla="val 12500"/>
                <a:gd name="adj2" fmla="val 847"/>
              </a:avLst>
            </a:prstTxWarp>
            <a:noAutofit/>
          </a:bodyPr>
          <a:lstStyle/>
          <a:p>
            <a:pPr algn="ctr"/>
            <a:r>
              <a:rPr lang="ru-RU" sz="4400" i="1" dirty="0" smtClean="0">
                <a:ln>
                  <a:solidFill>
                    <a:schemeClr val="bg1"/>
                  </a:solidFill>
                </a:ln>
                <a:solidFill>
                  <a:schemeClr val="accent3"/>
                </a:solidFill>
              </a:rPr>
              <a:t>Из истории возникновения</a:t>
            </a:r>
            <a:endParaRPr lang="ru-RU" sz="4400" i="1" dirty="0">
              <a:ln>
                <a:solidFill>
                  <a:schemeClr val="bg1"/>
                </a:solidFill>
              </a:ln>
              <a:solidFill>
                <a:schemeClr val="accent3"/>
              </a:solidFill>
            </a:endParaRPr>
          </a:p>
        </p:txBody>
      </p:sp>
      <p:pic>
        <p:nvPicPr>
          <p:cNvPr id="1026" name="Picture 2" descr="E:\znaki-zodiaka-cvetnoe-pletenie-kavandoli-makrame-kryuchok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064" y="2996952"/>
            <a:ext cx="3404474" cy="3312368"/>
          </a:xfrm>
          <a:prstGeom prst="rect">
            <a:avLst/>
          </a:prstGeom>
          <a:ln w="228600" cap="sq" cmpd="thickThin">
            <a:solidFill>
              <a:srgbClr val="351605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395536" y="1988840"/>
            <a:ext cx="439248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r>
              <a:rPr lang="ru-RU" sz="2800" b="1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15 веке в одной из итальянских школ, в городе Турине, открылась школа по макраме. Она называлась «Дом солнца». </a:t>
            </a:r>
            <a:endParaRPr lang="ru-RU" sz="2800" b="1" dirty="0">
              <a:ln>
                <a:solidFill>
                  <a:schemeClr val="bg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892480" cy="1368152"/>
          </a:xfrm>
        </p:spPr>
        <p:txBody>
          <a:bodyPr>
            <a:prstTxWarp prst="textWave1">
              <a:avLst>
                <a:gd name="adj1" fmla="val 12500"/>
                <a:gd name="adj2" fmla="val 2823"/>
              </a:avLst>
            </a:prstTxWarp>
            <a:normAutofit fontScale="90000"/>
          </a:bodyPr>
          <a:lstStyle/>
          <a:p>
            <a:pPr algn="ctr"/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accent3"/>
                </a:solidFill>
              </a:rPr>
              <a:t>Изделия в технике «</a:t>
            </a:r>
            <a:r>
              <a:rPr lang="ru-RU" i="1" dirty="0" err="1" smtClean="0">
                <a:ln>
                  <a:solidFill>
                    <a:schemeClr val="bg1"/>
                  </a:solidFill>
                </a:ln>
                <a:solidFill>
                  <a:schemeClr val="accent3"/>
                </a:solidFill>
              </a:rPr>
              <a:t>Кавандоли</a:t>
            </a: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accent3"/>
                </a:solidFill>
              </a:rPr>
              <a:t>»</a:t>
            </a:r>
            <a:endParaRPr lang="ru-RU" i="1" dirty="0">
              <a:ln>
                <a:solidFill>
                  <a:schemeClr val="bg1"/>
                </a:solidFill>
              </a:ln>
              <a:solidFill>
                <a:schemeClr val="accent3"/>
              </a:solidFill>
            </a:endParaRPr>
          </a:p>
        </p:txBody>
      </p:sp>
      <p:pic>
        <p:nvPicPr>
          <p:cNvPr id="14337" name="Picture 1" descr="E:\49878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844824"/>
            <a:ext cx="2736304" cy="3632404"/>
          </a:xfrm>
          <a:prstGeom prst="rect">
            <a:avLst/>
          </a:prstGeom>
          <a:noFill/>
          <a:ln w="76200">
            <a:solidFill>
              <a:schemeClr val="accent3"/>
            </a:solidFill>
          </a:ln>
        </p:spPr>
      </p:pic>
      <p:pic>
        <p:nvPicPr>
          <p:cNvPr id="14338" name="Picture 2" descr="E:\2277309ivo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16216" y="3140968"/>
            <a:ext cx="2376264" cy="3445583"/>
          </a:xfrm>
          <a:prstGeom prst="rect">
            <a:avLst/>
          </a:prstGeom>
          <a:noFill/>
          <a:ln w="76200">
            <a:solidFill>
              <a:schemeClr val="accent3"/>
            </a:solidFill>
          </a:ln>
        </p:spPr>
      </p:pic>
      <p:pic>
        <p:nvPicPr>
          <p:cNvPr id="14339" name="Picture 3" descr="E:\picture13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491880" y="2564904"/>
            <a:ext cx="2592288" cy="3600400"/>
          </a:xfrm>
          <a:prstGeom prst="rect">
            <a:avLst/>
          </a:prstGeom>
          <a:noFill/>
          <a:ln w="76200">
            <a:solidFill>
              <a:schemeClr val="accent3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/>
          </p:nvPr>
        </p:nvSpPr>
        <p:spPr>
          <a:xfrm>
            <a:off x="251520" y="404663"/>
            <a:ext cx="8640960" cy="1008113"/>
          </a:xfrm>
        </p:spPr>
        <p:txBody>
          <a:bodyPr>
            <a:prstTxWarp prst="textWave1">
              <a:avLst/>
            </a:prstTxWarp>
            <a:normAutofit fontScale="90000"/>
          </a:bodyPr>
          <a:lstStyle/>
          <a:p>
            <a:pPr algn="l"/>
            <a:r>
              <a:rPr lang="ru-RU" sz="4400" i="1" dirty="0" smtClean="0">
                <a:ln>
                  <a:solidFill>
                    <a:schemeClr val="bg1"/>
                  </a:solidFill>
                </a:ln>
                <a:solidFill>
                  <a:schemeClr val="accent3"/>
                </a:solidFill>
              </a:rPr>
              <a:t>Инструменты и материалы</a:t>
            </a:r>
            <a:endParaRPr lang="ru-RU" sz="4400" i="1" dirty="0">
              <a:ln>
                <a:solidFill>
                  <a:schemeClr val="bg1"/>
                </a:solidFill>
              </a:ln>
              <a:solidFill>
                <a:schemeClr val="accent3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>
            <a:lum bright="10000" contrast="20000"/>
          </a:blip>
          <a:srcRect/>
          <a:stretch>
            <a:fillRect/>
          </a:stretch>
        </p:blipFill>
        <p:spPr bwMode="auto">
          <a:xfrm>
            <a:off x="323528" y="2348880"/>
            <a:ext cx="4176464" cy="3132348"/>
          </a:xfrm>
          <a:prstGeom prst="rect">
            <a:avLst/>
          </a:prstGeom>
          <a:noFill/>
          <a:ln w="76200">
            <a:solidFill>
              <a:schemeClr val="accent3"/>
            </a:solidFill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364088" y="2420888"/>
            <a:ext cx="345638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800" b="1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Подушка.</a:t>
            </a:r>
          </a:p>
          <a:p>
            <a:pPr marL="342900" indent="-342900">
              <a:lnSpc>
                <a:spcPct val="150000"/>
              </a:lnSpc>
            </a:pPr>
            <a:r>
              <a:rPr lang="ru-RU" sz="2800" b="1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Нити.</a:t>
            </a:r>
          </a:p>
          <a:p>
            <a:pPr marL="342900" indent="-342900">
              <a:lnSpc>
                <a:spcPct val="150000"/>
              </a:lnSpc>
            </a:pPr>
            <a:r>
              <a:rPr lang="ru-RU" sz="2800" b="1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3.Схема.</a:t>
            </a:r>
          </a:p>
          <a:p>
            <a:pPr marL="342900" indent="-342900">
              <a:lnSpc>
                <a:spcPct val="150000"/>
              </a:lnSpc>
            </a:pPr>
            <a:r>
              <a:rPr lang="ru-RU" sz="2800" b="1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4.Иголки.</a:t>
            </a:r>
          </a:p>
          <a:p>
            <a:pPr marL="342900" indent="-342900">
              <a:lnSpc>
                <a:spcPct val="150000"/>
              </a:lnSpc>
            </a:pPr>
            <a:r>
              <a:rPr lang="ru-RU" sz="2800" b="1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5.Ножницы.</a:t>
            </a:r>
            <a:endParaRPr lang="ru-RU" sz="2800" b="1" dirty="0">
              <a:ln>
                <a:solidFill>
                  <a:schemeClr val="bg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8892480" cy="720080"/>
          </a:xfrm>
        </p:spPr>
        <p:txBody>
          <a:bodyPr>
            <a:prstTxWarp prst="textWave1">
              <a:avLst>
                <a:gd name="adj1" fmla="val 12500"/>
                <a:gd name="adj2" fmla="val 1081"/>
              </a:avLst>
            </a:prstTxWarp>
            <a:normAutofit/>
          </a:bodyPr>
          <a:lstStyle/>
          <a:p>
            <a:pPr algn="ctr"/>
            <a:r>
              <a:rPr lang="ru-RU" sz="4400" i="1" dirty="0" smtClean="0">
                <a:ln>
                  <a:solidFill>
                    <a:schemeClr val="bg1"/>
                  </a:solidFill>
                </a:ln>
                <a:solidFill>
                  <a:schemeClr val="accent3"/>
                </a:solidFill>
              </a:rPr>
              <a:t>Этапы плетения</a:t>
            </a:r>
            <a:endParaRPr lang="ru-RU" sz="4400" i="1" dirty="0">
              <a:ln>
                <a:solidFill>
                  <a:schemeClr val="bg1"/>
                </a:solidFill>
              </a:ln>
              <a:solidFill>
                <a:schemeClr val="accent3"/>
              </a:solidFill>
            </a:endParaRPr>
          </a:p>
        </p:txBody>
      </p:sp>
      <p:pic>
        <p:nvPicPr>
          <p:cNvPr id="1026" name="Picture 2" descr="D:\Документы\Документы Круковской\фото к открытому уроку\Изображение 0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717648" y="20537831"/>
            <a:ext cx="5245008" cy="393353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0" y="1268760"/>
            <a:ext cx="7858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    </a:t>
            </a:r>
            <a:r>
              <a:rPr lang="en-US" sz="2800" b="1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</a:t>
            </a:r>
            <a:r>
              <a:rPr lang="ru-RU" sz="2800" b="1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Завязывание узла «через руку»</a:t>
            </a:r>
            <a:endParaRPr lang="ru-RU" sz="2800" b="1" dirty="0">
              <a:ln>
                <a:solidFill>
                  <a:schemeClr val="bg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323528" y="2132856"/>
            <a:ext cx="4032448" cy="3312367"/>
            <a:chOff x="649368" y="2780929"/>
            <a:chExt cx="3516108" cy="2880319"/>
          </a:xfrm>
        </p:grpSpPr>
        <p:pic>
          <p:nvPicPr>
            <p:cNvPr id="1028" name="Picture 4" descr="D:\Документы\Документы Круковской\фото к открытому уроку\Изображение 002.jpg"/>
            <p:cNvPicPr>
              <a:picLocks noChangeAspect="1" noChangeArrowheads="1"/>
            </p:cNvPicPr>
            <p:nvPr/>
          </p:nvPicPr>
          <p:blipFill>
            <a:blip r:embed="rId4" cstate="screen">
              <a:lum bright="10000" contrast="20000"/>
            </a:blip>
            <a:srcRect/>
            <a:stretch>
              <a:fillRect/>
            </a:stretch>
          </p:blipFill>
          <p:spPr bwMode="auto">
            <a:xfrm>
              <a:off x="649368" y="2852936"/>
              <a:ext cx="3516108" cy="2808312"/>
            </a:xfrm>
            <a:prstGeom prst="rect">
              <a:avLst/>
            </a:prstGeom>
            <a:noFill/>
            <a:ln w="76200">
              <a:solidFill>
                <a:schemeClr val="tx1"/>
              </a:solidFill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683568" y="2780929"/>
              <a:ext cx="6480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4716016" y="3022621"/>
            <a:ext cx="4150992" cy="3430715"/>
            <a:chOff x="5047765" y="2996952"/>
            <a:chExt cx="3810341" cy="2911732"/>
          </a:xfrm>
        </p:grpSpPr>
        <p:pic>
          <p:nvPicPr>
            <p:cNvPr id="1027" name="Picture 3" descr="D:\Документы\Документы Круковской\фото к открытому уроку\Изображение 001.jpg"/>
            <p:cNvPicPr>
              <a:picLocks noChangeAspect="1" noChangeArrowheads="1"/>
            </p:cNvPicPr>
            <p:nvPr/>
          </p:nvPicPr>
          <p:blipFill>
            <a:blip r:embed="rId5" cstate="screen">
              <a:lum bright="10000" contrast="20000"/>
            </a:blip>
            <a:srcRect b="8333"/>
            <a:stretch>
              <a:fillRect/>
            </a:stretch>
          </p:blipFill>
          <p:spPr bwMode="auto">
            <a:xfrm>
              <a:off x="5047765" y="3097396"/>
              <a:ext cx="3810341" cy="2811288"/>
            </a:xfrm>
            <a:prstGeom prst="rect">
              <a:avLst/>
            </a:prstGeom>
            <a:noFill/>
            <a:ln w="76200">
              <a:solidFill>
                <a:schemeClr val="tx1"/>
              </a:solidFill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5364088" y="2996952"/>
              <a:ext cx="7920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</a:rPr>
                <a:t>2</a:t>
              </a:r>
              <a:endParaRPr lang="ru-RU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323528" y="1196752"/>
            <a:ext cx="3515779" cy="2428610"/>
            <a:chOff x="611559" y="1268760"/>
            <a:chExt cx="3515779" cy="2428610"/>
          </a:xfrm>
        </p:grpSpPr>
        <p:pic>
          <p:nvPicPr>
            <p:cNvPr id="2050" name="Picture 2" descr="D:\Документы\Документы Круковской\фото к открытому уроку\Изображение 056.jpg"/>
            <p:cNvPicPr>
              <a:picLocks noChangeAspect="1" noChangeArrowheads="1"/>
            </p:cNvPicPr>
            <p:nvPr/>
          </p:nvPicPr>
          <p:blipFill>
            <a:blip r:embed="rId3" cstate="screen">
              <a:lum bright="10000" contrast="20000"/>
            </a:blip>
            <a:srcRect/>
            <a:stretch>
              <a:fillRect/>
            </a:stretch>
          </p:blipFill>
          <p:spPr bwMode="auto">
            <a:xfrm>
              <a:off x="611559" y="1268760"/>
              <a:ext cx="3515779" cy="2428610"/>
            </a:xfrm>
            <a:prstGeom prst="rect">
              <a:avLst/>
            </a:prstGeom>
            <a:noFill/>
            <a:ln w="76200">
              <a:solidFill>
                <a:schemeClr val="tx1"/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683568" y="1340768"/>
              <a:ext cx="5395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1</a:t>
              </a:r>
              <a:endParaRPr lang="ru-RU" sz="2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5220072" y="1124744"/>
            <a:ext cx="3707644" cy="2512386"/>
            <a:chOff x="5292080" y="1196752"/>
            <a:chExt cx="3707644" cy="2512386"/>
          </a:xfrm>
        </p:grpSpPr>
        <p:pic>
          <p:nvPicPr>
            <p:cNvPr id="2051" name="Picture 3" descr="D:\Документы\Документы Круковской\фото к открытому уроку\Изображение 057.jp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292080" y="1196752"/>
              <a:ext cx="3707644" cy="2512386"/>
            </a:xfrm>
            <a:prstGeom prst="rect">
              <a:avLst/>
            </a:prstGeom>
            <a:noFill/>
            <a:ln w="76200">
              <a:solidFill>
                <a:schemeClr val="tx1"/>
              </a:solidFill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5292080" y="1196752"/>
              <a:ext cx="7155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/>
                <a:t> </a:t>
              </a:r>
              <a:r>
                <a:rPr lang="ru-RU" sz="3600" b="1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2</a:t>
              </a:r>
              <a:endPara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2555776" y="3933056"/>
            <a:ext cx="3792440" cy="2736304"/>
            <a:chOff x="2987824" y="3933056"/>
            <a:chExt cx="3792440" cy="2736304"/>
          </a:xfrm>
        </p:grpSpPr>
        <p:pic>
          <p:nvPicPr>
            <p:cNvPr id="2052" name="Picture 4" descr="D:\Документы\Документы Круковской\фото к открытому уроку\Изображение 059.jpg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2987824" y="3933056"/>
              <a:ext cx="3792440" cy="2736304"/>
            </a:xfrm>
            <a:prstGeom prst="rect">
              <a:avLst/>
            </a:prstGeom>
            <a:noFill/>
            <a:ln w="76200">
              <a:solidFill>
                <a:schemeClr val="tx1"/>
              </a:solidFill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5940152" y="6021288"/>
              <a:ext cx="7920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/>
                <a:t> </a:t>
              </a:r>
              <a:r>
                <a:rPr lang="ru-RU" sz="3600" b="1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3</a:t>
              </a:r>
              <a:endPara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15616" y="332656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II.</a:t>
            </a:r>
            <a:r>
              <a:rPr lang="ru-RU" sz="3600" b="1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Навес нитей</a:t>
            </a:r>
            <a:endParaRPr lang="ru-RU" sz="3600" b="1" dirty="0">
              <a:ln>
                <a:solidFill>
                  <a:schemeClr val="bg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332656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    </a:t>
            </a:r>
            <a:r>
              <a:rPr lang="ru-RU" sz="3600" b="1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Плетение первого ряда</a:t>
            </a:r>
            <a:endParaRPr lang="ru-RU" sz="3600" b="1" dirty="0">
              <a:ln>
                <a:solidFill>
                  <a:schemeClr val="bg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467544" y="1124744"/>
            <a:ext cx="3168352" cy="2736304"/>
            <a:chOff x="683568" y="1340769"/>
            <a:chExt cx="2914610" cy="2520279"/>
          </a:xfrm>
        </p:grpSpPr>
        <p:pic>
          <p:nvPicPr>
            <p:cNvPr id="3074" name="Picture 2" descr="D:\Документы\Документы Круковской\фото к открытому уроку\Изображение 009.jpg"/>
            <p:cNvPicPr>
              <a:picLocks noChangeAspect="1" noChangeArrowheads="1"/>
            </p:cNvPicPr>
            <p:nvPr/>
          </p:nvPicPr>
          <p:blipFill>
            <a:blip r:embed="rId3" cstate="screen">
              <a:lum bright="10000" contrast="20000"/>
            </a:blip>
            <a:srcRect/>
            <a:stretch>
              <a:fillRect/>
            </a:stretch>
          </p:blipFill>
          <p:spPr bwMode="auto">
            <a:xfrm>
              <a:off x="683568" y="1412776"/>
              <a:ext cx="2914610" cy="2448272"/>
            </a:xfrm>
            <a:prstGeom prst="rect">
              <a:avLst/>
            </a:prstGeom>
            <a:noFill/>
            <a:ln w="76200">
              <a:solidFill>
                <a:schemeClr val="tx1"/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683568" y="1340769"/>
              <a:ext cx="648072" cy="538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</a:rPr>
                <a:t>1</a:t>
              </a:r>
              <a:endParaRPr lang="ru-RU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5364086" y="1246990"/>
            <a:ext cx="3406197" cy="2614058"/>
            <a:chOff x="5368887" y="1400572"/>
            <a:chExt cx="3179117" cy="2463227"/>
          </a:xfrm>
        </p:grpSpPr>
        <p:pic>
          <p:nvPicPr>
            <p:cNvPr id="3075" name="Picture 3" descr="D:\Документы\Документы Круковской\фото к открытому уроку\Изображение 011.jpg"/>
            <p:cNvPicPr>
              <a:picLocks noChangeAspect="1" noChangeArrowheads="1"/>
            </p:cNvPicPr>
            <p:nvPr/>
          </p:nvPicPr>
          <p:blipFill>
            <a:blip r:embed="rId4" cstate="screen">
              <a:lum bright="10000" contrast="20000"/>
            </a:blip>
            <a:srcRect l="4444" b="4795"/>
            <a:stretch>
              <a:fillRect/>
            </a:stretch>
          </p:blipFill>
          <p:spPr bwMode="auto">
            <a:xfrm>
              <a:off x="5368887" y="1400572"/>
              <a:ext cx="3179117" cy="2463227"/>
            </a:xfrm>
            <a:prstGeom prst="rect">
              <a:avLst/>
            </a:prstGeom>
            <a:noFill/>
            <a:ln w="76200">
              <a:solidFill>
                <a:schemeClr val="tx1"/>
              </a:solidFill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5436096" y="1556792"/>
              <a:ext cx="792088" cy="5510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</a:rPr>
                <a:t>2</a:t>
              </a:r>
              <a:endParaRPr lang="ru-RU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2483768" y="4149080"/>
            <a:ext cx="3744416" cy="2517677"/>
            <a:chOff x="3131840" y="4149080"/>
            <a:chExt cx="2880320" cy="2517677"/>
          </a:xfrm>
        </p:grpSpPr>
        <p:pic>
          <p:nvPicPr>
            <p:cNvPr id="3076" name="Picture 4" descr="D:\Документы\Документы Круковской\фото к открытому уроку\Изображение 013.jpg"/>
            <p:cNvPicPr>
              <a:picLocks noChangeAspect="1" noChangeArrowheads="1"/>
            </p:cNvPicPr>
            <p:nvPr/>
          </p:nvPicPr>
          <p:blipFill>
            <a:blip r:embed="rId5" cstate="screen">
              <a:lum bright="10000" contrast="20000"/>
            </a:blip>
            <a:srcRect/>
            <a:stretch>
              <a:fillRect/>
            </a:stretch>
          </p:blipFill>
          <p:spPr bwMode="auto">
            <a:xfrm>
              <a:off x="3203848" y="4149080"/>
              <a:ext cx="2808312" cy="2517677"/>
            </a:xfrm>
            <a:prstGeom prst="rect">
              <a:avLst/>
            </a:prstGeom>
            <a:noFill/>
            <a:ln w="76200">
              <a:solidFill>
                <a:schemeClr val="tx1"/>
              </a:solidFill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3131840" y="4221088"/>
              <a:ext cx="9361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/>
                <a:t> </a:t>
              </a:r>
              <a:r>
                <a:rPr lang="ru-RU" sz="3200" b="1" dirty="0" smtClean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</a:rPr>
                <a:t>3</a:t>
              </a:r>
              <a:endParaRPr lang="ru-RU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630</TotalTime>
  <Words>139</Words>
  <Application>Microsoft Office PowerPoint</Application>
  <PresentationFormat>Экран (4:3)</PresentationFormat>
  <Paragraphs>60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Изготовление брелка в технике «Кавандоли»</vt:lpstr>
      <vt:lpstr>Проверочный этап</vt:lpstr>
      <vt:lpstr>Слайд 3</vt:lpstr>
      <vt:lpstr>Из истории возникновения</vt:lpstr>
      <vt:lpstr>Изделия в технике «Кавандоли»</vt:lpstr>
      <vt:lpstr>Инструменты и материалы</vt:lpstr>
      <vt:lpstr>Этапы плетения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Вера</dc:creator>
  <cp:lastModifiedBy>Вера</cp:lastModifiedBy>
  <cp:revision>72</cp:revision>
  <dcterms:modified xsi:type="dcterms:W3CDTF">2015-02-05T20:10:17Z</dcterms:modified>
</cp:coreProperties>
</file>