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9" r:id="rId8"/>
    <p:sldId id="269" r:id="rId9"/>
    <p:sldId id="270" r:id="rId10"/>
    <p:sldId id="272" r:id="rId11"/>
    <p:sldId id="273" r:id="rId12"/>
    <p:sldId id="271" r:id="rId13"/>
    <p:sldId id="274" r:id="rId14"/>
    <p:sldId id="277" r:id="rId15"/>
    <p:sldId id="278" r:id="rId16"/>
    <p:sldId id="275" r:id="rId17"/>
    <p:sldId id="280" r:id="rId18"/>
    <p:sldId id="283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C30B7"/>
    <a:srgbClr val="F01CD7"/>
    <a:srgbClr val="26E6E6"/>
    <a:srgbClr val="000099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149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BAACC1-3E51-4F79-8388-BC337D123A6E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BAADF-A4B8-499D-A001-0C75FDD7953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227210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03426D-7AF4-4E6D-85FB-074D7F2131BB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F2A7B-0AA1-4C5A-ABAA-62D41279008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76408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1EC3B6-D3B8-4BC4-9B08-6400FAB7FECE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9DD815-56DD-458E-B039-DB7360D7470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8841177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80083E-3AD6-49FB-8A0F-527135D220BC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84DEE6-7DBC-4956-B292-A7009BEC00B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151187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40538-F5E8-42A6-B59F-4EE7CB34D1AC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21018C-3B87-46E8-9895-EE0796C14A9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53134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99B067-F3AF-41D8-A32E-BFDDC60D6848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67E15-B78B-40D8-895D-674AEAAE1A5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259979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4FEBE-CBB4-482F-9176-4AB22B7CC39C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FCAAE-90B4-4C7B-A105-3D65668EA98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1305267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E75A07-ABC5-4A9E-93CC-B237FB5D0A2F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F08A06C-36BF-4807-8164-A82AB303168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39592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9EFF7D-3AA3-4090-B2A9-BB5AC645C2C3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DBFF5D-CB78-4C8B-9547-E66FA78A94B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3629859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CBAF58-C6D5-4684-9D20-9E7A6E68F350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D898E0-DE5A-4567-B39B-F345FAFB08A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986774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819F52-AEEA-4C95-82F4-99CDE79E18F5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B79A9C1-7D76-4040-A38F-2FF316D1FB6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2674172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CD609B0-5D10-4B42-80EF-68473D2FF179}" type="datetimeFigureOut">
              <a:rPr lang="ru-RU"/>
              <a:pPr>
                <a:defRPr/>
              </a:pPr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579739E4-84E3-462A-8C7E-6ACCD21E9EF7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Рисунок 7" descr="дождь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175" y="0"/>
            <a:ext cx="91471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Прямоугольник 9"/>
          <p:cNvSpPr/>
          <p:nvPr/>
        </p:nvSpPr>
        <p:spPr>
          <a:xfrm>
            <a:off x="1417418" y="357166"/>
            <a:ext cx="6309163" cy="3046988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Кислотные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bg1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дожди 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742" y="0"/>
            <a:ext cx="8600538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Последствия  кислотных дождей</a:t>
            </a:r>
          </a:p>
          <a:p>
            <a:pPr algn="ctr">
              <a:defRPr/>
            </a:pP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0099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архитектуре</a:t>
            </a: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357188" y="1428750"/>
            <a:ext cx="850106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Кислотные осадки разрушают сооружения из мрамора и известняка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357188" y="2857500"/>
            <a:ext cx="3429000" cy="310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Исторические памятники Греции и Рима, простояв тысячелетия, за последние годы разрушаются прямо на глазах</a:t>
            </a:r>
          </a:p>
        </p:txBody>
      </p:sp>
      <p:pic>
        <p:nvPicPr>
          <p:cNvPr id="5" name="Рисунок 4" descr="греция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3463" y="2643188"/>
            <a:ext cx="5570537" cy="3929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рим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875" y="2643188"/>
            <a:ext cx="5572125" cy="421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Рисунок 6" descr="рим 2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4250" y="2643188"/>
            <a:ext cx="5619750" cy="421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 nodeType="clickPar">
                      <p:stCondLst>
                        <p:cond delay="indefinite"/>
                      </p:stCondLst>
                      <p:childTnLst>
                        <p:par>
                          <p:cTn id="1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 nodeType="clickPar">
                      <p:stCondLst>
                        <p:cond delay="indefinite"/>
                      </p:stCondLst>
                      <p:childTnLst>
                        <p:par>
                          <p:cTn id="2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1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 nodeType="clickPar">
                      <p:stCondLst>
                        <p:cond delay="indefinite"/>
                      </p:stCondLst>
                      <p:childTnLst>
                        <p:par>
                          <p:cTn id="3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1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3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Box 1"/>
          <p:cNvSpPr txBox="1">
            <a:spLocks noChangeArrowheads="1"/>
          </p:cNvSpPr>
          <p:nvPr/>
        </p:nvSpPr>
        <p:spPr bwMode="auto">
          <a:xfrm>
            <a:off x="142875" y="142875"/>
            <a:ext cx="8858250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Такая же судьба грозит и Тадж-Махалу – шедевру индийской архитектуры периода Великих моголов</a:t>
            </a:r>
          </a:p>
        </p:txBody>
      </p:sp>
      <p:pic>
        <p:nvPicPr>
          <p:cNvPr id="17411" name="Рисунок 2" descr="тадж-махал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1143000"/>
            <a:ext cx="7180263" cy="4786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7412" name="Рисунок 3" descr="тадж-махал 2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86000" y="1714500"/>
            <a:ext cx="6858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174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14313" y="142875"/>
            <a:ext cx="3286125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В Лондоне - Тауэру</a:t>
            </a:r>
          </a:p>
        </p:txBody>
      </p:sp>
      <p:pic>
        <p:nvPicPr>
          <p:cNvPr id="3" name="Рисунок 2" descr="тауэр 2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14375"/>
            <a:ext cx="7680325" cy="6143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тауэр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5075" y="0"/>
            <a:ext cx="536892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Westminster-Abbey_s11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0250" y="1000125"/>
            <a:ext cx="51435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143125" y="214313"/>
            <a:ext cx="54292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и Вестминстерскому  аббатству </a:t>
            </a:r>
          </a:p>
        </p:txBody>
      </p:sp>
      <p:pic>
        <p:nvPicPr>
          <p:cNvPr id="3" name="Рисунок 2" descr="1597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28688"/>
            <a:ext cx="9144000" cy="5929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14313" y="142875"/>
            <a:ext cx="8786812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В Санкт-Петербурге – Казанскому собору</a:t>
            </a:r>
          </a:p>
        </p:txBody>
      </p:sp>
      <p:pic>
        <p:nvPicPr>
          <p:cNvPr id="5" name="Рисунок 4" descr="5_kazanskii1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14375"/>
            <a:ext cx="8358188" cy="5572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кс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11300" y="1500188"/>
            <a:ext cx="7632700" cy="5357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357188" y="142875"/>
            <a:ext cx="8429625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В Голландии статуи на соборе Святого Иоанна «тают, как леденцы»</a:t>
            </a:r>
          </a:p>
        </p:txBody>
      </p:sp>
      <p:pic>
        <p:nvPicPr>
          <p:cNvPr id="3" name="Рисунок 2" descr="статуи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5" y="1214438"/>
            <a:ext cx="7672388" cy="5214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статуи 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0" y="1214438"/>
            <a:ext cx="3486150" cy="5229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285750" y="142875"/>
            <a:ext cx="8858250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Чёрными отложениями , этим «раком камня», изъеден королевский дворец </a:t>
            </a:r>
          </a:p>
          <a:p>
            <a:pPr algn="ctr" eaLnBrk="1" hangingPunct="1"/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 площади Дам в Амстердаме</a:t>
            </a:r>
          </a:p>
        </p:txBody>
      </p:sp>
      <p:pic>
        <p:nvPicPr>
          <p:cNvPr id="3" name="Рисунок 2" descr="королевский дворец в амстердаме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" y="1571625"/>
            <a:ext cx="8001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57188" y="714375"/>
            <a:ext cx="8429625" cy="5078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Пагубная роль </a:t>
            </a:r>
            <a:r>
              <a:rPr lang="ru-RU" altLang="ru-RU" sz="3600" b="1" i="1">
                <a:latin typeface="Times New Roman" panose="02020603050405020304" pitchFamily="18" charset="0"/>
                <a:cs typeface="Times New Roman" panose="02020603050405020304" pitchFamily="18" charset="0"/>
              </a:rPr>
              <a:t>кислотных дождей</a:t>
            </a: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может быть уменьшена: </a:t>
            </a:r>
          </a:p>
          <a:p>
            <a:pPr algn="ctr" eaLnBrk="1" hangingPunct="1"/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      - при сокращении выбросов в атмосферу серы; </a:t>
            </a:r>
          </a:p>
          <a:p>
            <a:pPr algn="ctr" eaLnBrk="1" hangingPunct="1"/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sz="3600" b="1">
                <a:latin typeface="Times New Roman" panose="02020603050405020304" pitchFamily="18" charset="0"/>
                <a:cs typeface="Times New Roman" panose="02020603050405020304" pitchFamily="18" charset="0"/>
              </a:rPr>
              <a:t>       - за счет использования малоотходных технологий и фильтров на дымовых трубах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03262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было сделано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14313" y="1052513"/>
            <a:ext cx="8572500" cy="5545137"/>
          </a:xfrm>
        </p:spPr>
        <p:txBody>
          <a:bodyPr/>
          <a:lstStyle/>
          <a:p>
            <a:pPr eaLnBrk="1" hangingPunct="1"/>
            <a:r>
              <a:rPr lang="ru-RU" altLang="ru-RU" sz="2400" smtClean="0"/>
              <a:t>    </a:t>
            </a:r>
            <a:r>
              <a:rPr lang="ru-RU" altLang="ru-RU" sz="2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США максимальное содержание вредных веществ в 4 раза ниже, чем в Великобритании. Это стало возможно благодаря тому, что здешние автомобили снабжены специальными установками, которые из выхлопных газов удерживают вредные соединения. </a:t>
            </a:r>
          </a:p>
          <a:p>
            <a:pPr eaLnBrk="1" hangingPunct="1"/>
            <a:r>
              <a:rPr lang="ru-RU" altLang="ru-RU" sz="2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Десять европейских стран подписали и выполнили соглашение, по которому на 30% был уменьшен выброс оксида серы электростанциями.</a:t>
            </a:r>
          </a:p>
          <a:p>
            <a:pPr eaLnBrk="1" hangingPunct="1"/>
            <a:r>
              <a:rPr lang="ru-RU" altLang="ru-RU" sz="2600" b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Нефтеперерабатывающие концерны вкладывают огромные суммы в дело переработки нефтеотходов, остающихся после производства бензина.</a:t>
            </a:r>
          </a:p>
          <a:p>
            <a:pPr eaLnBrk="1" hangingPunct="1">
              <a:buFont typeface="Wingdings" panose="05000000000000000000" pitchFamily="2" charset="2"/>
              <a:buNone/>
            </a:pPr>
            <a:endParaRPr lang="ru-RU" altLang="ru-RU" sz="2400" smtClean="0"/>
          </a:p>
          <a:p>
            <a:pPr algn="ctr" eaLnBrk="1" hangingPunct="1">
              <a:buFont typeface="Wingdings" panose="05000000000000000000" pitchFamily="2" charset="2"/>
              <a:buNone/>
            </a:pPr>
            <a:endParaRPr lang="ru-RU" altLang="ru-RU" sz="2000" i="1" smtClean="0"/>
          </a:p>
          <a:p>
            <a:pPr eaLnBrk="1" hangingPunct="1"/>
            <a:endParaRPr lang="ru-RU" altLang="ru-RU" sz="200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"/>
                                        <p:tgtEl>
                                          <p:spTgt spid="266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500"/>
                                        <p:tgtEl>
                                          <p:spTgt spid="266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500"/>
                                        <p:tgtEl>
                                          <p:spTgt spid="266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26627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Рисунок 1" descr="2.jpg"/>
          <p:cNvPicPr>
            <a:picLocks noChangeAspect="1"/>
          </p:cNvPicPr>
          <p:nvPr/>
        </p:nvPicPr>
        <p:blipFill>
          <a:blip r:embed="rId2">
            <a:lum brigh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5" name="TextBox 2"/>
          <p:cNvSpPr txBox="1">
            <a:spLocks noChangeArrowheads="1"/>
          </p:cNvSpPr>
          <p:nvPr/>
        </p:nvSpPr>
        <p:spPr bwMode="auto">
          <a:xfrm>
            <a:off x="214313" y="182563"/>
            <a:ext cx="8715375" cy="6492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«кислотный дождь» существует уже более 100 лет. Впервые его использовал британский исследователь Роберт Ангус Смит в 1882 году, когда опубликовал книгу «Воздух и дождь: начало химической климатологии»</a:t>
            </a:r>
          </a:p>
          <a:p>
            <a:pPr algn="ctr" eaLnBrk="1" hangingPunct="1"/>
            <a:endParaRPr lang="ru-RU" altLang="ru-RU" sz="32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eaLnBrk="1" hangingPunct="1"/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Кислотные дожди (или более правильно, кислотные осадки, так как выпадение вредных веществ может происходить как в виде дождя, так и в виде снега, града)</a:t>
            </a:r>
          </a:p>
          <a:p>
            <a:pPr algn="ctr" eaLnBrk="1" hangingPunct="1"/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наносят значительный экологический, экономический и эстетический  ущерб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Рисунок 1" descr="karta-mir.gif"/>
          <p:cNvPicPr>
            <a:picLocks noChangeAspect="1"/>
          </p:cNvPicPr>
          <p:nvPr/>
        </p:nvPicPr>
        <p:blipFill>
          <a:blip r:embed="rId2">
            <a:lum bright="3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TextBox 2"/>
          <p:cNvSpPr txBox="1">
            <a:spLocks noChangeArrowheads="1"/>
          </p:cNvSpPr>
          <p:nvPr/>
        </p:nvSpPr>
        <p:spPr bwMode="auto">
          <a:xfrm>
            <a:off x="285750" y="214313"/>
            <a:ext cx="85725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4000" b="1">
                <a:latin typeface="Times New Roman" panose="02020603050405020304" pitchFamily="18" charset="0"/>
                <a:cs typeface="Times New Roman" panose="02020603050405020304" pitchFamily="18" charset="0"/>
              </a:rPr>
              <a:t>Реакция мировой общественности</a:t>
            </a:r>
          </a:p>
        </p:txBody>
      </p:sp>
      <p:sp>
        <p:nvSpPr>
          <p:cNvPr id="4100" name="TextBox 3"/>
          <p:cNvSpPr txBox="1">
            <a:spLocks noChangeArrowheads="1"/>
          </p:cNvSpPr>
          <p:nvPr/>
        </p:nvSpPr>
        <p:spPr bwMode="auto">
          <a:xfrm>
            <a:off x="214313" y="1214438"/>
            <a:ext cx="8715375" cy="489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sz="2600" b="1">
                <a:latin typeface="Times New Roman" panose="02020603050405020304" pitchFamily="18" charset="0"/>
                <a:cs typeface="Times New Roman" panose="02020603050405020304" pitchFamily="18" charset="0"/>
              </a:rPr>
              <a:t>Впервые проблема кислотных дождей стала предметом серьёзного обсуждения на </a:t>
            </a:r>
            <a:r>
              <a:rPr lang="en-US" altLang="ru-RU" sz="2600" b="1">
                <a:latin typeface="Times New Roman" panose="02020603050405020304" pitchFamily="18" charset="0"/>
                <a:cs typeface="Times New Roman" panose="02020603050405020304" pitchFamily="18" charset="0"/>
              </a:rPr>
              <a:t>XXVII</a:t>
            </a:r>
            <a:r>
              <a:rPr lang="ru-RU" altLang="ru-RU" sz="2600" b="1">
                <a:latin typeface="Times New Roman" panose="02020603050405020304" pitchFamily="18" charset="0"/>
                <a:cs typeface="Times New Roman" panose="02020603050405020304" pitchFamily="18" charset="0"/>
              </a:rPr>
              <a:t> Генеральной ассамблее Международного союза по теоретической и прикладной химии (ИЮПАК), проходившей в Мадриде в сентябре 1975г.</a:t>
            </a:r>
          </a:p>
          <a:p>
            <a:pPr eaLnBrk="1" hangingPunct="1"/>
            <a:r>
              <a:rPr lang="ru-RU" altLang="ru-RU" sz="2600" b="1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600" b="1">
                <a:latin typeface="Times New Roman" panose="02020603050405020304" pitchFamily="18" charset="0"/>
                <a:cs typeface="Times New Roman" panose="02020603050405020304" pitchFamily="18" charset="0"/>
              </a:rPr>
              <a:t> В 1983 г. вступила в силу «Конвенция о  трансграничном загрязнении воздуха на большие расстояния, в которых указано, что страны должны стремиться к ограничению и постепенному уменьшению загрязнения воздушной среды, включая загрязнения, выходящие за пределы своего государства</a:t>
            </a:r>
            <a:r>
              <a:rPr lang="ru-RU" altLang="ru-RU" sz="240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Рисунок 1" descr="karta-mir.gif"/>
          <p:cNvPicPr>
            <a:picLocks noChangeAspect="1"/>
          </p:cNvPicPr>
          <p:nvPr/>
        </p:nvPicPr>
        <p:blipFill>
          <a:blip r:embed="rId2">
            <a:lum bright="30000" contrast="-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Box 2"/>
          <p:cNvSpPr txBox="1">
            <a:spLocks noChangeArrowheads="1"/>
          </p:cNvSpPr>
          <p:nvPr/>
        </p:nvSpPr>
        <p:spPr bwMode="auto">
          <a:xfrm>
            <a:off x="320675" y="1071563"/>
            <a:ext cx="8502650" cy="369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600" b="1">
                <a:latin typeface="Times New Roman" panose="02020603050405020304" pitchFamily="18" charset="0"/>
                <a:cs typeface="Times New Roman" panose="02020603050405020304" pitchFamily="18" charset="0"/>
              </a:rPr>
              <a:t>В июле 1985 г. в Хельсинки 20 государств Европы и Канада подписали Протокол о 30%-ном снижении выбросов оксидов серы на территории этих государств или их трансграничных потоков на территории соседних государств.</a:t>
            </a:r>
          </a:p>
          <a:p>
            <a:pPr eaLnBrk="1" hangingPunct="1">
              <a:buFont typeface="Arial" panose="020B0604020202020204" pitchFamily="34" charset="0"/>
              <a:buChar char="•"/>
            </a:pPr>
            <a:endParaRPr lang="ru-RU" altLang="ru-RU" sz="2600" b="1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eaLnBrk="1" hangingPunct="1">
              <a:buFont typeface="Arial" panose="020B0604020202020204" pitchFamily="34" charset="0"/>
              <a:buChar char="•"/>
            </a:pPr>
            <a:r>
              <a:rPr lang="ru-RU" altLang="ru-RU" sz="2600" b="1">
                <a:latin typeface="Times New Roman" panose="02020603050405020304" pitchFamily="18" charset="0"/>
                <a:cs typeface="Times New Roman" panose="02020603050405020304" pitchFamily="18" charset="0"/>
              </a:rPr>
              <a:t> Проблема охраны атмосферного воздуха от загрязнений отражена и в Законе РФ об охране окружающей среды (2002г.)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17885" y="0"/>
            <a:ext cx="5708229" cy="1077218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Причины образования </a:t>
            </a:r>
          </a:p>
          <a:p>
            <a:pPr algn="ctr">
              <a:defRPr/>
            </a:pP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кислотных дожде</a:t>
            </a:r>
            <a:r>
              <a:rPr lang="ru-RU" sz="32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й</a:t>
            </a:r>
            <a:endParaRPr lang="ru-RU" sz="32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Arial" charset="0"/>
              <a:cs typeface="Arial" charset="0"/>
            </a:endParaRPr>
          </a:p>
        </p:txBody>
      </p:sp>
      <p:sp>
        <p:nvSpPr>
          <p:cNvPr id="3" name="TextBox 2"/>
          <p:cNvSpPr txBox="1">
            <a:spLocks noChangeArrowheads="1"/>
          </p:cNvSpPr>
          <p:nvPr/>
        </p:nvSpPr>
        <p:spPr bwMode="auto">
          <a:xfrm>
            <a:off x="1714500" y="1000125"/>
            <a:ext cx="6143625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Естественные причины</a:t>
            </a:r>
          </a:p>
          <a:p>
            <a:pPr algn="ctr" eaLnBrk="1" hangingPunct="1"/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гроза, извержение вулканов</a:t>
            </a:r>
          </a:p>
        </p:txBody>
      </p:sp>
      <p:pic>
        <p:nvPicPr>
          <p:cNvPr id="4" name="Рисунок 3" descr="гроза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089150"/>
            <a:ext cx="6357938" cy="476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Рисунок 4" descr="гроза 2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66813" y="2071688"/>
            <a:ext cx="7977187" cy="4786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Рисунок 5" descr="вулкан 2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143125"/>
            <a:ext cx="9144000" cy="4714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auto">
          <a:xfrm>
            <a:off x="320675" y="214313"/>
            <a:ext cx="85026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3200" b="1">
                <a:latin typeface="Times New Roman" panose="02020603050405020304" pitchFamily="18" charset="0"/>
                <a:cs typeface="Times New Roman" panose="02020603050405020304" pitchFamily="18" charset="0"/>
              </a:rPr>
              <a:t>Искусственные причины</a:t>
            </a:r>
          </a:p>
        </p:txBody>
      </p:sp>
      <p:pic>
        <p:nvPicPr>
          <p:cNvPr id="3" name="Рисунок 2" descr="минеральные удобрения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43872" y="1138760"/>
            <a:ext cx="5200128" cy="34667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4429125" y="676797"/>
            <a:ext cx="4714876" cy="461963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минеральные удобрения</a:t>
            </a:r>
          </a:p>
        </p:txBody>
      </p:sp>
      <p:pic>
        <p:nvPicPr>
          <p:cNvPr id="5" name="Рисунок 4" descr="сжигание топлива.jp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979488"/>
            <a:ext cx="4452938" cy="587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0" y="928688"/>
            <a:ext cx="4429125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сжигание топлива</a:t>
            </a:r>
          </a:p>
        </p:txBody>
      </p:sp>
      <p:pic>
        <p:nvPicPr>
          <p:cNvPr id="11" name="Рисунок 10" descr="автотранспорт.jp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61172" y="4218108"/>
            <a:ext cx="3320322" cy="2139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>
            <a:spLocks noChangeArrowheads="1"/>
          </p:cNvSpPr>
          <p:nvPr/>
        </p:nvSpPr>
        <p:spPr bwMode="auto">
          <a:xfrm>
            <a:off x="4661172" y="6357938"/>
            <a:ext cx="3320322" cy="461962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400" b="1">
                <a:latin typeface="Times New Roman" panose="02020603050405020304" pitchFamily="18" charset="0"/>
                <a:cs typeface="Times New Roman" panose="02020603050405020304" pitchFamily="18" charset="0"/>
              </a:rPr>
              <a:t>автотранспорт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 nodeType="clickPar">
                      <p:stCondLst>
                        <p:cond delay="indefinite"/>
                      </p:stCondLst>
                      <p:childTnLst>
                        <p:par>
                          <p:cTn id="2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8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 nodeType="clickPar">
                      <p:stCondLst>
                        <p:cond delay="indefinite"/>
                      </p:stCondLst>
                      <p:childTnLst>
                        <p:par>
                          <p:cTn id="3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6" presetID="2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2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edge">
                                      <p:cBhvr>
                                        <p:cTn id="5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animBg="1"/>
      <p:bldP spid="4" grpId="1" animBg="1"/>
      <p:bldP spid="6" grpId="0" animBg="1"/>
      <p:bldP spid="6" grpId="1" animBg="1"/>
      <p:bldP spid="12" grpId="0" animBg="1"/>
      <p:bldP spid="12" grpId="1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742" y="0"/>
            <a:ext cx="8600538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Влияние  кислотных дождей</a:t>
            </a:r>
          </a:p>
          <a:p>
            <a:pPr algn="ctr">
              <a:defRPr/>
            </a:pP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 человека</a:t>
            </a:r>
          </a:p>
        </p:txBody>
      </p:sp>
      <p:sp>
        <p:nvSpPr>
          <p:cNvPr id="4" name="Овал 3"/>
          <p:cNvSpPr/>
          <p:nvPr/>
        </p:nvSpPr>
        <p:spPr>
          <a:xfrm>
            <a:off x="3429000" y="1643063"/>
            <a:ext cx="2286000" cy="857250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8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окись азота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714750" y="3106738"/>
            <a:ext cx="1714500" cy="644525"/>
          </a:xfrm>
          <a:prstGeom prst="rect">
            <a:avLst/>
          </a:prstGeom>
          <a:solidFill>
            <a:srgbClr val="26E6E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эффекты</a:t>
            </a:r>
          </a:p>
        </p:txBody>
      </p:sp>
      <p:sp>
        <p:nvSpPr>
          <p:cNvPr id="6" name="Овал 5"/>
          <p:cNvSpPr/>
          <p:nvPr/>
        </p:nvSpPr>
        <p:spPr>
          <a:xfrm>
            <a:off x="0" y="2571750"/>
            <a:ext cx="2928938" cy="1357313"/>
          </a:xfrm>
          <a:prstGeom prst="ellipse">
            <a:avLst/>
          </a:prstGeom>
          <a:solidFill>
            <a:srgbClr val="DC30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Расслабление сосудов</a:t>
            </a:r>
          </a:p>
        </p:txBody>
      </p:sp>
      <p:sp>
        <p:nvSpPr>
          <p:cNvPr id="7" name="Овал 6"/>
          <p:cNvSpPr/>
          <p:nvPr/>
        </p:nvSpPr>
        <p:spPr>
          <a:xfrm>
            <a:off x="5286375" y="4143375"/>
            <a:ext cx="3643313" cy="1357313"/>
          </a:xfrm>
          <a:prstGeom prst="ellipse">
            <a:avLst/>
          </a:prstGeom>
          <a:solidFill>
            <a:srgbClr val="DC30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Регуляция деятельности нервной системы</a:t>
            </a:r>
          </a:p>
        </p:txBody>
      </p:sp>
      <p:sp>
        <p:nvSpPr>
          <p:cNvPr id="8" name="Овал 7"/>
          <p:cNvSpPr/>
          <p:nvPr/>
        </p:nvSpPr>
        <p:spPr>
          <a:xfrm>
            <a:off x="214313" y="4214813"/>
            <a:ext cx="3571875" cy="1357312"/>
          </a:xfrm>
          <a:prstGeom prst="ellipse">
            <a:avLst/>
          </a:prstGeom>
          <a:solidFill>
            <a:srgbClr val="DC30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Повышение иммунного ответа</a:t>
            </a:r>
          </a:p>
        </p:txBody>
      </p:sp>
      <p:sp>
        <p:nvSpPr>
          <p:cNvPr id="9" name="Овал 8"/>
          <p:cNvSpPr/>
          <p:nvPr/>
        </p:nvSpPr>
        <p:spPr>
          <a:xfrm>
            <a:off x="2643188" y="5286375"/>
            <a:ext cx="3857625" cy="1357313"/>
          </a:xfrm>
          <a:prstGeom prst="ellipse">
            <a:avLst/>
          </a:prstGeom>
          <a:solidFill>
            <a:srgbClr val="DC30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Регуляция функционирования генома</a:t>
            </a:r>
          </a:p>
        </p:txBody>
      </p:sp>
      <p:sp>
        <p:nvSpPr>
          <p:cNvPr id="10" name="Овал 9"/>
          <p:cNvSpPr/>
          <p:nvPr/>
        </p:nvSpPr>
        <p:spPr>
          <a:xfrm>
            <a:off x="6215063" y="2571750"/>
            <a:ext cx="2928937" cy="1357313"/>
          </a:xfrm>
          <a:prstGeom prst="ellipse">
            <a:avLst/>
          </a:prstGeom>
          <a:solidFill>
            <a:srgbClr val="DC30B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Снижение артериального давления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4286250" y="2500313"/>
            <a:ext cx="571500" cy="571500"/>
          </a:xfrm>
          <a:prstGeom prst="down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5500688" y="3186113"/>
            <a:ext cx="714375" cy="485775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10800000">
            <a:off x="2928938" y="3186113"/>
            <a:ext cx="714375" cy="485775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7284156">
            <a:off x="3286125" y="3929063"/>
            <a:ext cx="714375" cy="485775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 rot="3690808">
            <a:off x="5098256" y="3902869"/>
            <a:ext cx="714375" cy="484188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 rot="5400000">
            <a:off x="3936207" y="4264819"/>
            <a:ext cx="1271587" cy="485775"/>
          </a:xfrm>
          <a:prstGeom prst="rightArrow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3375" y="1714500"/>
            <a:ext cx="5000625" cy="4643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7742" y="0"/>
            <a:ext cx="8600538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Последствия  кислотных дождей</a:t>
            </a:r>
          </a:p>
          <a:p>
            <a:pPr algn="ctr">
              <a:defRPr/>
            </a:pP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00FF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природе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142875" y="1357313"/>
            <a:ext cx="4000500" cy="4832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выпадения кислотных дождей нарушается равновесие в экосистемах, ухудшается продуктивность сельскохозяйственных растений и питательные свойства почв.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7742" y="0"/>
            <a:ext cx="8600538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Последствия  кислотных дождей</a:t>
            </a:r>
          </a:p>
          <a:p>
            <a:pPr algn="ctr">
              <a:defRPr/>
            </a:pPr>
            <a:r>
              <a:rPr lang="ru-RU" sz="4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в технике</a:t>
            </a:r>
          </a:p>
        </p:txBody>
      </p:sp>
      <p:pic>
        <p:nvPicPr>
          <p:cNvPr id="3" name="Рисунок 2" descr="металлические конструкции.jpg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338513"/>
            <a:ext cx="4786313" cy="35194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Рисунок 3" descr="меткон.bmp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57750" y="2428875"/>
            <a:ext cx="4286250" cy="3429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57188" y="1500188"/>
            <a:ext cx="8429625" cy="892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600" b="1">
                <a:latin typeface="Times New Roman" panose="02020603050405020304" pitchFamily="18" charset="0"/>
                <a:cs typeface="Times New Roman" panose="02020603050405020304" pitchFamily="18" charset="0"/>
              </a:rPr>
              <a:t>В результате коррозии разрушаются металлические конструкции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453</Words>
  <Application>Microsoft Office PowerPoint</Application>
  <PresentationFormat>Экран (4:3)</PresentationFormat>
  <Paragraphs>55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Arial</vt:lpstr>
      <vt:lpstr>Calibri</vt:lpstr>
      <vt:lpstr>Times New Roman</vt:lpstr>
      <vt:lpstr>Wingdings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Что было сделано</vt:lpstr>
    </vt:vector>
  </TitlesOfParts>
  <Company>Hewlett-Packard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Алексей Пастухов</cp:lastModifiedBy>
  <cp:revision>41</cp:revision>
  <dcterms:created xsi:type="dcterms:W3CDTF">2009-11-16T12:43:43Z</dcterms:created>
  <dcterms:modified xsi:type="dcterms:W3CDTF">2015-02-05T13:33:59Z</dcterms:modified>
</cp:coreProperties>
</file>