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4" r:id="rId3"/>
    <p:sldId id="258" r:id="rId4"/>
    <p:sldId id="259" r:id="rId5"/>
    <p:sldId id="273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57" r:id="rId14"/>
    <p:sldId id="268" r:id="rId15"/>
    <p:sldId id="270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2D2DFF"/>
    <a:srgbClr val="000054"/>
    <a:srgbClr val="D60093"/>
    <a:srgbClr val="66FF33"/>
    <a:srgbClr val="0080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94660"/>
  </p:normalViewPr>
  <p:slideViewPr>
    <p:cSldViewPr>
      <p:cViewPr varScale="1">
        <p:scale>
          <a:sx n="87" d="100"/>
          <a:sy n="87" d="100"/>
        </p:scale>
        <p:origin x="15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C1F636-A2C3-4087-84C3-40CF343489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7668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81F4B3-9321-4F61-B44A-26067922B47C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066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26BF9-8FD6-4470-8376-BFCDD9D71F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57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5B8E8-0766-4C7B-B2CE-8FBF580895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218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36585-F548-4CF4-9E53-BA6A80F6F8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7004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41B686-0A44-4B95-A9EB-6D8D9A1F71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98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68626-8022-4FA9-9694-B9A25393DC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144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CBD1C-9FEB-48B6-9194-50604EFDF6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341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76DDB-4B2B-4B32-A16C-C96A2A6BA7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339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315FE-8716-4AD6-A99E-2E0AD0A069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7677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1F462-421B-4C49-9F33-0A82D19530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958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CA38C-C258-4F39-A3E1-4C278DC1E2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798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082A9-20BA-4986-90DA-9259E55449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837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33F0C-792F-4AE6-A4AC-1C35D285BF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706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4B6F5A-B6AB-4AB3-BE96-6924710F29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300663"/>
            <a:ext cx="6400800" cy="1055687"/>
          </a:xfrm>
        </p:spPr>
        <p:txBody>
          <a:bodyPr/>
          <a:lstStyle/>
          <a:p>
            <a:r>
              <a:rPr lang="ru-RU" altLang="ru-RU" sz="3200">
                <a:solidFill>
                  <a:srgbClr val="00FF00"/>
                </a:solidFill>
              </a:rPr>
              <a:t>Горные</a:t>
            </a:r>
            <a:r>
              <a:rPr lang="ru-RU" altLang="ru-RU" sz="3200">
                <a:solidFill>
                  <a:schemeClr val="tx2"/>
                </a:solidFill>
              </a:rPr>
              <a:t> </a:t>
            </a:r>
            <a:r>
              <a:rPr lang="ru-RU" altLang="ru-RU" sz="3200">
                <a:solidFill>
                  <a:srgbClr val="00FF00"/>
                </a:solidFill>
              </a:rPr>
              <a:t>породы</a:t>
            </a:r>
            <a:r>
              <a:rPr lang="ru-RU" altLang="ru-RU" sz="3200">
                <a:solidFill>
                  <a:schemeClr val="tx2"/>
                </a:solidFill>
              </a:rPr>
              <a:t> </a:t>
            </a:r>
            <a:r>
              <a:rPr lang="ru-RU" altLang="ru-RU" sz="3200">
                <a:solidFill>
                  <a:srgbClr val="00FF00"/>
                </a:solidFill>
              </a:rPr>
              <a:t>и минералы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79388" y="476250"/>
            <a:ext cx="8713787" cy="13684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cs typeface="Arial" panose="020B0604020202020204" pitchFamily="34" charset="0"/>
              </a:rPr>
              <a:t>минеральные ресурсы мира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63713" y="1042988"/>
            <a:ext cx="4824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7561263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9" name="Infopage"/>
          <p:cNvSpPr>
            <a:spLocks noEditPoints="1" noChangeArrowheads="1"/>
          </p:cNvSpPr>
          <p:nvPr/>
        </p:nvSpPr>
        <p:spPr bwMode="auto">
          <a:xfrm>
            <a:off x="7380288" y="4076700"/>
            <a:ext cx="792162" cy="23050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99 w 21600"/>
              <a:gd name="T17" fmla="*/ 12174 h 21600"/>
              <a:gd name="T18" fmla="*/ 20813 w 21600"/>
              <a:gd name="T19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8333" y="4025"/>
                </a:moveTo>
                <a:lnTo>
                  <a:pt x="12500" y="4025"/>
                </a:lnTo>
                <a:lnTo>
                  <a:pt x="12500" y="11094"/>
                </a:lnTo>
                <a:lnTo>
                  <a:pt x="13903" y="11094"/>
                </a:lnTo>
                <a:lnTo>
                  <a:pt x="13903" y="11618"/>
                </a:lnTo>
                <a:lnTo>
                  <a:pt x="7908" y="11618"/>
                </a:lnTo>
                <a:lnTo>
                  <a:pt x="7908" y="11078"/>
                </a:lnTo>
                <a:lnTo>
                  <a:pt x="9418" y="11078"/>
                </a:lnTo>
                <a:lnTo>
                  <a:pt x="9418" y="4549"/>
                </a:lnTo>
                <a:lnTo>
                  <a:pt x="8333" y="4549"/>
                </a:lnTo>
                <a:lnTo>
                  <a:pt x="8333" y="4025"/>
                </a:lnTo>
                <a:close/>
              </a:path>
              <a:path w="21600" h="21600" extrusionOk="0">
                <a:moveTo>
                  <a:pt x="9120" y="2127"/>
                </a:moveTo>
                <a:lnTo>
                  <a:pt x="9120" y="1783"/>
                </a:lnTo>
                <a:lnTo>
                  <a:pt x="9269" y="1538"/>
                </a:lnTo>
                <a:lnTo>
                  <a:pt x="9588" y="1194"/>
                </a:lnTo>
                <a:lnTo>
                  <a:pt x="10013" y="998"/>
                </a:lnTo>
                <a:lnTo>
                  <a:pt x="10396" y="850"/>
                </a:lnTo>
                <a:lnTo>
                  <a:pt x="10906" y="801"/>
                </a:lnTo>
                <a:lnTo>
                  <a:pt x="11480" y="900"/>
                </a:lnTo>
                <a:lnTo>
                  <a:pt x="11926" y="1047"/>
                </a:lnTo>
                <a:lnTo>
                  <a:pt x="12266" y="1292"/>
                </a:lnTo>
                <a:lnTo>
                  <a:pt x="12500" y="1587"/>
                </a:lnTo>
                <a:lnTo>
                  <a:pt x="12649" y="1832"/>
                </a:lnTo>
                <a:lnTo>
                  <a:pt x="12692" y="2143"/>
                </a:lnTo>
                <a:lnTo>
                  <a:pt x="12649" y="2421"/>
                </a:lnTo>
                <a:lnTo>
                  <a:pt x="12500" y="2781"/>
                </a:lnTo>
                <a:lnTo>
                  <a:pt x="12330" y="3060"/>
                </a:lnTo>
                <a:lnTo>
                  <a:pt x="11884" y="3305"/>
                </a:lnTo>
                <a:lnTo>
                  <a:pt x="11501" y="3452"/>
                </a:lnTo>
                <a:lnTo>
                  <a:pt x="10863" y="3550"/>
                </a:lnTo>
                <a:lnTo>
                  <a:pt x="10396" y="3518"/>
                </a:lnTo>
                <a:lnTo>
                  <a:pt x="9949" y="3321"/>
                </a:lnTo>
                <a:lnTo>
                  <a:pt x="9524" y="3125"/>
                </a:lnTo>
                <a:lnTo>
                  <a:pt x="9311" y="2765"/>
                </a:lnTo>
                <a:lnTo>
                  <a:pt x="9184" y="2438"/>
                </a:lnTo>
                <a:lnTo>
                  <a:pt x="9120" y="2127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8353425" cy="6746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  <a:contourClr>
                <a:srgbClr val="DCEBF5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pic>
        <p:nvPicPr>
          <p:cNvPr id="19461" name="Picture 5" descr="Горно-металлургический комбина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44675"/>
            <a:ext cx="2089150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Добыча открытым способом (сл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1773238"/>
            <a:ext cx="2298700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Добыча сол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2089150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Сусликовское месторожд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076700"/>
            <a:ext cx="2293937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Рудни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2349500"/>
            <a:ext cx="4321175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095375" y="4051300"/>
            <a:ext cx="9556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Добыча соли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732588" y="4149725"/>
            <a:ext cx="10509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Добыча</a:t>
            </a:r>
            <a:r>
              <a:rPr lang="ru-RU" altLang="ru-RU" sz="1000">
                <a:solidFill>
                  <a:schemeClr val="bg1"/>
                </a:solidFill>
              </a:rPr>
              <a:t> </a:t>
            </a:r>
            <a:r>
              <a:rPr lang="ru-RU" altLang="ru-RU" sz="1000"/>
              <a:t>нефти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403350" y="1773238"/>
            <a:ext cx="9763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>
                <a:solidFill>
                  <a:schemeClr val="bg1"/>
                </a:solidFill>
              </a:rPr>
              <a:t>Добыча руды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3203575" y="2636838"/>
            <a:ext cx="2320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открытый способ добычи угля</a:t>
            </a:r>
          </a:p>
        </p:txBody>
      </p:sp>
      <p:pic>
        <p:nvPicPr>
          <p:cNvPr id="19471" name="Picture 15" descr="Первая руд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908050"/>
            <a:ext cx="28575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3" name="Picture 17" descr="Первая руд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4724400"/>
            <a:ext cx="2857500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3" name="WordArt 13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642350" cy="10080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FF33"/>
                </a:solidFill>
                <a:latin typeface="Impact" panose="020B0806030902050204" pitchFamily="34" charset="0"/>
              </a:rPr>
              <a:t>экологические проблемы</a:t>
            </a:r>
          </a:p>
        </p:txBody>
      </p:sp>
      <p:pic>
        <p:nvPicPr>
          <p:cNvPr id="20498" name="Picture 18" descr="attac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36838"/>
            <a:ext cx="3960813" cy="380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террико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636838"/>
            <a:ext cx="44799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5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12088" y="602138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6" name="AutoShape 26"/>
          <p:cNvSpPr>
            <a:spLocks noChangeArrowheads="1"/>
          </p:cNvSpPr>
          <p:nvPr/>
        </p:nvSpPr>
        <p:spPr bwMode="auto">
          <a:xfrm>
            <a:off x="2771775" y="1412875"/>
            <a:ext cx="3635375" cy="104298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Ваше мнение???!!!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5" grpId="0" animBg="1"/>
      <p:bldP spid="2050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  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627313" y="1989138"/>
            <a:ext cx="4157662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Во всей земле богатства скрыты,</a:t>
            </a:r>
          </a:p>
          <a:p>
            <a:pPr algn="ctr"/>
            <a:r>
              <a:rPr lang="ru-RU" altLang="ru-RU"/>
              <a:t>Она и золото хранит</a:t>
            </a:r>
          </a:p>
          <a:p>
            <a:pPr algn="ctr"/>
            <a:r>
              <a:rPr lang="ru-RU" altLang="ru-RU"/>
              <a:t>И рядом с медью – малахиты</a:t>
            </a:r>
          </a:p>
          <a:p>
            <a:pPr algn="ctr"/>
            <a:r>
              <a:rPr lang="ru-RU" altLang="ru-RU"/>
              <a:t>Железо, мрамор, родонит,</a:t>
            </a:r>
          </a:p>
          <a:p>
            <a:pPr algn="ctr"/>
            <a:r>
              <a:rPr lang="ru-RU" altLang="ru-RU"/>
              <a:t>Найдём в ней много по приметам</a:t>
            </a:r>
          </a:p>
          <a:p>
            <a:pPr algn="ctr"/>
            <a:r>
              <a:rPr lang="ru-RU" altLang="ru-RU"/>
              <a:t>Цветных камней, не только руд.</a:t>
            </a:r>
          </a:p>
          <a:p>
            <a:pPr algn="ctr"/>
            <a:r>
              <a:rPr lang="ru-RU" altLang="ru-RU"/>
              <a:t>Рубин сияет красным цветом,</a:t>
            </a:r>
          </a:p>
          <a:p>
            <a:pPr algn="ctr"/>
            <a:r>
              <a:rPr lang="ru-RU" altLang="ru-RU"/>
              <a:t>Зелёным цветом -  изумруд.</a:t>
            </a:r>
          </a:p>
          <a:p>
            <a:pPr algn="ctr"/>
            <a:endParaRPr lang="ru-RU" altLang="ru-RU"/>
          </a:p>
          <a:p>
            <a:pPr algn="ctr"/>
            <a:endParaRPr lang="ru-RU" altLang="ru-RU"/>
          </a:p>
        </p:txBody>
      </p:sp>
      <p:pic>
        <p:nvPicPr>
          <p:cNvPr id="3101" name="Picture 29" descr="Золотой самородо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76250"/>
            <a:ext cx="2446338" cy="163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Киновар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97425"/>
            <a:ext cx="2305050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3" name="Picture 31" descr="Хромовый грана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565400"/>
            <a:ext cx="1820862" cy="136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Кристалл серы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868863"/>
            <a:ext cx="2376488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Picture 33" descr="Асбест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565400"/>
            <a:ext cx="1800225" cy="135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4427538" y="188913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"/>
              <a:t>золото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971550" y="1700213"/>
            <a:ext cx="936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ванадинит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667625" y="1844675"/>
            <a:ext cx="7032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берилл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7667625" y="4005263"/>
            <a:ext cx="6619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асбест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827088" y="4149725"/>
            <a:ext cx="8334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киноварь</a:t>
            </a:r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3995738" y="6583363"/>
            <a:ext cx="13350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кристаллы серы</a:t>
            </a:r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684213" y="6583363"/>
            <a:ext cx="13985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хромовый гранат</a:t>
            </a:r>
          </a:p>
        </p:txBody>
      </p:sp>
      <p:pic>
        <p:nvPicPr>
          <p:cNvPr id="3113" name="Picture 41" descr="Железная руд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163" y="4868863"/>
            <a:ext cx="2382837" cy="158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7308850" y="6381750"/>
            <a:ext cx="12398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железная руда</a:t>
            </a:r>
          </a:p>
        </p:txBody>
      </p:sp>
      <p:pic>
        <p:nvPicPr>
          <p:cNvPr id="3098" name="Picture 26" descr="Ванадини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41288"/>
            <a:ext cx="2232025" cy="148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9" name="Picture 27" descr="Берилл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188913"/>
            <a:ext cx="2376488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2195513" y="4508500"/>
            <a:ext cx="5618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600">
                <a:solidFill>
                  <a:srgbClr val="008000"/>
                </a:solidFill>
              </a:rPr>
              <a:t>Расскажите о минералах изображенных на фотографиях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3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3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3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500"/>
                                        <p:tgtEl>
                                          <p:spTgt spid="3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500"/>
                                        <p:tgtEl>
                                          <p:spTgt spid="3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3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500"/>
                                        <p:tgtEl>
                                          <p:spTgt spid="3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9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500"/>
                                        <p:tgtEl>
                                          <p:spTgt spid="3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5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1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6" grpId="0"/>
      <p:bldP spid="3107" grpId="0"/>
      <p:bldP spid="3108" grpId="0"/>
      <p:bldP spid="3109" grpId="0"/>
      <p:bldP spid="3110" grpId="0"/>
      <p:bldP spid="3111" grpId="0"/>
      <p:bldP spid="3112" grpId="0"/>
      <p:bldP spid="3114" grpId="0"/>
      <p:bldP spid="31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0000CC"/>
                </a:solidFill>
              </a:rPr>
              <a:t>Минеральные ресурсы</a:t>
            </a:r>
            <a:r>
              <a:rPr lang="ru-RU" altLang="ru-RU"/>
              <a:t/>
            </a:r>
            <a:br>
              <a:rPr lang="ru-RU" altLang="ru-RU"/>
            </a:br>
            <a:r>
              <a:rPr lang="ru-RU" altLang="ru-RU" sz="2400"/>
              <a:t>(справка)</a:t>
            </a:r>
            <a:endParaRPr lang="ru-RU" alt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000" b="1" i="1"/>
              <a:t>Минеральные ресурсы </a:t>
            </a:r>
            <a:r>
              <a:rPr lang="ru-RU" altLang="ru-RU" sz="2000" i="1"/>
              <a:t>являются основой для развития промышленности, главной сферы материального производства. Оценка минеральных ресурсов чрезвычайно сложна, так как невозможно точно определить величину запасов в недрах Земли. </a:t>
            </a:r>
          </a:p>
          <a:p>
            <a:r>
              <a:rPr lang="ru-RU" altLang="ru-RU" sz="2000" i="1"/>
              <a:t>Минеральные ресурсы называют также полезными ископаемыми, так как из них извлекают сырьё для различных промышленных производств.</a:t>
            </a:r>
          </a:p>
          <a:p>
            <a:r>
              <a:rPr lang="ru-RU" altLang="ru-RU" sz="2000" i="1"/>
              <a:t>Оценка минеральных ресурсов является исторической категорией, то есть меняющейся во времени. По большинству видов минерального сырья оценки запасов постоянно увеличиваются. НТП делает возможным эксплуатацию месторождений, ранее считавшихся бесперспективными.</a:t>
            </a:r>
            <a:endParaRPr lang="ru-RU" altLang="ru-RU" sz="2000" b="1" i="1"/>
          </a:p>
        </p:txBody>
      </p:sp>
      <p:sp>
        <p:nvSpPr>
          <p:cNvPr id="22534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91513" y="6005513"/>
            <a:ext cx="852487" cy="852487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>
                <a:solidFill>
                  <a:srgbClr val="0000CC"/>
                </a:solidFill>
              </a:rPr>
              <a:t>Размещение полезных ископаемых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000" b="1"/>
              <a:t>Для платформ наиболее характерны ископаемые осадочного происхождения, сосредоточенные в платформенном чехле.</a:t>
            </a:r>
          </a:p>
          <a:p>
            <a:r>
              <a:rPr lang="ru-RU" altLang="ru-RU" sz="2000" b="1"/>
              <a:t>Ведущую роль среди них играют горючие ископаемые: уголь, нефть, газ, горючие сланцы.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>
                <a:solidFill>
                  <a:srgbClr val="0000CC"/>
                </a:solidFill>
              </a:rPr>
              <a:t>Размещение полезных ископаемых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000"/>
              <a:t>В размещении полезных ископаемых по территории прослеживаются определённые закономерности.</a:t>
            </a:r>
          </a:p>
          <a:p>
            <a:r>
              <a:rPr lang="ru-RU" altLang="ru-RU" sz="2000"/>
              <a:t>В горах складчатых областей обычно находятся месторождения рудных ископаемых. В молодых горах многие месторождения находятся под толщей смятых в складки осадочных пород, и обнаружить их бывает трудно. При разрушении гор скопления рудных ископаемых постепенно обнажаются и оказываются на поверхности земли. Здесь их найти легче и добывать дешевле.</a:t>
            </a:r>
          </a:p>
          <a:p>
            <a:r>
              <a:rPr lang="ru-RU" altLang="ru-RU" sz="2000"/>
              <a:t>К древним складчатым областям приурочены месторождения железных, медных и полиметаллических руд. На платформах рудные месторождения приурочены к нижнему структурному ярусу – складчатому фундаменту, поэтому они сосредоточены на щитах либо частях плит, где мощность осадочного чехла невелика и фундамент подходит близко к поверхности.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>
                <a:solidFill>
                  <a:srgbClr val="0000CC"/>
                </a:solidFill>
              </a:rPr>
              <a:t>Размещение полезных ископаемых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000" b="1"/>
              <a:t>Химическое (нерудное) сырьё. В химических производствах используются многочисленные виды сырья, которые обычно объединяют в две группы: агрохимическое (для производства минеральных удобрений) и техническое.</a:t>
            </a:r>
          </a:p>
          <a:p>
            <a:r>
              <a:rPr lang="ru-RU" altLang="ru-RU" sz="2000" b="1"/>
              <a:t>Основная часть калийных солей, а также фосфоритного сырья залегает в недрах Северного полушария. Подобное размещение связано с осадочным происхождением этого сырья.</a:t>
            </a:r>
          </a:p>
          <a:p>
            <a:r>
              <a:rPr lang="ru-RU" altLang="ru-RU" sz="2000" b="1"/>
              <a:t>Из многочисленных видов технического сырья наибольшее значение имеют ресурсы алмазов, асбеста и графита.</a:t>
            </a:r>
          </a:p>
          <a:p>
            <a:endParaRPr lang="ru-RU" altLang="ru-RU" sz="2000" b="1"/>
          </a:p>
        </p:txBody>
      </p:sp>
      <p:sp>
        <p:nvSpPr>
          <p:cNvPr id="2560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29563" y="6005513"/>
            <a:ext cx="1214437" cy="852487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000" b="1"/>
              <a:t>Взаимодействие человека и природы в пределах географической среды происходит все более активно. В процессе своей эволюции и развития хозяйственной деятельности человек резко расширил масштабы своего воздействия на природную среду. Более 1/5 поверхности суши принципиально изменилось, а около 70%земной ощутило на себе результаты (в основном отрицательные) человеческой деятельности. Отдельные части географической среды изменились существенно, другие подверглись меньшему воздействию.</a:t>
            </a:r>
          </a:p>
          <a:p>
            <a:r>
              <a:rPr lang="ru-RU" altLang="ru-RU" sz="4000" b="1">
                <a:hlinkClick r:id="rId2" action="ppaction://hlinksldjump"/>
              </a:rPr>
              <a:t>??????</a:t>
            </a:r>
            <a:r>
              <a:rPr lang="ru-RU" altLang="ru-RU" sz="2800" b="1">
                <a:hlinkClick r:id="rId2" action="ppaction://hlinksldjump"/>
              </a:rPr>
              <a:t> Приведите примеры.</a:t>
            </a:r>
            <a:endParaRPr lang="ru-RU" altLang="ru-RU" sz="2800" b="1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 rot="10800000">
            <a:off x="5795963" y="4508500"/>
            <a:ext cx="217487" cy="544513"/>
          </a:xfrm>
          <a:prstGeom prst="upArrow">
            <a:avLst>
              <a:gd name="adj1" fmla="val 50000"/>
              <a:gd name="adj2" fmla="val 6259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494188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0000CC"/>
                </a:solidFill>
              </a:rPr>
              <a:t>Природные</a:t>
            </a:r>
            <a:r>
              <a:rPr lang="ru-RU" altLang="ru-RU">
                <a:solidFill>
                  <a:srgbClr val="00FF00"/>
                </a:solidFill>
              </a:rPr>
              <a:t> </a:t>
            </a:r>
            <a:r>
              <a:rPr lang="ru-RU" altLang="ru-RU">
                <a:solidFill>
                  <a:srgbClr val="0000CC"/>
                </a:solidFill>
              </a:rPr>
              <a:t>ресурсы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55650" y="1341438"/>
            <a:ext cx="2663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/>
              <a:t>По характеру возобновления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5651500" y="1484313"/>
            <a:ext cx="28082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/>
              <a:t>По отношению к компонентам </a:t>
            </a:r>
          </a:p>
          <a:p>
            <a:pPr algn="ctr"/>
            <a:r>
              <a:rPr lang="ru-RU" altLang="ru-RU" sz="1400" b="1"/>
              <a:t>природы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23850" y="2420938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Исчерпаемые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2339975" y="2420938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неисчерпаемые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79388" y="3284538"/>
            <a:ext cx="16764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 b="1" u="sng"/>
              <a:t>Возобновимые</a:t>
            </a:r>
          </a:p>
          <a:p>
            <a:pPr>
              <a:spcBef>
                <a:spcPct val="50000"/>
              </a:spcBef>
            </a:pPr>
            <a:r>
              <a:rPr lang="ru-RU" altLang="ru-RU" sz="1400" b="1" i="1"/>
              <a:t>биологическиееземельные водные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1116013" y="4365625"/>
            <a:ext cx="1819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400" b="1" u="sng"/>
              <a:t>Невозобновимые</a:t>
            </a:r>
          </a:p>
          <a:p>
            <a:r>
              <a:rPr lang="ru-RU" altLang="ru-RU" sz="1400" b="1" i="1"/>
              <a:t>минеральные</a:t>
            </a: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H="1">
            <a:off x="1042988" y="90805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1042988" y="908050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2916238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1258888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V="1">
            <a:off x="900113" y="29972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 flipV="1">
            <a:off x="1835150" y="299720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6300788" y="2420938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биологические</a:t>
            </a: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6300788" y="3141663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климатические</a:t>
            </a: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6300788" y="3789363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водные</a:t>
            </a:r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6300788" y="4437063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земельные</a:t>
            </a:r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6300788" y="5084763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b="1" i="1"/>
              <a:t>минеральные</a:t>
            </a:r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7164388" y="90805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>
            <a:off x="7740650" y="90805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>
            <a:off x="5867400" y="1916113"/>
            <a:ext cx="0" cy="3529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>
            <a:off x="5867400" y="5445125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>
            <a:off x="5867400" y="4652963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5867400" y="4005263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4" name="Line 26"/>
          <p:cNvSpPr>
            <a:spLocks noChangeShapeType="1"/>
          </p:cNvSpPr>
          <p:nvPr/>
        </p:nvSpPr>
        <p:spPr bwMode="auto">
          <a:xfrm>
            <a:off x="5867400" y="3429000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5" name="Line 27"/>
          <p:cNvSpPr>
            <a:spLocks noChangeShapeType="1"/>
          </p:cNvSpPr>
          <p:nvPr/>
        </p:nvSpPr>
        <p:spPr bwMode="auto">
          <a:xfrm>
            <a:off x="5867400" y="2708275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96" name="AutoShape 2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12088" y="5300663"/>
            <a:ext cx="360362" cy="420687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Минеральные ресур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0" y="765175"/>
            <a:ext cx="8909050" cy="572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404813"/>
            <a:ext cx="4752975" cy="29511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000" b="1">
                <a:solidFill>
                  <a:srgbClr val="D60093"/>
                </a:solidFill>
              </a:rPr>
              <a:t>Эта работа о тех минералах,</a:t>
            </a:r>
          </a:p>
          <a:p>
            <a:pPr algn="ctr">
              <a:buFontTx/>
              <a:buNone/>
            </a:pPr>
            <a:r>
              <a:rPr lang="ru-RU" altLang="ru-RU" sz="2000" b="1">
                <a:solidFill>
                  <a:srgbClr val="D60093"/>
                </a:solidFill>
              </a:rPr>
              <a:t>Что толща земная хранит</a:t>
            </a:r>
          </a:p>
          <a:p>
            <a:pPr algn="ctr">
              <a:buFontTx/>
              <a:buNone/>
            </a:pPr>
            <a:r>
              <a:rPr lang="ru-RU" altLang="ru-RU" sz="2000" b="1">
                <a:solidFill>
                  <a:srgbClr val="D60093"/>
                </a:solidFill>
              </a:rPr>
              <a:t>Наша задача – хотя бы немного,</a:t>
            </a:r>
          </a:p>
          <a:p>
            <a:pPr algn="ctr">
              <a:buFontTx/>
              <a:buNone/>
            </a:pPr>
            <a:r>
              <a:rPr lang="ru-RU" altLang="ru-RU" sz="2000" b="1">
                <a:solidFill>
                  <a:srgbClr val="D60093"/>
                </a:solidFill>
              </a:rPr>
              <a:t> К ним интерес пробудить.</a:t>
            </a:r>
          </a:p>
          <a:p>
            <a:pPr algn="ctr">
              <a:buFontTx/>
              <a:buNone/>
            </a:pPr>
            <a:endParaRPr lang="ru-RU" altLang="ru-RU" sz="2000" b="1">
              <a:solidFill>
                <a:srgbClr val="D60093"/>
              </a:solidFill>
            </a:endParaRPr>
          </a:p>
          <a:p>
            <a:pPr>
              <a:buFontTx/>
              <a:buNone/>
            </a:pPr>
            <a:endParaRPr lang="ru-RU" altLang="ru-RU" sz="2000" b="1">
              <a:solidFill>
                <a:srgbClr val="00FF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71750" y="250825"/>
            <a:ext cx="4448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Минеральные ресурсы мира</a:t>
            </a:r>
          </a:p>
        </p:txBody>
      </p:sp>
      <p:sp>
        <p:nvSpPr>
          <p:cNvPr id="5131" name="AutoShap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291513" y="5734050"/>
            <a:ext cx="852487" cy="852488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3" grpId="1" build="allAtOnce"/>
      <p:bldP spid="5129" grpId="0"/>
      <p:bldP spid="5131" grpId="0" animBg="1"/>
      <p:bldP spid="513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468313" y="0"/>
            <a:ext cx="8351837" cy="8366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22A88"/>
                </a:solidFill>
                <a:latin typeface="Impact" panose="020B0806030902050204" pitchFamily="34" charset="0"/>
              </a:rPr>
              <a:t>горные породы и минералы</a:t>
            </a:r>
          </a:p>
        </p:txBody>
      </p:sp>
      <p:pic>
        <p:nvPicPr>
          <p:cNvPr id="6149" name="Picture 5" descr="Полезные ископаемые (магматические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064500" cy="41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348038" y="692150"/>
            <a:ext cx="2392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происхождение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23850" y="5229225"/>
            <a:ext cx="8551863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"/>
              <a:t>Глубоко в недрах Земли, в зоне высоких температуры и давления в результате перемещения блоков пород или</a:t>
            </a:r>
          </a:p>
          <a:p>
            <a:r>
              <a:rPr lang="ru-RU" altLang="ru-RU" sz="1200"/>
              <a:t> возникновения в их толще глубоких трещин, давление может вдруг уменьшиться. Тогда происходит плавление </a:t>
            </a:r>
          </a:p>
          <a:p>
            <a:r>
              <a:rPr lang="ru-RU" altLang="ru-RU" sz="1200"/>
              <a:t>твёрдых  веществ, и рождается магма – насыщенный газами природный высокотемпературный расплав. </a:t>
            </a:r>
          </a:p>
          <a:p>
            <a:r>
              <a:rPr lang="ru-RU" altLang="ru-RU" sz="1200"/>
              <a:t>По трещинам – разломам магма выталкивается к земной поверхности. Значительная часть магмы не может </a:t>
            </a:r>
          </a:p>
          <a:p>
            <a:r>
              <a:rPr lang="ru-RU" altLang="ru-RU" sz="1200"/>
              <a:t>пробиться наверх и застывает почти на той же глубине, где и образовалась, оставшаяся часть может изливаться</a:t>
            </a:r>
          </a:p>
          <a:p>
            <a:r>
              <a:rPr lang="ru-RU" altLang="ru-RU" sz="1200"/>
              <a:t> на поверхность Земли (лава). Магматические породы встречаются буквально на каждом шагу. Особенно много </a:t>
            </a:r>
          </a:p>
          <a:p>
            <a:r>
              <a:rPr lang="ru-RU" altLang="ru-RU" sz="1200"/>
              <a:t>их вблизи горных рек или на галечных и скалистых морских берегах.</a:t>
            </a:r>
          </a:p>
        </p:txBody>
      </p:sp>
      <p:pic>
        <p:nvPicPr>
          <p:cNvPr id="6167" name="Picture 23" descr="Полезные ископаемые (осадочные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8642350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323850" y="1125538"/>
            <a:ext cx="882015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Основная часть горных пород, слагающих земную кору,</a:t>
            </a:r>
          </a:p>
          <a:p>
            <a:r>
              <a:rPr lang="ru-RU" altLang="ru-RU"/>
              <a:t> дважды, а иногда и чаще, меняла условия своего существования,</a:t>
            </a:r>
          </a:p>
          <a:p>
            <a:r>
              <a:rPr lang="ru-RU" altLang="ru-RU"/>
              <a:t>То погружаясь в недра Земли, то поднималась наверх.</a:t>
            </a:r>
          </a:p>
          <a:p>
            <a:r>
              <a:rPr lang="ru-RU" altLang="ru-RU"/>
              <a:t>Под влиянием меняющихся температуры, давления и химических условий осадочные и магматические породы – известняки, глины, базальты…преображаются неузнаваемо. Такие преображенные породы называются метаморфическими: мрамор, кварцит, гнейс…</a:t>
            </a:r>
          </a:p>
          <a:p>
            <a:endParaRPr lang="ru-RU" altLang="ru-RU"/>
          </a:p>
        </p:txBody>
      </p:sp>
      <p:pic>
        <p:nvPicPr>
          <p:cNvPr id="6171" name="Picture 27" descr="облицовка из мрамо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416300"/>
            <a:ext cx="2592388" cy="310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2" name="Picture 28" descr="Ваза Пустынниковский кварцит 1804г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284538"/>
            <a:ext cx="2592387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3" name="Picture 29" descr="крыша из каменных гнейс пластин"/>
          <p:cNvPicPr>
            <a:picLocks noChangeAspect="1" noChangeArrowheads="1"/>
          </p:cNvPicPr>
          <p:nvPr/>
        </p:nvPicPr>
        <p:blipFill>
          <a:blip r:embed="rId6">
            <a:lum bright="12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4076700"/>
            <a:ext cx="3197225" cy="241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684213" y="6583363"/>
            <a:ext cx="86280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Мраморная лестница                Крыша из каменных гнейс пластин                     Ваза Пустынниковский кварцит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6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0"/>
                                        <p:tgtEl>
                                          <p:spTgt spid="6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0"/>
                                        <p:tgtEl>
                                          <p:spTgt spid="6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0"/>
                                        <p:tgtEl>
                                          <p:spTgt spid="6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6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6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0"/>
                                        <p:tgtEl>
                                          <p:spTgt spid="6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6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6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0"/>
                                        <p:tgtEl>
                                          <p:spTgt spid="6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2000"/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2000"/>
                                        <p:tgtEl>
                                          <p:spTgt spid="6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49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2000"/>
                                        <p:tgtEl>
                                          <p:spTgt spid="6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2000"/>
                                        <p:tgtEl>
                                          <p:spTgt spid="6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5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2000"/>
                                        <p:tgtEl>
                                          <p:spTgt spid="6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6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2000"/>
                                        <p:tgtEl>
                                          <p:spTgt spid="6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6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2000"/>
                                        <p:tgtEl>
                                          <p:spTgt spid="6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69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7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8" grpId="0"/>
      <p:bldP spid="61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sand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2806700" cy="18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 descr="кварцит"/>
          <p:cNvPicPr>
            <a:picLocks noChangeAspect="1" noChangeArrowheads="1"/>
          </p:cNvPicPr>
          <p:nvPr/>
        </p:nvPicPr>
        <p:blipFill>
          <a:blip r:embed="rId3">
            <a:lum bright="-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333375"/>
            <a:ext cx="2808287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4" name="Picture 10" descr="мрамор в природ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565400"/>
            <a:ext cx="2808287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6" name="Picture 12" descr="облицовка мраморо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565400"/>
            <a:ext cx="27368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7" name="Picture 13" descr="складка в железистом кварцит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60350"/>
            <a:ext cx="28082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179388" y="2205038"/>
            <a:ext cx="31670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"/>
              <a:t>Выветривание кварцитов у г. Круглая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708400" y="2205038"/>
            <a:ext cx="1525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Кварцит в природе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6372225" y="2133600"/>
            <a:ext cx="24749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Складка в железистом кварците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755650" y="4292600"/>
            <a:ext cx="1512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Мрамор в природе</a:t>
            </a:r>
          </a:p>
        </p:txBody>
      </p:sp>
      <p:pic>
        <p:nvPicPr>
          <p:cNvPr id="31751" name="Picture 7" descr="добыча мрамор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565400"/>
            <a:ext cx="28130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3779838" y="4292600"/>
            <a:ext cx="1404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Добыча мрамора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6659563" y="4292600"/>
            <a:ext cx="17462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Облицовка мрамором</a:t>
            </a:r>
          </a:p>
        </p:txBody>
      </p:sp>
      <p:pic>
        <p:nvPicPr>
          <p:cNvPr id="31758" name="Picture 14" descr="сфинкс Египет -гнейс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4797425"/>
            <a:ext cx="2808288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6659563" y="6583363"/>
            <a:ext cx="17256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Сфинкс. Египет гнейс</a:t>
            </a:r>
          </a:p>
        </p:txBody>
      </p:sp>
      <p:pic>
        <p:nvPicPr>
          <p:cNvPr id="31768" name="Picture 24" descr="поротерозойские биотитовае гнейс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97425"/>
            <a:ext cx="28082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971550" y="6583363"/>
            <a:ext cx="13573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Гнейс в природе</a:t>
            </a:r>
          </a:p>
        </p:txBody>
      </p:sp>
      <p:pic>
        <p:nvPicPr>
          <p:cNvPr id="31770" name="Picture 26" descr="Обнажение гнейсов Полтавская область"/>
          <p:cNvPicPr>
            <a:picLocks noChangeAspect="1" noChangeArrowheads="1"/>
          </p:cNvPicPr>
          <p:nvPr/>
        </p:nvPicPr>
        <p:blipFill>
          <a:blip r:embed="rId10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4797425"/>
            <a:ext cx="28082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3851275" y="6583363"/>
            <a:ext cx="15922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200"/>
              <a:t>Обнажение гнейсов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9" grpId="0"/>
      <p:bldP spid="31760" grpId="0"/>
      <p:bldP spid="31761" grpId="0"/>
      <p:bldP spid="31763" grpId="0"/>
      <p:bldP spid="31764" grpId="0"/>
      <p:bldP spid="31765" grpId="0"/>
      <p:bldP spid="31767" grpId="0"/>
      <p:bldP spid="31769" grpId="0"/>
      <p:bldP spid="317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/>
              <a:t>Виды полезных ископаемых</a:t>
            </a:r>
            <a:r>
              <a:rPr lang="ru-RU" altLang="ru-RU" sz="2000"/>
              <a:t/>
            </a:r>
            <a:br>
              <a:rPr lang="ru-RU" altLang="ru-RU" sz="2000"/>
            </a:br>
            <a:endParaRPr lang="ru-RU" altLang="ru-RU" sz="200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7632700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5" name="Infopage">
            <a:hlinkClick r:id="rId3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7380288" y="4076700"/>
            <a:ext cx="792162" cy="23050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99 w 21600"/>
              <a:gd name="T17" fmla="*/ 12174 h 21600"/>
              <a:gd name="T18" fmla="*/ 20813 w 21600"/>
              <a:gd name="T19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8333" y="4025"/>
                </a:moveTo>
                <a:lnTo>
                  <a:pt x="12500" y="4025"/>
                </a:lnTo>
                <a:lnTo>
                  <a:pt x="12500" y="11094"/>
                </a:lnTo>
                <a:lnTo>
                  <a:pt x="13903" y="11094"/>
                </a:lnTo>
                <a:lnTo>
                  <a:pt x="13903" y="11618"/>
                </a:lnTo>
                <a:lnTo>
                  <a:pt x="7908" y="11618"/>
                </a:lnTo>
                <a:lnTo>
                  <a:pt x="7908" y="11078"/>
                </a:lnTo>
                <a:lnTo>
                  <a:pt x="9418" y="11078"/>
                </a:lnTo>
                <a:lnTo>
                  <a:pt x="9418" y="4549"/>
                </a:lnTo>
                <a:lnTo>
                  <a:pt x="8333" y="4549"/>
                </a:lnTo>
                <a:lnTo>
                  <a:pt x="8333" y="4025"/>
                </a:lnTo>
                <a:close/>
              </a:path>
              <a:path w="21600" h="21600" extrusionOk="0">
                <a:moveTo>
                  <a:pt x="9120" y="2127"/>
                </a:moveTo>
                <a:lnTo>
                  <a:pt x="9120" y="1783"/>
                </a:lnTo>
                <a:lnTo>
                  <a:pt x="9269" y="1538"/>
                </a:lnTo>
                <a:lnTo>
                  <a:pt x="9588" y="1194"/>
                </a:lnTo>
                <a:lnTo>
                  <a:pt x="10013" y="998"/>
                </a:lnTo>
                <a:lnTo>
                  <a:pt x="10396" y="850"/>
                </a:lnTo>
                <a:lnTo>
                  <a:pt x="10906" y="801"/>
                </a:lnTo>
                <a:lnTo>
                  <a:pt x="11480" y="900"/>
                </a:lnTo>
                <a:lnTo>
                  <a:pt x="11926" y="1047"/>
                </a:lnTo>
                <a:lnTo>
                  <a:pt x="12266" y="1292"/>
                </a:lnTo>
                <a:lnTo>
                  <a:pt x="12500" y="1587"/>
                </a:lnTo>
                <a:lnTo>
                  <a:pt x="12649" y="1832"/>
                </a:lnTo>
                <a:lnTo>
                  <a:pt x="12692" y="2143"/>
                </a:lnTo>
                <a:lnTo>
                  <a:pt x="12649" y="2421"/>
                </a:lnTo>
                <a:lnTo>
                  <a:pt x="12500" y="2781"/>
                </a:lnTo>
                <a:lnTo>
                  <a:pt x="12330" y="3060"/>
                </a:lnTo>
                <a:lnTo>
                  <a:pt x="11884" y="3305"/>
                </a:lnTo>
                <a:lnTo>
                  <a:pt x="11501" y="3452"/>
                </a:lnTo>
                <a:lnTo>
                  <a:pt x="10863" y="3550"/>
                </a:lnTo>
                <a:lnTo>
                  <a:pt x="10396" y="3518"/>
                </a:lnTo>
                <a:lnTo>
                  <a:pt x="9949" y="3321"/>
                </a:lnTo>
                <a:lnTo>
                  <a:pt x="9524" y="3125"/>
                </a:lnTo>
                <a:lnTo>
                  <a:pt x="9311" y="2765"/>
                </a:lnTo>
                <a:lnTo>
                  <a:pt x="9184" y="2438"/>
                </a:lnTo>
                <a:lnTo>
                  <a:pt x="9120" y="2127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7632700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Infopage"/>
          <p:cNvSpPr>
            <a:spLocks noEditPoints="1" noChangeArrowheads="1"/>
          </p:cNvSpPr>
          <p:nvPr/>
        </p:nvSpPr>
        <p:spPr bwMode="auto">
          <a:xfrm>
            <a:off x="7380288" y="4076700"/>
            <a:ext cx="792162" cy="23050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99 w 21600"/>
              <a:gd name="T17" fmla="*/ 12174 h 21600"/>
              <a:gd name="T18" fmla="*/ 20813 w 21600"/>
              <a:gd name="T19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8333" y="4025"/>
                </a:moveTo>
                <a:lnTo>
                  <a:pt x="12500" y="4025"/>
                </a:lnTo>
                <a:lnTo>
                  <a:pt x="12500" y="11094"/>
                </a:lnTo>
                <a:lnTo>
                  <a:pt x="13903" y="11094"/>
                </a:lnTo>
                <a:lnTo>
                  <a:pt x="13903" y="11618"/>
                </a:lnTo>
                <a:lnTo>
                  <a:pt x="7908" y="11618"/>
                </a:lnTo>
                <a:lnTo>
                  <a:pt x="7908" y="11078"/>
                </a:lnTo>
                <a:lnTo>
                  <a:pt x="9418" y="11078"/>
                </a:lnTo>
                <a:lnTo>
                  <a:pt x="9418" y="4549"/>
                </a:lnTo>
                <a:lnTo>
                  <a:pt x="8333" y="4549"/>
                </a:lnTo>
                <a:lnTo>
                  <a:pt x="8333" y="4025"/>
                </a:lnTo>
                <a:close/>
              </a:path>
              <a:path w="21600" h="21600" extrusionOk="0">
                <a:moveTo>
                  <a:pt x="9120" y="2127"/>
                </a:moveTo>
                <a:lnTo>
                  <a:pt x="9120" y="1783"/>
                </a:lnTo>
                <a:lnTo>
                  <a:pt x="9269" y="1538"/>
                </a:lnTo>
                <a:lnTo>
                  <a:pt x="9588" y="1194"/>
                </a:lnTo>
                <a:lnTo>
                  <a:pt x="10013" y="998"/>
                </a:lnTo>
                <a:lnTo>
                  <a:pt x="10396" y="850"/>
                </a:lnTo>
                <a:lnTo>
                  <a:pt x="10906" y="801"/>
                </a:lnTo>
                <a:lnTo>
                  <a:pt x="11480" y="900"/>
                </a:lnTo>
                <a:lnTo>
                  <a:pt x="11926" y="1047"/>
                </a:lnTo>
                <a:lnTo>
                  <a:pt x="12266" y="1292"/>
                </a:lnTo>
                <a:lnTo>
                  <a:pt x="12500" y="1587"/>
                </a:lnTo>
                <a:lnTo>
                  <a:pt x="12649" y="1832"/>
                </a:lnTo>
                <a:lnTo>
                  <a:pt x="12692" y="2143"/>
                </a:lnTo>
                <a:lnTo>
                  <a:pt x="12649" y="2421"/>
                </a:lnTo>
                <a:lnTo>
                  <a:pt x="12500" y="2781"/>
                </a:lnTo>
                <a:lnTo>
                  <a:pt x="12330" y="3060"/>
                </a:lnTo>
                <a:lnTo>
                  <a:pt x="11884" y="3305"/>
                </a:lnTo>
                <a:lnTo>
                  <a:pt x="11501" y="3452"/>
                </a:lnTo>
                <a:lnTo>
                  <a:pt x="10863" y="3550"/>
                </a:lnTo>
                <a:lnTo>
                  <a:pt x="10396" y="3518"/>
                </a:lnTo>
                <a:lnTo>
                  <a:pt x="9949" y="3321"/>
                </a:lnTo>
                <a:lnTo>
                  <a:pt x="9524" y="3125"/>
                </a:lnTo>
                <a:lnTo>
                  <a:pt x="9311" y="2765"/>
                </a:lnTo>
                <a:lnTo>
                  <a:pt x="9184" y="2438"/>
                </a:lnTo>
                <a:lnTo>
                  <a:pt x="9120" y="2127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198938" y="30638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ru-RU" alt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7632700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Infopage"/>
          <p:cNvSpPr>
            <a:spLocks noEditPoints="1" noChangeArrowheads="1"/>
          </p:cNvSpPr>
          <p:nvPr/>
        </p:nvSpPr>
        <p:spPr bwMode="auto">
          <a:xfrm>
            <a:off x="7380288" y="4076700"/>
            <a:ext cx="792162" cy="23050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99 w 21600"/>
              <a:gd name="T17" fmla="*/ 12174 h 21600"/>
              <a:gd name="T18" fmla="*/ 20813 w 21600"/>
              <a:gd name="T19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8333" y="4025"/>
                </a:moveTo>
                <a:lnTo>
                  <a:pt x="12500" y="4025"/>
                </a:lnTo>
                <a:lnTo>
                  <a:pt x="12500" y="11094"/>
                </a:lnTo>
                <a:lnTo>
                  <a:pt x="13903" y="11094"/>
                </a:lnTo>
                <a:lnTo>
                  <a:pt x="13903" y="11618"/>
                </a:lnTo>
                <a:lnTo>
                  <a:pt x="7908" y="11618"/>
                </a:lnTo>
                <a:lnTo>
                  <a:pt x="7908" y="11078"/>
                </a:lnTo>
                <a:lnTo>
                  <a:pt x="9418" y="11078"/>
                </a:lnTo>
                <a:lnTo>
                  <a:pt x="9418" y="4549"/>
                </a:lnTo>
                <a:lnTo>
                  <a:pt x="8333" y="4549"/>
                </a:lnTo>
                <a:lnTo>
                  <a:pt x="8333" y="4025"/>
                </a:lnTo>
                <a:close/>
              </a:path>
              <a:path w="21600" h="21600" extrusionOk="0">
                <a:moveTo>
                  <a:pt x="9120" y="2127"/>
                </a:moveTo>
                <a:lnTo>
                  <a:pt x="9120" y="1783"/>
                </a:lnTo>
                <a:lnTo>
                  <a:pt x="9269" y="1538"/>
                </a:lnTo>
                <a:lnTo>
                  <a:pt x="9588" y="1194"/>
                </a:lnTo>
                <a:lnTo>
                  <a:pt x="10013" y="998"/>
                </a:lnTo>
                <a:lnTo>
                  <a:pt x="10396" y="850"/>
                </a:lnTo>
                <a:lnTo>
                  <a:pt x="10906" y="801"/>
                </a:lnTo>
                <a:lnTo>
                  <a:pt x="11480" y="900"/>
                </a:lnTo>
                <a:lnTo>
                  <a:pt x="11926" y="1047"/>
                </a:lnTo>
                <a:lnTo>
                  <a:pt x="12266" y="1292"/>
                </a:lnTo>
                <a:lnTo>
                  <a:pt x="12500" y="1587"/>
                </a:lnTo>
                <a:lnTo>
                  <a:pt x="12649" y="1832"/>
                </a:lnTo>
                <a:lnTo>
                  <a:pt x="12692" y="2143"/>
                </a:lnTo>
                <a:lnTo>
                  <a:pt x="12649" y="2421"/>
                </a:lnTo>
                <a:lnTo>
                  <a:pt x="12500" y="2781"/>
                </a:lnTo>
                <a:lnTo>
                  <a:pt x="12330" y="3060"/>
                </a:lnTo>
                <a:lnTo>
                  <a:pt x="11884" y="3305"/>
                </a:lnTo>
                <a:lnTo>
                  <a:pt x="11501" y="3452"/>
                </a:lnTo>
                <a:lnTo>
                  <a:pt x="10863" y="3550"/>
                </a:lnTo>
                <a:lnTo>
                  <a:pt x="10396" y="3518"/>
                </a:lnTo>
                <a:lnTo>
                  <a:pt x="9949" y="3321"/>
                </a:lnTo>
                <a:lnTo>
                  <a:pt x="9524" y="3125"/>
                </a:lnTo>
                <a:lnTo>
                  <a:pt x="9311" y="2765"/>
                </a:lnTo>
                <a:lnTo>
                  <a:pt x="9184" y="2438"/>
                </a:lnTo>
                <a:lnTo>
                  <a:pt x="9120" y="2127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606675" y="466725"/>
            <a:ext cx="2828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7632700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Infopage"/>
          <p:cNvSpPr>
            <a:spLocks noEditPoints="1" noChangeArrowheads="1"/>
          </p:cNvSpPr>
          <p:nvPr/>
        </p:nvSpPr>
        <p:spPr bwMode="auto">
          <a:xfrm>
            <a:off x="7380288" y="4076700"/>
            <a:ext cx="792162" cy="23050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99 w 21600"/>
              <a:gd name="T17" fmla="*/ 12174 h 21600"/>
              <a:gd name="T18" fmla="*/ 20813 w 21600"/>
              <a:gd name="T19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8333" y="4025"/>
                </a:moveTo>
                <a:lnTo>
                  <a:pt x="12500" y="4025"/>
                </a:lnTo>
                <a:lnTo>
                  <a:pt x="12500" y="11094"/>
                </a:lnTo>
                <a:lnTo>
                  <a:pt x="13903" y="11094"/>
                </a:lnTo>
                <a:lnTo>
                  <a:pt x="13903" y="11618"/>
                </a:lnTo>
                <a:lnTo>
                  <a:pt x="7908" y="11618"/>
                </a:lnTo>
                <a:lnTo>
                  <a:pt x="7908" y="11078"/>
                </a:lnTo>
                <a:lnTo>
                  <a:pt x="9418" y="11078"/>
                </a:lnTo>
                <a:lnTo>
                  <a:pt x="9418" y="4549"/>
                </a:lnTo>
                <a:lnTo>
                  <a:pt x="8333" y="4549"/>
                </a:lnTo>
                <a:lnTo>
                  <a:pt x="8333" y="4025"/>
                </a:lnTo>
                <a:close/>
              </a:path>
              <a:path w="21600" h="21600" extrusionOk="0">
                <a:moveTo>
                  <a:pt x="9120" y="2127"/>
                </a:moveTo>
                <a:lnTo>
                  <a:pt x="9120" y="1783"/>
                </a:lnTo>
                <a:lnTo>
                  <a:pt x="9269" y="1538"/>
                </a:lnTo>
                <a:lnTo>
                  <a:pt x="9588" y="1194"/>
                </a:lnTo>
                <a:lnTo>
                  <a:pt x="10013" y="998"/>
                </a:lnTo>
                <a:lnTo>
                  <a:pt x="10396" y="850"/>
                </a:lnTo>
                <a:lnTo>
                  <a:pt x="10906" y="801"/>
                </a:lnTo>
                <a:lnTo>
                  <a:pt x="11480" y="900"/>
                </a:lnTo>
                <a:lnTo>
                  <a:pt x="11926" y="1047"/>
                </a:lnTo>
                <a:lnTo>
                  <a:pt x="12266" y="1292"/>
                </a:lnTo>
                <a:lnTo>
                  <a:pt x="12500" y="1587"/>
                </a:lnTo>
                <a:lnTo>
                  <a:pt x="12649" y="1832"/>
                </a:lnTo>
                <a:lnTo>
                  <a:pt x="12692" y="2143"/>
                </a:lnTo>
                <a:lnTo>
                  <a:pt x="12649" y="2421"/>
                </a:lnTo>
                <a:lnTo>
                  <a:pt x="12500" y="2781"/>
                </a:lnTo>
                <a:lnTo>
                  <a:pt x="12330" y="3060"/>
                </a:lnTo>
                <a:lnTo>
                  <a:pt x="11884" y="3305"/>
                </a:lnTo>
                <a:lnTo>
                  <a:pt x="11501" y="3452"/>
                </a:lnTo>
                <a:lnTo>
                  <a:pt x="10863" y="3550"/>
                </a:lnTo>
                <a:lnTo>
                  <a:pt x="10396" y="3518"/>
                </a:lnTo>
                <a:lnTo>
                  <a:pt x="9949" y="3321"/>
                </a:lnTo>
                <a:lnTo>
                  <a:pt x="9524" y="3125"/>
                </a:lnTo>
                <a:lnTo>
                  <a:pt x="9311" y="2765"/>
                </a:lnTo>
                <a:lnTo>
                  <a:pt x="9184" y="2438"/>
                </a:lnTo>
                <a:lnTo>
                  <a:pt x="9120" y="2127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471863" y="179388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728</Words>
  <Application>Microsoft Office PowerPoint</Application>
  <PresentationFormat>Экран (4:3)</PresentationFormat>
  <Paragraphs>90</Paragraphs>
  <Slides>18</Slides>
  <Notes>1</Notes>
  <HiddenSlides>5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Arial</vt:lpstr>
      <vt:lpstr>Оформление по умолчанию</vt:lpstr>
      <vt:lpstr>Презентация PowerPoint</vt:lpstr>
      <vt:lpstr>Природные ресурсы</vt:lpstr>
      <vt:lpstr>Презентация PowerPoint</vt:lpstr>
      <vt:lpstr>Презентация PowerPoint</vt:lpstr>
      <vt:lpstr>Презентация PowerPoint</vt:lpstr>
      <vt:lpstr>Виды полезных ископаемых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Минеральные ресурсы (справка)</vt:lpstr>
      <vt:lpstr>Размещение полезных ископаемых</vt:lpstr>
      <vt:lpstr>Размещение полезных ископаемых</vt:lpstr>
      <vt:lpstr>Размещение полезных ископаемых</vt:lpstr>
      <vt:lpstr>Презентация PowerPoint</vt:lpstr>
    </vt:vector>
  </TitlesOfParts>
  <Company>MIOO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МИНЕРАЛЬНЫЕ РЕСУРСЫ РОССИИ</dc:title>
  <dc:creator>Елена</dc:creator>
  <cp:lastModifiedBy>Алексей Пастухов</cp:lastModifiedBy>
  <cp:revision>63</cp:revision>
  <dcterms:created xsi:type="dcterms:W3CDTF">2005-02-24T07:12:08Z</dcterms:created>
  <dcterms:modified xsi:type="dcterms:W3CDTF">2015-02-05T13:11:29Z</dcterms:modified>
</cp:coreProperties>
</file>