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2" r:id="rId2"/>
    <p:sldId id="256" r:id="rId3"/>
    <p:sldId id="257" r:id="rId4"/>
    <p:sldId id="258" r:id="rId5"/>
    <p:sldId id="259" r:id="rId6"/>
    <p:sldId id="260" r:id="rId7"/>
    <p:sldId id="261" r:id="rId8"/>
  </p:sldIdLst>
  <p:sldSz cx="9144000" cy="6858000" type="screen4x3"/>
  <p:notesSz cx="6858000" cy="9144000"/>
  <p:custDataLst>
    <p:tags r:id="rId9"/>
  </p:custDataLst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1506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1FAA8686-7517-4C25-B77A-289850DBC8BA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B071592-9D39-4E5D-8495-3088A62E85F2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99592" y="1268760"/>
            <a:ext cx="7416824" cy="1793167"/>
          </a:xfrm>
        </p:spPr>
        <p:txBody>
          <a:bodyPr/>
          <a:lstStyle/>
          <a:p>
            <a:pPr algn="ctr"/>
            <a:r>
              <a:rPr lang="ru-RU" dirty="0" smtClean="0"/>
              <a:t>Наречие </a:t>
            </a:r>
            <a:br>
              <a:rPr lang="ru-RU" dirty="0" smtClean="0"/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86242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1560" y="1268760"/>
            <a:ext cx="7848872" cy="5112568"/>
          </a:xfrm>
        </p:spPr>
        <p:txBody>
          <a:bodyPr>
            <a:normAutofit fontScale="85000" lnSpcReduction="20000"/>
          </a:bodyPr>
          <a:lstStyle/>
          <a:p>
            <a:r>
              <a:rPr lang="ru-RU" b="1" dirty="0" smtClean="0"/>
              <a:t>I</a:t>
            </a:r>
            <a:r>
              <a:rPr lang="ru-RU" b="1" dirty="0"/>
              <a:t>. В каком предложении употреблено наречие меры и степени?</a:t>
            </a:r>
          </a:p>
          <a:p>
            <a:r>
              <a:rPr lang="ru-RU" dirty="0"/>
              <a:t>1) Охотник вечером несколько раз проверял капкан.</a:t>
            </a:r>
          </a:p>
          <a:p>
            <a:r>
              <a:rPr lang="ru-RU" dirty="0"/>
              <a:t>2) С верхушки дерева по-весеннему чирикала какая-то пташка.</a:t>
            </a:r>
          </a:p>
          <a:p>
            <a:r>
              <a:rPr lang="ru-RU" dirty="0"/>
              <a:t>3) Много нового и полезного узнали мы на экскурсии.</a:t>
            </a:r>
          </a:p>
          <a:p>
            <a:r>
              <a:rPr lang="ru-RU" dirty="0"/>
              <a:t>4) Летом на нашей речке шумно и весело.</a:t>
            </a:r>
          </a:p>
          <a:p>
            <a:r>
              <a:rPr lang="ru-RU" b="1" dirty="0"/>
              <a:t>II. Укажите ряд, в наречиях которого пишется суффикс –О.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1)	</a:t>
            </a:r>
            <a:r>
              <a:rPr lang="ru-RU" dirty="0" err="1"/>
              <a:t>добел</a:t>
            </a:r>
            <a:r>
              <a:rPr lang="ru-RU" dirty="0"/>
              <a:t>…, </a:t>
            </a:r>
            <a:r>
              <a:rPr lang="ru-RU" dirty="0" err="1"/>
              <a:t>дочист</a:t>
            </a:r>
            <a:r>
              <a:rPr lang="ru-RU" dirty="0"/>
              <a:t>…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2)	</a:t>
            </a:r>
            <a:r>
              <a:rPr lang="ru-RU" dirty="0" err="1"/>
              <a:t>направ</a:t>
            </a:r>
            <a:r>
              <a:rPr lang="ru-RU" dirty="0"/>
              <a:t>…, </a:t>
            </a:r>
            <a:r>
              <a:rPr lang="ru-RU" dirty="0" err="1"/>
              <a:t>задолг</a:t>
            </a:r>
            <a:r>
              <a:rPr lang="ru-RU" dirty="0"/>
              <a:t>…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3)	</a:t>
            </a:r>
            <a:r>
              <a:rPr lang="ru-RU" dirty="0" err="1"/>
              <a:t>допоздн</a:t>
            </a:r>
            <a:r>
              <a:rPr lang="ru-RU" dirty="0"/>
              <a:t>…, </a:t>
            </a:r>
            <a:r>
              <a:rPr lang="ru-RU" dirty="0" err="1"/>
              <a:t>постепенн</a:t>
            </a:r>
            <a:r>
              <a:rPr lang="ru-RU" dirty="0"/>
              <a:t>…,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4)	</a:t>
            </a:r>
            <a:r>
              <a:rPr lang="ru-RU" dirty="0" err="1"/>
              <a:t>сначал</a:t>
            </a:r>
            <a:r>
              <a:rPr lang="ru-RU" dirty="0"/>
              <a:t>…, </a:t>
            </a:r>
            <a:r>
              <a:rPr lang="ru-RU" dirty="0" err="1"/>
              <a:t>досрочн</a:t>
            </a:r>
            <a:r>
              <a:rPr lang="ru-RU" dirty="0"/>
              <a:t>…</a:t>
            </a:r>
          </a:p>
          <a:p>
            <a:r>
              <a:rPr lang="ru-RU" b="1" dirty="0"/>
              <a:t>III. Отметьте ряд, где все наречия пишутся через дефис.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1)	(где)</a:t>
            </a:r>
            <a:r>
              <a:rPr lang="ru-RU" dirty="0" err="1"/>
              <a:t>нибудь</a:t>
            </a:r>
            <a:r>
              <a:rPr lang="ru-RU" dirty="0"/>
              <a:t>, (до)сыта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2)	(в)верх, (во)первых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3)	(мало)помалу, (точь)(в)точь</a:t>
            </a:r>
          </a:p>
          <a:p>
            <a:pPr>
              <a:tabLst>
                <a:tab pos="452438" algn="l"/>
              </a:tabLst>
            </a:pPr>
            <a:r>
              <a:rPr lang="ru-RU" dirty="0"/>
              <a:t>4)	(по)суше, (едва)едва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827584" y="188640"/>
            <a:ext cx="7175351" cy="1008111"/>
          </a:xfrm>
        </p:spPr>
        <p:txBody>
          <a:bodyPr/>
          <a:lstStyle/>
          <a:p>
            <a:pPr marL="182880" indent="0" algn="ctr">
              <a:buNone/>
              <a:tabLst>
                <a:tab pos="895350" algn="l"/>
              </a:tabLst>
            </a:pPr>
            <a:r>
              <a:rPr lang="ru-RU" sz="2000" dirty="0" smtClean="0"/>
              <a:t>Выполнение </a:t>
            </a:r>
            <a:r>
              <a:rPr lang="ru-RU" sz="2000" dirty="0"/>
              <a:t>самостоятельной работы - тематического теста в формате ЕГЭ</a:t>
            </a:r>
            <a:br>
              <a:rPr lang="ru-RU" sz="2000" dirty="0"/>
            </a:br>
            <a:r>
              <a:rPr lang="ru-RU" sz="2000" dirty="0"/>
              <a:t>1 вариант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561427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179512" y="116632"/>
            <a:ext cx="8856984" cy="6624736"/>
          </a:xfrm>
        </p:spPr>
        <p:txBody>
          <a:bodyPr>
            <a:noAutofit/>
          </a:bodyPr>
          <a:lstStyle/>
          <a:p>
            <a:pPr marL="45720" indent="0">
              <a:buNone/>
            </a:pPr>
            <a:r>
              <a:rPr lang="ru-RU" sz="1550" b="1" dirty="0"/>
              <a:t>IV. Укажите ряд, в наречиях которого пишется одна буква Н.</a:t>
            </a:r>
          </a:p>
          <a:p>
            <a:pPr marL="45720" indent="0">
              <a:buNone/>
            </a:pPr>
            <a:r>
              <a:rPr lang="ru-RU" sz="1550" dirty="0"/>
              <a:t>1) испуга…о, </a:t>
            </a:r>
            <a:r>
              <a:rPr lang="ru-RU" sz="1550" dirty="0" err="1"/>
              <a:t>рассея</a:t>
            </a:r>
            <a:r>
              <a:rPr lang="ru-RU" sz="1550" dirty="0"/>
              <a:t>…о</a:t>
            </a:r>
          </a:p>
          <a:p>
            <a:pPr marL="45720" indent="0">
              <a:buNone/>
            </a:pPr>
            <a:r>
              <a:rPr lang="ru-RU" sz="1550" dirty="0"/>
              <a:t>2) мужестве…о, </a:t>
            </a:r>
            <a:r>
              <a:rPr lang="ru-RU" sz="1550" dirty="0" err="1"/>
              <a:t>разосарова</a:t>
            </a:r>
            <a:r>
              <a:rPr lang="ru-RU" sz="1550" dirty="0"/>
              <a:t>…о</a:t>
            </a:r>
          </a:p>
          <a:p>
            <a:pPr marL="45720" indent="0">
              <a:buNone/>
            </a:pPr>
            <a:r>
              <a:rPr lang="ru-RU" sz="1550" dirty="0"/>
              <a:t>3) </a:t>
            </a:r>
            <a:r>
              <a:rPr lang="ru-RU" sz="1550" dirty="0" err="1"/>
              <a:t>вниматель</a:t>
            </a:r>
            <a:r>
              <a:rPr lang="ru-RU" sz="1550" dirty="0"/>
              <a:t>…о, </a:t>
            </a:r>
            <a:r>
              <a:rPr lang="ru-RU" sz="1550" dirty="0" err="1"/>
              <a:t>присталь</a:t>
            </a:r>
            <a:r>
              <a:rPr lang="ru-RU" sz="1550" dirty="0"/>
              <a:t>…о</a:t>
            </a:r>
          </a:p>
          <a:p>
            <a:pPr marL="45720" indent="0">
              <a:buNone/>
            </a:pPr>
            <a:r>
              <a:rPr lang="ru-RU" sz="1550" dirty="0"/>
              <a:t>4) </a:t>
            </a:r>
            <a:r>
              <a:rPr lang="ru-RU" sz="1550" dirty="0" err="1"/>
              <a:t>взволнова</a:t>
            </a:r>
            <a:r>
              <a:rPr lang="ru-RU" sz="1550" dirty="0"/>
              <a:t>…о, </a:t>
            </a:r>
            <a:r>
              <a:rPr lang="ru-RU" sz="1550" dirty="0" err="1"/>
              <a:t>иступлё</a:t>
            </a:r>
            <a:r>
              <a:rPr lang="ru-RU" sz="1550" dirty="0"/>
              <a:t>…о</a:t>
            </a:r>
          </a:p>
          <a:p>
            <a:pPr marL="45720" indent="0">
              <a:buNone/>
            </a:pPr>
            <a:r>
              <a:rPr lang="ru-RU" sz="1550" b="1" dirty="0"/>
              <a:t>V. Отметьте ряд, в котором все наречия пишутся слитно.</a:t>
            </a:r>
          </a:p>
          <a:p>
            <a:pPr marL="45720" indent="0">
              <a:buNone/>
            </a:pPr>
            <a:r>
              <a:rPr lang="ru-RU" sz="1550" dirty="0"/>
              <a:t>1) (до)ныне, (в)открытую</a:t>
            </a:r>
          </a:p>
          <a:p>
            <a:pPr marL="45720" indent="0">
              <a:buNone/>
            </a:pPr>
            <a:r>
              <a:rPr lang="ru-RU" sz="1550" dirty="0"/>
              <a:t>2) (за)частую, (по)</a:t>
            </a:r>
            <a:r>
              <a:rPr lang="ru-RU" sz="1550" dirty="0" err="1"/>
              <a:t>пусту</a:t>
            </a:r>
            <a:endParaRPr lang="ru-RU" sz="1550" dirty="0"/>
          </a:p>
          <a:p>
            <a:pPr marL="45720" indent="0">
              <a:buNone/>
            </a:pPr>
            <a:r>
              <a:rPr lang="ru-RU" sz="1550" dirty="0"/>
              <a:t>3) (в)охотку, (в)</a:t>
            </a:r>
            <a:r>
              <a:rPr lang="ru-RU" sz="1550" dirty="0" err="1"/>
              <a:t>расплох</a:t>
            </a:r>
            <a:endParaRPr lang="ru-RU" sz="1550" dirty="0"/>
          </a:p>
          <a:p>
            <a:pPr marL="45720" indent="0">
              <a:buNone/>
            </a:pPr>
            <a:r>
              <a:rPr lang="ru-RU" sz="1550" dirty="0"/>
              <a:t>4) (на)</a:t>
            </a:r>
            <a:r>
              <a:rPr lang="ru-RU" sz="1550" dirty="0" err="1"/>
              <a:t>яву</a:t>
            </a:r>
            <a:r>
              <a:rPr lang="ru-RU" sz="1550" dirty="0"/>
              <a:t>, (без)устали</a:t>
            </a:r>
          </a:p>
          <a:p>
            <a:pPr marL="45720" indent="0">
              <a:buNone/>
            </a:pPr>
            <a:r>
              <a:rPr lang="ru-RU" sz="1550" b="1" dirty="0"/>
              <a:t>VI. В каком предложении употреблено наречие в сравнительной степени?</a:t>
            </a:r>
          </a:p>
          <a:p>
            <a:pPr marL="45720" indent="0">
              <a:buNone/>
            </a:pPr>
            <a:r>
              <a:rPr lang="ru-RU" sz="1550" dirty="0"/>
              <a:t>1) После дождя солнце светило ярче.</a:t>
            </a:r>
          </a:p>
          <a:p>
            <a:pPr marL="45720" indent="0">
              <a:buNone/>
            </a:pPr>
            <a:r>
              <a:rPr lang="ru-RU" sz="1550" dirty="0"/>
              <a:t>2) Медленно выплывало из-за леса солнце.</a:t>
            </a:r>
          </a:p>
          <a:p>
            <a:pPr marL="45720" indent="0">
              <a:buNone/>
            </a:pPr>
            <a:r>
              <a:rPr lang="ru-RU" sz="1550" dirty="0"/>
              <a:t>3) Потоки воды бешено неслись вниз.</a:t>
            </a:r>
          </a:p>
          <a:p>
            <a:pPr marL="45720" indent="0">
              <a:buNone/>
            </a:pPr>
            <a:r>
              <a:rPr lang="ru-RU" sz="1550" dirty="0" smtClean="0"/>
              <a:t>4) На море </a:t>
            </a:r>
            <a:r>
              <a:rPr lang="ru-RU" sz="1550" dirty="0"/>
              <a:t>в полдень солнце светит очень ярко.</a:t>
            </a:r>
          </a:p>
          <a:p>
            <a:pPr marL="45720" indent="0">
              <a:buNone/>
            </a:pPr>
            <a:r>
              <a:rPr lang="ru-RU" sz="1550" b="1" dirty="0"/>
              <a:t>VII. Укажите </a:t>
            </a:r>
            <a:r>
              <a:rPr lang="ru-RU" sz="1550" b="1" dirty="0" smtClean="0"/>
              <a:t>пред</a:t>
            </a:r>
            <a:r>
              <a:rPr lang="en-US" sz="1550" b="1" dirty="0" smtClean="0"/>
              <a:t>-</a:t>
            </a:r>
            <a:r>
              <a:rPr lang="ru-RU" sz="1550" b="1" dirty="0" err="1" smtClean="0"/>
              <a:t>ние</a:t>
            </a:r>
            <a:r>
              <a:rPr lang="ru-RU" sz="1550" b="1" dirty="0" smtClean="0"/>
              <a:t> </a:t>
            </a:r>
            <a:r>
              <a:rPr lang="ru-RU" sz="1550" b="1" dirty="0"/>
              <a:t>с наречием, на конце которого после шипящего пишется буква Е.</a:t>
            </a:r>
          </a:p>
          <a:p>
            <a:pPr marL="45720" indent="0">
              <a:buNone/>
            </a:pPr>
            <a:r>
              <a:rPr lang="ru-RU" sz="1550" dirty="0"/>
              <a:t>1) После грозы было свеж… .</a:t>
            </a:r>
          </a:p>
          <a:p>
            <a:pPr marL="45720" indent="0">
              <a:buNone/>
            </a:pPr>
            <a:r>
              <a:rPr lang="ru-RU" sz="1550" dirty="0"/>
              <a:t>2) Над головой </a:t>
            </a:r>
            <a:r>
              <a:rPr lang="ru-RU" sz="1550" dirty="0" err="1"/>
              <a:t>оглушающ</a:t>
            </a:r>
            <a:r>
              <a:rPr lang="ru-RU" sz="1550" dirty="0"/>
              <a:t>… разлилась тишина.</a:t>
            </a:r>
          </a:p>
          <a:p>
            <a:pPr marL="45720" indent="0">
              <a:buNone/>
            </a:pPr>
            <a:r>
              <a:rPr lang="ru-RU" sz="1550" dirty="0"/>
              <a:t>3) Горяч… и взволнованно билось моё сердце.</a:t>
            </a:r>
          </a:p>
          <a:p>
            <a:pPr marL="45720" indent="0">
              <a:buNone/>
            </a:pPr>
            <a:r>
              <a:rPr lang="ru-RU" sz="1550" dirty="0"/>
              <a:t>4) Мы постарались выполнить эту работу хорошо</a:t>
            </a:r>
            <a:r>
              <a:rPr lang="ru-RU" sz="1550" dirty="0" smtClean="0"/>
              <a:t>.</a:t>
            </a:r>
            <a:endParaRPr lang="ru-RU" sz="1550" dirty="0"/>
          </a:p>
        </p:txBody>
      </p:sp>
    </p:spTree>
    <p:extLst>
      <p:ext uri="{BB962C8B-B14F-4D97-AF65-F5344CB8AC3E}">
        <p14:creationId xmlns:p14="http://schemas.microsoft.com/office/powerpoint/2010/main" val="40458813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67544" y="404664"/>
            <a:ext cx="8136904" cy="6192688"/>
          </a:xfrm>
        </p:spPr>
        <p:txBody>
          <a:bodyPr>
            <a:normAutofit fontScale="70000" lnSpcReduction="20000"/>
          </a:bodyPr>
          <a:lstStyle/>
          <a:p>
            <a:pPr marL="45720" indent="0" algn="ctr">
              <a:buNone/>
            </a:pPr>
            <a:r>
              <a:rPr lang="ru-RU" sz="2300" dirty="0"/>
              <a:t>2 вариант.</a:t>
            </a:r>
          </a:p>
          <a:p>
            <a:pPr marL="45720" indent="0">
              <a:buNone/>
            </a:pPr>
            <a:r>
              <a:rPr lang="ru-RU" sz="2300" b="1" dirty="0"/>
              <a:t>I. В каком предложении употреблено наречие меры и степени?</a:t>
            </a:r>
          </a:p>
          <a:p>
            <a:pPr marL="45720" indent="0">
              <a:buNone/>
            </a:pPr>
            <a:r>
              <a:rPr lang="ru-RU" sz="2300" dirty="0"/>
              <a:t>1) Печорин чуть-чуть побледнел и отвернулся.</a:t>
            </a:r>
          </a:p>
          <a:p>
            <a:pPr marL="45720" indent="0">
              <a:buNone/>
            </a:pPr>
            <a:r>
              <a:rPr lang="ru-RU" sz="2300" dirty="0"/>
              <a:t>2) С верхушки дерева по-весеннему чирикала какая-то пташка.</a:t>
            </a:r>
          </a:p>
          <a:p>
            <a:pPr marL="45720" indent="0">
              <a:buNone/>
            </a:pPr>
            <a:r>
              <a:rPr lang="ru-RU" sz="2300" dirty="0"/>
              <a:t>3) Много нового и полезного узнали мы на экскурсии.</a:t>
            </a:r>
          </a:p>
          <a:p>
            <a:pPr marL="45720" indent="0">
              <a:buNone/>
            </a:pPr>
            <a:r>
              <a:rPr lang="ru-RU" sz="2300" dirty="0"/>
              <a:t>4) Летом на нашей речке шумно и весело.</a:t>
            </a:r>
          </a:p>
          <a:p>
            <a:pPr marL="45720" indent="0">
              <a:buNone/>
            </a:pPr>
            <a:r>
              <a:rPr lang="ru-RU" sz="2300" b="1" dirty="0"/>
              <a:t>II. Укажите ряд, в наречиях которого пишется суффикс –А.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1)	</a:t>
            </a:r>
            <a:r>
              <a:rPr lang="ru-RU" sz="2300" dirty="0" err="1"/>
              <a:t>издавн</a:t>
            </a:r>
            <a:r>
              <a:rPr lang="ru-RU" sz="2300" dirty="0"/>
              <a:t>…, </a:t>
            </a:r>
            <a:r>
              <a:rPr lang="ru-RU" sz="2300" dirty="0" err="1"/>
              <a:t>сначал</a:t>
            </a:r>
            <a:r>
              <a:rPr lang="ru-RU" sz="2300" dirty="0"/>
              <a:t>…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2)	</a:t>
            </a:r>
            <a:r>
              <a:rPr lang="ru-RU" sz="2300" dirty="0" err="1"/>
              <a:t>запрост</a:t>
            </a:r>
            <a:r>
              <a:rPr lang="ru-RU" sz="2300" dirty="0"/>
              <a:t>…, </a:t>
            </a:r>
            <a:r>
              <a:rPr lang="ru-RU" sz="2300" dirty="0" err="1"/>
              <a:t>досух</a:t>
            </a:r>
            <a:r>
              <a:rPr lang="ru-RU" sz="2300" dirty="0"/>
              <a:t>…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3)	</a:t>
            </a:r>
            <a:r>
              <a:rPr lang="ru-RU" sz="2300" dirty="0" err="1"/>
              <a:t>бесследн</a:t>
            </a:r>
            <a:r>
              <a:rPr lang="ru-RU" sz="2300" dirty="0"/>
              <a:t>…, </a:t>
            </a:r>
            <a:r>
              <a:rPr lang="ru-RU" sz="2300" dirty="0" err="1"/>
              <a:t>неверн</a:t>
            </a:r>
            <a:r>
              <a:rPr lang="ru-RU" sz="2300" dirty="0"/>
              <a:t>…,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4)	</a:t>
            </a:r>
            <a:r>
              <a:rPr lang="ru-RU" sz="2300" dirty="0" err="1"/>
              <a:t>слев</a:t>
            </a:r>
            <a:r>
              <a:rPr lang="ru-RU" sz="2300" dirty="0"/>
              <a:t>…, </a:t>
            </a:r>
            <a:r>
              <a:rPr lang="ru-RU" sz="2300" dirty="0" err="1"/>
              <a:t>осторожн</a:t>
            </a:r>
            <a:r>
              <a:rPr lang="ru-RU" sz="2300" dirty="0"/>
              <a:t>…</a:t>
            </a:r>
          </a:p>
          <a:p>
            <a:pPr marL="45720" indent="0">
              <a:buNone/>
            </a:pPr>
            <a:r>
              <a:rPr lang="ru-RU" sz="2300" b="1" dirty="0"/>
              <a:t>III. Слова какого ряда  пишутся через дефис.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1)	(по)моему, (в)шестых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2)	(по)больше, (на)крепко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3)	(в)одиночку, (с)нова</a:t>
            </a:r>
          </a:p>
          <a:p>
            <a:pPr marL="45720" indent="0">
              <a:buNone/>
              <a:tabLst>
                <a:tab pos="355600" algn="l"/>
              </a:tabLst>
            </a:pPr>
            <a:r>
              <a:rPr lang="ru-RU" sz="2300" dirty="0"/>
              <a:t>4)	(кое)как, (по)весеннему небу.</a:t>
            </a:r>
          </a:p>
          <a:p>
            <a:pPr marL="45720" indent="0">
              <a:buNone/>
            </a:pPr>
            <a:r>
              <a:rPr lang="ru-RU" sz="2300" b="1" dirty="0"/>
              <a:t>IV. Укажите ряд, в наречиях которого пишется две буквы НН.</a:t>
            </a:r>
          </a:p>
          <a:p>
            <a:pPr marL="45720" indent="0">
              <a:buNone/>
            </a:pPr>
            <a:r>
              <a:rPr lang="ru-RU" sz="2300" dirty="0"/>
              <a:t>1) </a:t>
            </a:r>
            <a:r>
              <a:rPr lang="ru-RU" sz="2300" dirty="0" err="1"/>
              <a:t>дружелюб</a:t>
            </a:r>
            <a:r>
              <a:rPr lang="ru-RU" sz="2300" dirty="0"/>
              <a:t>…о, </a:t>
            </a:r>
            <a:r>
              <a:rPr lang="ru-RU" sz="2300" dirty="0" err="1"/>
              <a:t>одновреме</a:t>
            </a:r>
            <a:r>
              <a:rPr lang="ru-RU" sz="2300" dirty="0"/>
              <a:t>…о</a:t>
            </a:r>
          </a:p>
          <a:p>
            <a:pPr marL="45720" indent="0">
              <a:buNone/>
            </a:pPr>
            <a:r>
              <a:rPr lang="ru-RU" sz="2300" dirty="0"/>
              <a:t>2) </a:t>
            </a:r>
            <a:r>
              <a:rPr lang="ru-RU" sz="2300" dirty="0" err="1"/>
              <a:t>неумолч</a:t>
            </a:r>
            <a:r>
              <a:rPr lang="ru-RU" sz="2300" dirty="0"/>
              <a:t>…о, </a:t>
            </a:r>
            <a:r>
              <a:rPr lang="ru-RU" sz="2300" dirty="0" err="1"/>
              <a:t>обыкнове</a:t>
            </a:r>
            <a:r>
              <a:rPr lang="ru-RU" sz="2300" dirty="0"/>
              <a:t>…о</a:t>
            </a:r>
          </a:p>
          <a:p>
            <a:pPr marL="45720" indent="0">
              <a:buNone/>
            </a:pPr>
            <a:r>
              <a:rPr lang="ru-RU" sz="2300" dirty="0"/>
              <a:t>3) </a:t>
            </a:r>
            <a:r>
              <a:rPr lang="ru-RU" sz="2300" dirty="0" err="1"/>
              <a:t>постепе</a:t>
            </a:r>
            <a:r>
              <a:rPr lang="ru-RU" sz="2300" dirty="0"/>
              <a:t>…о, </a:t>
            </a:r>
            <a:r>
              <a:rPr lang="ru-RU" sz="2300" dirty="0" err="1"/>
              <a:t>жизнерадост</a:t>
            </a:r>
            <a:r>
              <a:rPr lang="ru-RU" sz="2300" dirty="0"/>
              <a:t>…о</a:t>
            </a:r>
          </a:p>
          <a:p>
            <a:pPr marL="45720" indent="0">
              <a:buNone/>
            </a:pPr>
            <a:r>
              <a:rPr lang="ru-RU" sz="2300" dirty="0"/>
              <a:t>4) </a:t>
            </a:r>
            <a:r>
              <a:rPr lang="ru-RU" sz="2300" dirty="0" err="1"/>
              <a:t>медле</a:t>
            </a:r>
            <a:r>
              <a:rPr lang="ru-RU" sz="2300" dirty="0"/>
              <a:t>…о, </a:t>
            </a:r>
            <a:r>
              <a:rPr lang="ru-RU" sz="2300" dirty="0" err="1" smtClean="0"/>
              <a:t>иступлё</a:t>
            </a:r>
            <a:r>
              <a:rPr lang="ru-RU" sz="2300" dirty="0" smtClean="0"/>
              <a:t>…о</a:t>
            </a:r>
            <a:endParaRPr lang="ru-RU" sz="2300" dirty="0"/>
          </a:p>
        </p:txBody>
      </p:sp>
    </p:spTree>
    <p:extLst>
      <p:ext uri="{BB962C8B-B14F-4D97-AF65-F5344CB8AC3E}">
        <p14:creationId xmlns:p14="http://schemas.microsoft.com/office/powerpoint/2010/main" val="18004639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611560" y="476672"/>
            <a:ext cx="7848872" cy="5832648"/>
          </a:xfrm>
        </p:spPr>
        <p:txBody>
          <a:bodyPr>
            <a:normAutofit fontScale="85000" lnSpcReduction="20000"/>
          </a:bodyPr>
          <a:lstStyle/>
          <a:p>
            <a:pPr marL="45720" indent="0">
              <a:buNone/>
            </a:pPr>
            <a:r>
              <a:rPr lang="en-US" b="1" dirty="0" smtClean="0"/>
              <a:t>V</a:t>
            </a:r>
            <a:r>
              <a:rPr lang="ru-RU" b="1" dirty="0" smtClean="0"/>
              <a:t>. </a:t>
            </a:r>
            <a:r>
              <a:rPr lang="ru-RU" b="1" dirty="0"/>
              <a:t>Отметьте ряд, в котором все наречия пишутся слитно.</a:t>
            </a:r>
          </a:p>
          <a:p>
            <a:pPr marL="45720" indent="0">
              <a:buNone/>
            </a:pPr>
            <a:r>
              <a:rPr lang="ru-RU" dirty="0"/>
              <a:t>1) (на)ходу, (по)хорошему</a:t>
            </a:r>
          </a:p>
          <a:p>
            <a:pPr marL="45720" indent="0">
              <a:buNone/>
            </a:pPr>
            <a:r>
              <a:rPr lang="ru-RU" dirty="0"/>
              <a:t>2) (не)задолго, (не)внимательно</a:t>
            </a:r>
          </a:p>
          <a:p>
            <a:pPr marL="45720" indent="0">
              <a:buNone/>
            </a:pPr>
            <a:r>
              <a:rPr lang="ru-RU" dirty="0"/>
              <a:t>3) (по)</a:t>
            </a:r>
            <a:r>
              <a:rPr lang="ru-RU" dirty="0" err="1"/>
              <a:t>турецки</a:t>
            </a:r>
            <a:r>
              <a:rPr lang="ru-RU" dirty="0"/>
              <a:t>, (на)двое</a:t>
            </a:r>
          </a:p>
          <a:p>
            <a:pPr marL="45720" indent="0">
              <a:buNone/>
            </a:pPr>
            <a:r>
              <a:rPr lang="ru-RU" dirty="0"/>
              <a:t>4) (в)пустую, (в)срок</a:t>
            </a:r>
          </a:p>
          <a:p>
            <a:pPr marL="45720" indent="0">
              <a:buNone/>
            </a:pPr>
            <a:r>
              <a:rPr lang="ru-RU" b="1" dirty="0"/>
              <a:t>VI. В каком предложении употреблено наречие в сравнительной степени?</a:t>
            </a:r>
          </a:p>
          <a:p>
            <a:pPr marL="45720" indent="0">
              <a:buNone/>
            </a:pPr>
            <a:r>
              <a:rPr lang="ru-RU" dirty="0"/>
              <a:t>1) В горах воздух чище, свежее, прохладнее.</a:t>
            </a:r>
          </a:p>
          <a:p>
            <a:pPr marL="45720" indent="0">
              <a:buNone/>
            </a:pPr>
            <a:r>
              <a:rPr lang="ru-RU" dirty="0"/>
              <a:t>2) В этот раз время на отдыхе мы провели более весело.</a:t>
            </a:r>
          </a:p>
          <a:p>
            <a:pPr marL="45720" indent="0">
              <a:buNone/>
            </a:pPr>
            <a:r>
              <a:rPr lang="ru-RU" dirty="0"/>
              <a:t>3) Сегодняшнее выступление спортсменов успешнее вчерашнего.</a:t>
            </a:r>
          </a:p>
          <a:p>
            <a:pPr marL="45720" indent="0">
              <a:buNone/>
            </a:pPr>
            <a:r>
              <a:rPr lang="ru-RU" dirty="0"/>
              <a:t>4) Старше всех деревьев в лесу этот могучий дуб.</a:t>
            </a:r>
          </a:p>
          <a:p>
            <a:pPr marL="45720" indent="0">
              <a:buNone/>
            </a:pPr>
            <a:r>
              <a:rPr lang="ru-RU" b="1" dirty="0"/>
              <a:t>VII. Укажите предложение с наречием, на конце которого после шипящего пишется буква О.</a:t>
            </a:r>
          </a:p>
          <a:p>
            <a:pPr marL="45720" indent="0">
              <a:buNone/>
            </a:pPr>
            <a:r>
              <a:rPr lang="ru-RU" dirty="0"/>
              <a:t>1) В лицо </a:t>
            </a:r>
            <a:r>
              <a:rPr lang="ru-RU" dirty="0" err="1"/>
              <a:t>освежающ</a:t>
            </a:r>
            <a:r>
              <a:rPr lang="ru-RU" dirty="0"/>
              <a:t>… хлынула прохлада летнего утра .</a:t>
            </a:r>
          </a:p>
          <a:p>
            <a:pPr marL="45720" indent="0">
              <a:buNone/>
            </a:pPr>
            <a:r>
              <a:rPr lang="ru-RU" dirty="0"/>
              <a:t>2) Мальчик </a:t>
            </a:r>
            <a:r>
              <a:rPr lang="ru-RU" dirty="0" err="1"/>
              <a:t>понимающ</a:t>
            </a:r>
            <a:r>
              <a:rPr lang="ru-RU" dirty="0"/>
              <a:t>… кивнул головой.</a:t>
            </a:r>
          </a:p>
          <a:p>
            <a:pPr marL="45720" indent="0">
              <a:buNone/>
            </a:pPr>
            <a:r>
              <a:rPr lang="ru-RU" dirty="0"/>
              <a:t>3) Мать смотрела на сына </a:t>
            </a:r>
            <a:r>
              <a:rPr lang="ru-RU" dirty="0" err="1"/>
              <a:t>испытывающ</a:t>
            </a:r>
            <a:r>
              <a:rPr lang="ru-RU" dirty="0"/>
              <a:t>… и сурово.</a:t>
            </a:r>
          </a:p>
          <a:p>
            <a:pPr marL="45720" indent="0">
              <a:buNone/>
            </a:pPr>
            <a:r>
              <a:rPr lang="ru-RU" dirty="0"/>
              <a:t>4) Ярко и горяч.. светило полуденное солнце.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00374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054280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800" dirty="0" smtClean="0"/>
              <a:t>Заменить фразеологизмы синонимичными наречиями и определить их смысловую группу.</a:t>
            </a:r>
            <a:br>
              <a:rPr lang="ru-RU" sz="28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395536" y="2060848"/>
            <a:ext cx="8496944" cy="3945592"/>
          </a:xfrm>
        </p:spPr>
        <p:txBody>
          <a:bodyPr>
            <a:normAutofit fontScale="85000" lnSpcReduction="10000"/>
          </a:bodyPr>
          <a:lstStyle/>
          <a:p>
            <a:pPr marL="0" indent="0">
              <a:buNone/>
            </a:pPr>
            <a:r>
              <a:rPr lang="ru-RU" sz="3300" b="1" dirty="0" smtClean="0">
                <a:latin typeface="Propisi" pitchFamily="2" charset="0"/>
              </a:rPr>
              <a:t>Кот </a:t>
            </a:r>
            <a:r>
              <a:rPr lang="ru-RU" sz="3300" b="1" dirty="0">
                <a:latin typeface="Propisi" pitchFamily="2" charset="0"/>
              </a:rPr>
              <a:t>наплакал -                           </a:t>
            </a:r>
            <a:r>
              <a:rPr lang="ru-RU" sz="3300" b="1" dirty="0" smtClean="0">
                <a:latin typeface="Propisi" pitchFamily="2" charset="0"/>
              </a:rPr>
              <a:t>Положа </a:t>
            </a:r>
            <a:r>
              <a:rPr lang="ru-RU" sz="3300" b="1" dirty="0">
                <a:latin typeface="Propisi" pitchFamily="2" charset="0"/>
              </a:rPr>
              <a:t>руку на сердце – 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У черта на куличках –                  </a:t>
            </a:r>
            <a:r>
              <a:rPr lang="ru-RU" sz="3300" b="1" dirty="0" smtClean="0">
                <a:latin typeface="Propisi" pitchFamily="2" charset="0"/>
              </a:rPr>
              <a:t>Хоть </a:t>
            </a:r>
            <a:r>
              <a:rPr lang="ru-RU" sz="3300" b="1" dirty="0">
                <a:latin typeface="Propisi" pitchFamily="2" charset="0"/>
              </a:rPr>
              <a:t>глаз выколи -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Рукой подать –                            </a:t>
            </a:r>
            <a:r>
              <a:rPr lang="ru-RU" sz="3300" b="1" dirty="0" smtClean="0">
                <a:latin typeface="Propisi" pitchFamily="2" charset="0"/>
              </a:rPr>
              <a:t> Как </a:t>
            </a:r>
            <a:r>
              <a:rPr lang="ru-RU" sz="3300" b="1" dirty="0">
                <a:latin typeface="Propisi" pitchFamily="2" charset="0"/>
              </a:rPr>
              <a:t>в аптеке – 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Черепашьим шагом -                    </a:t>
            </a:r>
            <a:r>
              <a:rPr lang="ru-RU" sz="3300" b="1" dirty="0" smtClean="0">
                <a:latin typeface="Propisi" pitchFamily="2" charset="0"/>
              </a:rPr>
              <a:t>Черным </a:t>
            </a:r>
            <a:r>
              <a:rPr lang="ru-RU" sz="3300" b="1" dirty="0">
                <a:latin typeface="Propisi" pitchFamily="2" charset="0"/>
              </a:rPr>
              <a:t>по белому – 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Битый час –                                </a:t>
            </a:r>
            <a:r>
              <a:rPr lang="ru-RU" sz="3300" b="1" dirty="0" smtClean="0">
                <a:latin typeface="Propisi" pitchFamily="2" charset="0"/>
              </a:rPr>
              <a:t>Рукой </a:t>
            </a:r>
            <a:r>
              <a:rPr lang="ru-RU" sz="3300" b="1" dirty="0">
                <a:latin typeface="Propisi" pitchFamily="2" charset="0"/>
              </a:rPr>
              <a:t>подать – 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Из рук вон -                               </a:t>
            </a:r>
            <a:r>
              <a:rPr lang="ru-RU" sz="3300" b="1" dirty="0" smtClean="0">
                <a:latin typeface="Propisi" pitchFamily="2" charset="0"/>
              </a:rPr>
              <a:t>  Бок </a:t>
            </a:r>
            <a:r>
              <a:rPr lang="ru-RU" sz="3300" b="1" dirty="0">
                <a:latin typeface="Propisi" pitchFamily="2" charset="0"/>
              </a:rPr>
              <a:t>о бок -</a:t>
            </a:r>
          </a:p>
          <a:p>
            <a:pPr marL="0" indent="0">
              <a:buNone/>
            </a:pPr>
            <a:r>
              <a:rPr lang="ru-RU" sz="3300" b="1" dirty="0">
                <a:latin typeface="Propisi" pitchFamily="2" charset="0"/>
              </a:rPr>
              <a:t>На вес золота </a:t>
            </a:r>
            <a:r>
              <a:rPr lang="ru-RU" sz="3300" b="1" dirty="0" smtClean="0">
                <a:latin typeface="Propisi" pitchFamily="2" charset="0"/>
              </a:rPr>
              <a:t>–                            Душа </a:t>
            </a:r>
            <a:r>
              <a:rPr lang="ru-RU" sz="3300" b="1" dirty="0">
                <a:latin typeface="Propisi" pitchFamily="2" charset="0"/>
              </a:rPr>
              <a:t>в душу </a:t>
            </a:r>
            <a:r>
              <a:rPr lang="ru-RU" sz="1600" dirty="0" smtClean="0"/>
              <a:t>-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1195131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23528" y="404664"/>
            <a:ext cx="8424935" cy="1143000"/>
          </a:xfrm>
        </p:spPr>
        <p:txBody>
          <a:bodyPr/>
          <a:lstStyle/>
          <a:p>
            <a:pPr marL="0" indent="0" algn="ctr">
              <a:buNone/>
            </a:pPr>
            <a:r>
              <a:rPr lang="ru-RU" sz="2000" dirty="0" smtClean="0"/>
              <a:t>Списать текст, вставить подходящие по смыслу наречия, подчеркнуть их как члены предложения, расставить пропущенные знаки препинания:</a:t>
            </a:r>
            <a:br>
              <a:rPr lang="ru-RU" sz="2000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251520" y="1484784"/>
            <a:ext cx="8568952" cy="4968552"/>
          </a:xfrm>
        </p:spPr>
        <p:txBody>
          <a:bodyPr>
            <a:noAutofit/>
          </a:bodyPr>
          <a:lstStyle/>
          <a:p>
            <a:pPr marL="44450" indent="407988" algn="just">
              <a:buNone/>
            </a:pPr>
            <a:r>
              <a:rPr lang="ru-RU" sz="4000" b="1" dirty="0">
                <a:latin typeface="Propisi" pitchFamily="2" charset="0"/>
              </a:rPr>
              <a:t>Был полдень_______ палило солнце. На горизонте появилась чёрная туча, которая ____ двигалась с запада на восток. _____ подул ветер. Молодая </a:t>
            </a:r>
            <a:r>
              <a:rPr lang="ru-RU" sz="4000" b="1" dirty="0" smtClean="0">
                <a:latin typeface="Propisi" pitchFamily="2" charset="0"/>
              </a:rPr>
              <a:t>берёзка _____ </a:t>
            </a:r>
            <a:r>
              <a:rPr lang="ru-RU" sz="4000" b="1" dirty="0">
                <a:latin typeface="Propisi" pitchFamily="2" charset="0"/>
              </a:rPr>
              <a:t>затрепетала. Порывистый ветер усиливался. Вдали сверкнула молния _______ раздался первый удар грома. Спеша укрыться _________ заметались </a:t>
            </a:r>
            <a:r>
              <a:rPr lang="ru-RU" sz="4400" b="1" dirty="0" smtClean="0">
                <a:latin typeface="Propisi" pitchFamily="2" charset="0"/>
              </a:rPr>
              <a:t>птицы.</a:t>
            </a:r>
            <a:endParaRPr lang="ru-RU" sz="4400" b="1" dirty="0">
              <a:latin typeface="Propisi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6818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RESOURCE_PATHS_HASH_PRESENTER" val="7514f3451d3073e6bd37c039e958864fd619b381"/>
</p:tagLst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16</TotalTime>
  <Words>598</Words>
  <Application>Microsoft Office PowerPoint</Application>
  <PresentationFormat>Экран (4:3)</PresentationFormat>
  <Paragraphs>83</Paragraphs>
  <Slides>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1" baseType="lpstr">
      <vt:lpstr>Georgia</vt:lpstr>
      <vt:lpstr>Propisi</vt:lpstr>
      <vt:lpstr>Trebuchet MS</vt:lpstr>
      <vt:lpstr>Воздушный поток</vt:lpstr>
      <vt:lpstr>Наречие  </vt:lpstr>
      <vt:lpstr>Выполнение самостоятельной работы - тематического теста в формате ЕГЭ 1 вариант</vt:lpstr>
      <vt:lpstr>Презентация PowerPoint</vt:lpstr>
      <vt:lpstr>Презентация PowerPoint</vt:lpstr>
      <vt:lpstr>Презентация PowerPoint</vt:lpstr>
      <vt:lpstr>Заменить фразеологизмы синонимичными наречиями и определить их смысловую группу. </vt:lpstr>
      <vt:lpstr>Списать текст, вставить подходящие по смыслу наречия, подчеркнуть их как члены предложения, расставить пропущенные знаки препинания: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Практическая работа №___. Тема: «Нанесение на контурную карту объектов литосферы» </dc:title>
  <dc:creator>Маша</dc:creator>
  <cp:lastModifiedBy>Евгения Коноплева</cp:lastModifiedBy>
  <cp:revision>5</cp:revision>
  <dcterms:created xsi:type="dcterms:W3CDTF">2014-12-03T07:07:38Z</dcterms:created>
  <dcterms:modified xsi:type="dcterms:W3CDTF">2015-02-05T11:58:49Z</dcterms:modified>
</cp:coreProperties>
</file>