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7" r:id="rId4"/>
    <p:sldId id="258" r:id="rId5"/>
    <p:sldId id="266" r:id="rId6"/>
    <p:sldId id="277" r:id="rId7"/>
    <p:sldId id="278" r:id="rId8"/>
    <p:sldId id="279" r:id="rId9"/>
    <p:sldId id="280" r:id="rId10"/>
    <p:sldId id="272" r:id="rId11"/>
    <p:sldId id="260" r:id="rId12"/>
    <p:sldId id="273" r:id="rId13"/>
    <p:sldId id="270" r:id="rId14"/>
    <p:sldId id="269" r:id="rId15"/>
    <p:sldId id="271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451" autoAdjust="0"/>
  </p:normalViewPr>
  <p:slideViewPr>
    <p:cSldViewPr>
      <p:cViewPr varScale="1">
        <p:scale>
          <a:sx n="87" d="100"/>
          <a:sy n="87" d="100"/>
        </p:scale>
        <p:origin x="149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E7DD1-7655-4AF8-AC5A-EDDD33C9E3CB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D80941-716A-4B54-BFB3-1FA518D20ED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6914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C0FC6-10AF-4305-8CB3-4F230239BA42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C43190-0E98-4202-9B08-5814EC515D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0571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07A91-551B-420D-8DAD-6A7C47A45BA8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120A4-678A-49BD-98AD-2E4AC33392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8849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28748-BF35-4B38-AD34-65BEB7A684EB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336D1-8858-4566-B1AB-5128E82781A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8580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3917F-9E68-423F-82AD-DEC0AE9D1DF4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66F44-BE38-4547-9E76-41B61D922D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4519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510DC-8DEC-4712-8945-18634C22C829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4E905-8EB1-4CA8-B6E0-0277515BB43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458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8A151-0B4C-4F8C-9C9E-53CA794F841B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39A0B5-B052-4279-B552-AF8F9D219B4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7546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12907-D1AE-495B-B61D-C3DCF193A23C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E36D1-8D57-49D3-90F8-3FCED35BEEE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8796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AF353-FB2B-4C1D-874D-67D81309EE67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B59BD5-8890-467C-9540-BE31036774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6993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F4F51-6C70-48AA-8B53-F6877A45AC05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C0F215-F2E1-4BB4-B6CC-31390E717E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02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A6BBB-70F9-45E1-83A5-4E3CFF951A60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C1E56813-0C33-4A23-815E-3F09CFC544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7926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C7BC4A-C565-49A0-9A3D-DC0116DAE818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B46A50C1-E24B-4067-9B30-679EA24C53FA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7" r:id="rId9"/>
    <p:sldLayoutId id="2147483825" r:id="rId10"/>
    <p:sldLayoutId id="214748382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7772400" cy="1470025"/>
          </a:xfrm>
          <a:ln>
            <a:miter lim="800000"/>
            <a:headEnd/>
            <a:tailEnd/>
          </a:ln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Охрана окружающей среды</a:t>
            </a:r>
            <a:endParaRPr lang="ru-RU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ru-RU" altLang="ru-RU" smtClean="0"/>
          </a:p>
        </p:txBody>
      </p:sp>
      <p:pic>
        <p:nvPicPr>
          <p:cNvPr id="3076" name="Picture 2" descr="C:\Documents and Settings\Root\Рабочий стол\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1714500"/>
            <a:ext cx="8278812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275608"/>
          </a:xfrm>
          <a:ln>
            <a:miter lim="800000"/>
            <a:headEnd/>
            <a:tailEnd/>
          </a:ln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Последствие катастроф,  связанных с разливом нефти 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Picture 8" descr="H:\risunki\person touch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13" y="4214813"/>
            <a:ext cx="1906587" cy="2438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H:\risunki\oil cover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4214813"/>
            <a:ext cx="1928813" cy="2428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:\risunki\pingvin 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643063"/>
            <a:ext cx="1928813" cy="2428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286000" y="2214563"/>
            <a:ext cx="4876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8925" indent="-288925"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Непосредственное отравление живых организмов с летальным исходом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357438" y="3000375"/>
            <a:ext cx="4953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8925" indent="-288925"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Нарушение физиологической активности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2286000" y="3786188"/>
            <a:ext cx="4343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8925" indent="-288925"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Обволакивание нефтепродуктами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286000" y="4643438"/>
            <a:ext cx="5181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8925" indent="-288925"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Возникновение болезней, вызванное попаданием в организм углеводородов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2286000" y="5500688"/>
            <a:ext cx="5029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8925" indent="-288925"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Негативные изменения в среде обитания</a:t>
            </a:r>
          </a:p>
        </p:txBody>
      </p:sp>
      <p:pic>
        <p:nvPicPr>
          <p:cNvPr id="12" name="Picture 6" descr="H:\risunki\pingvin.jpg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2313" y="1643063"/>
            <a:ext cx="1928812" cy="2428875"/>
          </a:xfrm>
          <a:ln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642918"/>
            <a:ext cx="5572132" cy="1143000"/>
          </a:xfrm>
          <a:ln>
            <a:miter lim="800000"/>
            <a:headEnd/>
            <a:tailEnd/>
          </a:ln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Загрязнение сточными водами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16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00813" y="2214563"/>
            <a:ext cx="2643187" cy="2000250"/>
          </a:xfrm>
          <a:ln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4357688"/>
            <a:ext cx="3143250" cy="22621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13" y="357188"/>
            <a:ext cx="2643187" cy="18573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0" y="2143125"/>
            <a:ext cx="6715125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>
                <a:latin typeface="Constantia" panose="02030602050306030303" pitchFamily="18" charset="0"/>
              </a:rPr>
              <a:t>Загрязнение сточными водами в результате промышленного производства, минеральными и органическими удобрениями в результате сельскохозяйственного производства, а также коммунально-бытовыми стоками ведет к эвтрофикации водоемов – обогащению их питательными веществами, приводящему к чрезмерному развитию водорослей, и к гибели других водных экосистем с непроточной водой (озер, прудов), а иногда к заболачиванию местности.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500430" y="4286256"/>
            <a:ext cx="5143504" cy="923330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Мировое хозяйство сбрасывает в год 1500 куб. км сточных вод разной степени очистки.</a:t>
            </a: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3571875" y="5143500"/>
            <a:ext cx="5357813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>
                <a:latin typeface="Constantia" panose="02030602050306030303" pitchFamily="18" charset="0"/>
              </a:rPr>
              <a:t>Воды Амура загрязнены медью и хромом. В тяжелом экологическом положении находится Волга, на берегах которой живет 60 млн. человек и где производится 30% промышленной с сельскохозяйственной продукции. В Неву каждый день попадает около 2000 тонн загрязняющих веществ. </a:t>
            </a:r>
          </a:p>
          <a:p>
            <a:pPr eaLnBrk="1" hangingPunct="1"/>
            <a:endParaRPr lang="ru-RU" altLang="ru-RU"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7543824" cy="704104"/>
          </a:xfrm>
          <a:ln w="28575">
            <a:miter lim="800000"/>
            <a:headEnd/>
            <a:tailEnd/>
          </a:ln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Загрязнение атмосферы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14688" y="4500563"/>
            <a:ext cx="2428875" cy="2000250"/>
          </a:xfrm>
          <a:ln w="190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38" y="2000250"/>
            <a:ext cx="2428875" cy="20002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000250"/>
            <a:ext cx="2428875" cy="20002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214688" y="2000250"/>
            <a:ext cx="27146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rgbClr val="660033"/>
                </a:solidFill>
                <a:latin typeface="Constantia" panose="02030602050306030303" pitchFamily="18" charset="0"/>
              </a:rPr>
              <a:t>Загрязняется главным образом в результате сжигания минерального топлива, выбросов металлургической и химической промышленности</a:t>
            </a:r>
            <a:r>
              <a:rPr lang="ru-RU" altLang="ru-RU">
                <a:latin typeface="Constantia" panose="02030602050306030303" pitchFamily="18" charset="0"/>
              </a:rPr>
              <a:t>.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2875" y="4500563"/>
            <a:ext cx="271462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rgbClr val="660033"/>
                </a:solidFill>
                <a:latin typeface="Constantia" panose="02030602050306030303" pitchFamily="18" charset="0"/>
              </a:rPr>
              <a:t>Главные загрязняющие вещества - углекислый газ, окислы серы, азота, радиоактивные соединения</a:t>
            </a:r>
            <a:r>
              <a:rPr lang="ru-RU" altLang="ru-RU">
                <a:latin typeface="Constantia" panose="02030602050306030303" pitchFamily="18" charset="0"/>
              </a:rPr>
              <a:t>.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6072188" y="4357688"/>
            <a:ext cx="27146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rgbClr val="660033"/>
                </a:solidFill>
                <a:latin typeface="Constantia" panose="02030602050306030303" pitchFamily="18" charset="0"/>
              </a:rPr>
              <a:t>В результате возникает много экологических проблем: глобальное потепление климата, уменьшение озонового слоя атмосферы, истощение запасов природных ресурсов</a:t>
            </a:r>
            <a:r>
              <a:rPr lang="ru-RU" altLang="ru-RU">
                <a:latin typeface="Constantia" panose="02030602050306030303" pitchFamily="18" charset="0"/>
              </a:rPr>
              <a:t>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428750" y="714375"/>
            <a:ext cx="3929063" cy="1428750"/>
          </a:xfrm>
          <a:prstGeom prst="rect">
            <a:avLst/>
          </a:prstGeom>
        </p:spPr>
        <p:txBody>
          <a:bodyPr/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endParaRPr lang="ru-RU" sz="2800" dirty="0">
              <a:latin typeface="+mn-lt"/>
              <a:cs typeface="+mn-cs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dirty="0">
                <a:latin typeface="+mn-lt"/>
                <a:cs typeface="+mn-cs"/>
              </a:rPr>
              <a:t>газы  через  выхлопные  трубы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dirty="0">
                <a:latin typeface="+mn-lt"/>
                <a:cs typeface="+mn-cs"/>
              </a:rPr>
              <a:t> картерные  газы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dirty="0">
                <a:latin typeface="+mn-lt"/>
                <a:cs typeface="+mn-cs"/>
              </a:rPr>
              <a:t> испарение  топлива.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42875" y="2286000"/>
            <a:ext cx="300037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>
                <a:latin typeface="Constantia" panose="02030602050306030303" pitchFamily="18" charset="0"/>
                <a:cs typeface="Times New Roman" panose="02020603050405020304" pitchFamily="18" charset="0"/>
              </a:rPr>
              <a:t>В отработанных  газах  двигателей  внутреннего  сгорания  содержаться  более  200 соединений  и  элементов, максимальное  количество</a:t>
            </a:r>
            <a:r>
              <a:rPr lang="ru-RU" altLang="ru-RU" sz="1400">
                <a:latin typeface="Constantia" panose="02030602050306030303" pitchFamily="18" charset="0"/>
              </a:rPr>
              <a:t> </a:t>
            </a:r>
            <a:r>
              <a:rPr lang="ru-RU" altLang="ru-RU" sz="140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>
                <a:latin typeface="Constantia" panose="02030602050306030303" pitchFamily="18" charset="0"/>
              </a:rPr>
              <a:t>моно</a:t>
            </a:r>
            <a:r>
              <a:rPr lang="ru-RU" altLang="ru-RU" sz="1400">
                <a:latin typeface="Constantia" panose="02030602050306030303" pitchFamily="18" charset="0"/>
                <a:cs typeface="Times New Roman" panose="02020603050405020304" pitchFamily="18" charset="0"/>
              </a:rPr>
              <a:t>оксид</a:t>
            </a:r>
            <a:r>
              <a:rPr lang="ru-RU" altLang="ru-RU" sz="1400">
                <a:latin typeface="Constantia" panose="02030602050306030303" pitchFamily="18" charset="0"/>
              </a:rPr>
              <a:t>а</a:t>
            </a:r>
            <a:r>
              <a:rPr lang="ru-RU" altLang="ru-RU" sz="1400">
                <a:latin typeface="Constantia" panose="02030602050306030303" pitchFamily="18" charset="0"/>
                <a:cs typeface="Times New Roman" panose="02020603050405020304" pitchFamily="18" charset="0"/>
              </a:rPr>
              <a:t>  углерода  (</a:t>
            </a:r>
            <a:r>
              <a:rPr lang="en-US" altLang="ru-RU" sz="1400">
                <a:latin typeface="Constantia" panose="02030602050306030303" pitchFamily="18" charset="0"/>
                <a:cs typeface="Times New Roman" panose="02020603050405020304" pitchFamily="18" charset="0"/>
              </a:rPr>
              <a:t>CO</a:t>
            </a:r>
            <a:r>
              <a:rPr lang="ru-RU" altLang="ru-RU" sz="1400">
                <a:latin typeface="Constantia" panose="02030602050306030303" pitchFamily="18" charset="0"/>
                <a:cs typeface="Times New Roman" panose="02020603050405020304" pitchFamily="18" charset="0"/>
              </a:rPr>
              <a:t>), оксиды  азота  (</a:t>
            </a:r>
            <a:r>
              <a:rPr lang="en-US" altLang="ru-RU" sz="1400">
                <a:latin typeface="Constantia" panose="02030602050306030303" pitchFamily="18" charset="0"/>
                <a:cs typeface="Times New Roman" panose="02020603050405020304" pitchFamily="18" charset="0"/>
              </a:rPr>
              <a:t>NO</a:t>
            </a:r>
            <a:r>
              <a:rPr lang="en-US" altLang="ru-RU" sz="1400" baseline="-30000">
                <a:latin typeface="Constantia" panose="02030602050306030303" pitchFamily="18" charset="0"/>
                <a:cs typeface="Times New Roman" panose="02020603050405020304" pitchFamily="18" charset="0"/>
              </a:rPr>
              <a:t>x</a:t>
            </a:r>
            <a:r>
              <a:rPr lang="ru-RU" altLang="ru-RU" sz="1400">
                <a:latin typeface="Constantia" panose="02030602050306030303" pitchFamily="18" charset="0"/>
                <a:cs typeface="Times New Roman" panose="02020603050405020304" pitchFamily="18" charset="0"/>
              </a:rPr>
              <a:t>), углеводороды  (</a:t>
            </a:r>
            <a:r>
              <a:rPr lang="en-US" altLang="ru-RU" sz="1400">
                <a:latin typeface="Constantia" panose="02030602050306030303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1400" baseline="-30000">
                <a:latin typeface="Constantia" panose="02030602050306030303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1400">
                <a:latin typeface="Constantia" panose="02030602050306030303" pitchFamily="18" charset="0"/>
                <a:cs typeface="Times New Roman" panose="02020603050405020304" pitchFamily="18" charset="0"/>
              </a:rPr>
              <a:t>H</a:t>
            </a:r>
            <a:r>
              <a:rPr lang="en-US" altLang="ru-RU" sz="1400" baseline="-30000">
                <a:latin typeface="Constantia" panose="02030602050306030303" pitchFamily="18" charset="0"/>
                <a:cs typeface="Times New Roman" panose="02020603050405020304" pitchFamily="18" charset="0"/>
              </a:rPr>
              <a:t>y</a:t>
            </a:r>
            <a:r>
              <a:rPr lang="ru-RU" altLang="ru-RU" sz="1400">
                <a:latin typeface="Constantia" panose="02030602050306030303" pitchFamily="18" charset="0"/>
                <a:cs typeface="Times New Roman" panose="02020603050405020304" pitchFamily="18" charset="0"/>
              </a:rPr>
              <a:t>), альдегиды, сажа, сернистые  соединения</a:t>
            </a:r>
            <a:r>
              <a:rPr lang="ru-RU" altLang="ru-RU" sz="1400">
                <a:latin typeface="Constantia" panose="02030602050306030303" pitchFamily="18" charset="0"/>
              </a:rPr>
              <a:t> ,</a:t>
            </a:r>
          </a:p>
        </p:txBody>
      </p:sp>
      <p:pic>
        <p:nvPicPr>
          <p:cNvPr id="5" name="Picture 6" descr="C:\Documents and Settings\Slushatel-4-4\Мои документы\4_4\~LWF007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88" y="4714875"/>
            <a:ext cx="2000250" cy="21431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13" y="214313"/>
            <a:ext cx="1285875" cy="1285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42875"/>
            <a:ext cx="1000125" cy="178593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3" y="1357313"/>
            <a:ext cx="1285875" cy="1285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Прямоугольник 76"/>
          <p:cNvSpPr/>
          <p:nvPr/>
        </p:nvSpPr>
        <p:spPr>
          <a:xfrm>
            <a:off x="1500166" y="142852"/>
            <a:ext cx="4357718" cy="1200329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Загрязнение воздуха выхлопными газами автомобилей</a:t>
            </a:r>
          </a:p>
        </p:txBody>
      </p:sp>
      <p:sp>
        <p:nvSpPr>
          <p:cNvPr id="78" name="Rectangle 2"/>
          <p:cNvSpPr txBox="1">
            <a:spLocks noChangeArrowheads="1"/>
          </p:cNvSpPr>
          <p:nvPr/>
        </p:nvSpPr>
        <p:spPr>
          <a:xfrm>
            <a:off x="3071802" y="2714620"/>
            <a:ext cx="6357982" cy="642942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1" fontAlgn="auto">
              <a:spcAft>
                <a:spcPts val="0"/>
              </a:spcAft>
              <a:defRPr/>
            </a:pP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Times New Roman" pitchFamily="18" charset="0"/>
              </a:rPr>
              <a:t>    Выбросы  вредных  веществ  карбюраторными  и  дизельными  двигателями  в  кг  на 1000 л  горючего.</a:t>
            </a:r>
          </a:p>
        </p:txBody>
      </p:sp>
      <p:grpSp>
        <p:nvGrpSpPr>
          <p:cNvPr id="4" name="Group 69"/>
          <p:cNvGrpSpPr>
            <a:grpSpLocks/>
          </p:cNvGrpSpPr>
          <p:nvPr/>
        </p:nvGrpSpPr>
        <p:grpSpPr bwMode="auto">
          <a:xfrm>
            <a:off x="3571875" y="3357563"/>
            <a:ext cx="5357813" cy="3357562"/>
            <a:chOff x="-3" y="-3"/>
            <a:chExt cx="3619" cy="2942"/>
          </a:xfrm>
        </p:grpSpPr>
        <p:grpSp>
          <p:nvGrpSpPr>
            <p:cNvPr id="15373" name="Group 67"/>
            <p:cNvGrpSpPr>
              <a:grpSpLocks/>
            </p:cNvGrpSpPr>
            <p:nvPr/>
          </p:nvGrpSpPr>
          <p:grpSpPr bwMode="auto">
            <a:xfrm>
              <a:off x="0" y="0"/>
              <a:ext cx="3613" cy="2936"/>
              <a:chOff x="0" y="0"/>
              <a:chExt cx="3613" cy="2936"/>
            </a:xfrm>
          </p:grpSpPr>
          <p:grpSp>
            <p:nvGrpSpPr>
              <p:cNvPr id="15377" name="Group 26"/>
              <p:cNvGrpSpPr>
                <a:grpSpLocks/>
              </p:cNvGrpSpPr>
              <p:nvPr/>
            </p:nvGrpSpPr>
            <p:grpSpPr bwMode="auto">
              <a:xfrm>
                <a:off x="0" y="0"/>
                <a:ext cx="1209" cy="518"/>
                <a:chOff x="0" y="0"/>
                <a:chExt cx="1209" cy="518"/>
              </a:xfrm>
            </p:grpSpPr>
            <p:sp>
              <p:nvSpPr>
                <p:cNvPr id="143" name="Rectangle 4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123" cy="518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Токсичные  вещества</a:t>
                  </a:r>
                  <a:endParaRPr lang="ru-RU" sz="14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44" name="Rectangle 2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09" cy="518"/>
                </a:xfrm>
                <a:prstGeom prst="rect">
                  <a:avLst/>
                </a:prstGeom>
                <a:noFill/>
                <a:ln w="7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78" name="Group 28"/>
              <p:cNvGrpSpPr>
                <a:grpSpLocks/>
              </p:cNvGrpSpPr>
              <p:nvPr/>
            </p:nvGrpSpPr>
            <p:grpSpPr bwMode="auto">
              <a:xfrm>
                <a:off x="1209" y="0"/>
                <a:ext cx="1310" cy="518"/>
                <a:chOff x="1209" y="0"/>
                <a:chExt cx="1310" cy="518"/>
              </a:xfrm>
            </p:grpSpPr>
            <p:sp>
              <p:nvSpPr>
                <p:cNvPr id="141" name="Rectangle 5"/>
                <p:cNvSpPr>
                  <a:spLocks noChangeArrowheads="1"/>
                </p:cNvSpPr>
                <p:nvPr/>
              </p:nvSpPr>
              <p:spPr bwMode="auto">
                <a:xfrm>
                  <a:off x="1252" y="0"/>
                  <a:ext cx="1224" cy="518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Карбюраторные  двигатели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42" name="Rectangle 27"/>
                <p:cNvSpPr>
                  <a:spLocks noChangeArrowheads="1"/>
                </p:cNvSpPr>
                <p:nvPr/>
              </p:nvSpPr>
              <p:spPr bwMode="auto">
                <a:xfrm>
                  <a:off x="1209" y="0"/>
                  <a:ext cx="1310" cy="518"/>
                </a:xfrm>
                <a:prstGeom prst="rect">
                  <a:avLst/>
                </a:prstGeom>
                <a:noFill/>
                <a:ln w="2857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79" name="Group 30"/>
              <p:cNvGrpSpPr>
                <a:grpSpLocks/>
              </p:cNvGrpSpPr>
              <p:nvPr/>
            </p:nvGrpSpPr>
            <p:grpSpPr bwMode="auto">
              <a:xfrm>
                <a:off x="2519" y="0"/>
                <a:ext cx="1094" cy="518"/>
                <a:chOff x="2519" y="0"/>
                <a:chExt cx="1094" cy="518"/>
              </a:xfrm>
            </p:grpSpPr>
            <p:sp>
              <p:nvSpPr>
                <p:cNvPr id="139" name="Rectangle 6"/>
                <p:cNvSpPr>
                  <a:spLocks noChangeArrowheads="1"/>
                </p:cNvSpPr>
                <p:nvPr/>
              </p:nvSpPr>
              <p:spPr bwMode="auto">
                <a:xfrm>
                  <a:off x="2562" y="0"/>
                  <a:ext cx="1008" cy="518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Дизельные  двигатели</a:t>
                  </a:r>
                  <a:endParaRPr lang="ru-RU" sz="14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40" name="Rectangle 29"/>
                <p:cNvSpPr>
                  <a:spLocks noChangeArrowheads="1"/>
                </p:cNvSpPr>
                <p:nvPr/>
              </p:nvSpPr>
              <p:spPr bwMode="auto">
                <a:xfrm>
                  <a:off x="2519" y="0"/>
                  <a:ext cx="1094" cy="518"/>
                </a:xfrm>
                <a:prstGeom prst="rect">
                  <a:avLst/>
                </a:prstGeom>
                <a:noFill/>
                <a:ln w="7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80" name="Group 32"/>
              <p:cNvGrpSpPr>
                <a:grpSpLocks/>
              </p:cNvGrpSpPr>
              <p:nvPr/>
            </p:nvGrpSpPr>
            <p:grpSpPr bwMode="auto">
              <a:xfrm>
                <a:off x="0" y="518"/>
                <a:ext cx="1209" cy="403"/>
                <a:chOff x="0" y="518"/>
                <a:chExt cx="1209" cy="403"/>
              </a:xfrm>
            </p:grpSpPr>
            <p:sp>
              <p:nvSpPr>
                <p:cNvPr id="137" name="Rectangle 7"/>
                <p:cNvSpPr>
                  <a:spLocks noChangeArrowheads="1"/>
                </p:cNvSpPr>
                <p:nvPr/>
              </p:nvSpPr>
              <p:spPr bwMode="auto">
                <a:xfrm>
                  <a:off x="43" y="518"/>
                  <a:ext cx="1123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Оксид  углерода</a:t>
                  </a:r>
                  <a:endParaRPr lang="ru-RU" sz="36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38" name="Rectangle 31"/>
                <p:cNvSpPr>
                  <a:spLocks noChangeArrowheads="1"/>
                </p:cNvSpPr>
                <p:nvPr/>
              </p:nvSpPr>
              <p:spPr bwMode="auto">
                <a:xfrm>
                  <a:off x="0" y="518"/>
                  <a:ext cx="1209" cy="403"/>
                </a:xfrm>
                <a:prstGeom prst="rect">
                  <a:avLst/>
                </a:prstGeom>
                <a:noFill/>
                <a:ln w="2857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81" name="Group 34"/>
              <p:cNvGrpSpPr>
                <a:grpSpLocks/>
              </p:cNvGrpSpPr>
              <p:nvPr/>
            </p:nvGrpSpPr>
            <p:grpSpPr bwMode="auto">
              <a:xfrm>
                <a:off x="1209" y="518"/>
                <a:ext cx="1310" cy="403"/>
                <a:chOff x="1209" y="518"/>
                <a:chExt cx="1310" cy="403"/>
              </a:xfrm>
            </p:grpSpPr>
            <p:sp>
              <p:nvSpPr>
                <p:cNvPr id="135" name="Rectangle 8"/>
                <p:cNvSpPr>
                  <a:spLocks noChangeArrowheads="1"/>
                </p:cNvSpPr>
                <p:nvPr/>
              </p:nvSpPr>
              <p:spPr bwMode="auto">
                <a:xfrm>
                  <a:off x="1252" y="518"/>
                  <a:ext cx="1224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                    200   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36" name="Rectangle 33"/>
                <p:cNvSpPr>
                  <a:spLocks noChangeArrowheads="1"/>
                </p:cNvSpPr>
                <p:nvPr/>
              </p:nvSpPr>
              <p:spPr bwMode="auto">
                <a:xfrm>
                  <a:off x="1209" y="518"/>
                  <a:ext cx="1310" cy="403"/>
                </a:xfrm>
                <a:prstGeom prst="rect">
                  <a:avLst/>
                </a:prstGeom>
                <a:noFill/>
                <a:ln w="2857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82" name="Group 36"/>
              <p:cNvGrpSpPr>
                <a:grpSpLocks/>
              </p:cNvGrpSpPr>
              <p:nvPr/>
            </p:nvGrpSpPr>
            <p:grpSpPr bwMode="auto">
              <a:xfrm>
                <a:off x="2519" y="518"/>
                <a:ext cx="1094" cy="403"/>
                <a:chOff x="2519" y="518"/>
                <a:chExt cx="1094" cy="403"/>
              </a:xfrm>
            </p:grpSpPr>
            <p:sp>
              <p:nvSpPr>
                <p:cNvPr id="133" name="Rectangle 9"/>
                <p:cNvSpPr>
                  <a:spLocks noChangeArrowheads="1"/>
                </p:cNvSpPr>
                <p:nvPr/>
              </p:nvSpPr>
              <p:spPr bwMode="auto">
                <a:xfrm>
                  <a:off x="2562" y="518"/>
                  <a:ext cx="1008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                 25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14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34" name="Rectangle 35"/>
                <p:cNvSpPr>
                  <a:spLocks noChangeArrowheads="1"/>
                </p:cNvSpPr>
                <p:nvPr/>
              </p:nvSpPr>
              <p:spPr bwMode="auto">
                <a:xfrm>
                  <a:off x="2519" y="518"/>
                  <a:ext cx="1094" cy="403"/>
                </a:xfrm>
                <a:prstGeom prst="rect">
                  <a:avLst/>
                </a:prstGeom>
                <a:noFill/>
                <a:ln w="2857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83" name="Group 38"/>
              <p:cNvGrpSpPr>
                <a:grpSpLocks/>
              </p:cNvGrpSpPr>
              <p:nvPr/>
            </p:nvGrpSpPr>
            <p:grpSpPr bwMode="auto">
              <a:xfrm>
                <a:off x="0" y="921"/>
                <a:ext cx="1209" cy="403"/>
                <a:chOff x="0" y="921"/>
                <a:chExt cx="1209" cy="403"/>
              </a:xfrm>
            </p:grpSpPr>
            <p:sp>
              <p:nvSpPr>
                <p:cNvPr id="131" name="Rectangle 10"/>
                <p:cNvSpPr>
                  <a:spLocks noChangeArrowheads="1"/>
                </p:cNvSpPr>
                <p:nvPr/>
              </p:nvSpPr>
              <p:spPr bwMode="auto">
                <a:xfrm>
                  <a:off x="43" y="921"/>
                  <a:ext cx="1123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Углеводороды   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32" name="Rectangle 37"/>
                <p:cNvSpPr>
                  <a:spLocks noChangeArrowheads="1"/>
                </p:cNvSpPr>
                <p:nvPr/>
              </p:nvSpPr>
              <p:spPr bwMode="auto">
                <a:xfrm>
                  <a:off x="0" y="921"/>
                  <a:ext cx="1209" cy="403"/>
                </a:xfrm>
                <a:prstGeom prst="rect">
                  <a:avLst/>
                </a:prstGeom>
                <a:noFill/>
                <a:ln w="7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84" name="Group 40"/>
              <p:cNvGrpSpPr>
                <a:grpSpLocks/>
              </p:cNvGrpSpPr>
              <p:nvPr/>
            </p:nvGrpSpPr>
            <p:grpSpPr bwMode="auto">
              <a:xfrm>
                <a:off x="1209" y="921"/>
                <a:ext cx="1310" cy="403"/>
                <a:chOff x="1209" y="921"/>
                <a:chExt cx="1310" cy="403"/>
              </a:xfrm>
            </p:grpSpPr>
            <p:sp>
              <p:nvSpPr>
                <p:cNvPr id="129" name="Rectangle 11"/>
                <p:cNvSpPr>
                  <a:spLocks noChangeArrowheads="1"/>
                </p:cNvSpPr>
                <p:nvPr/>
              </p:nvSpPr>
              <p:spPr bwMode="auto">
                <a:xfrm>
                  <a:off x="1252" y="921"/>
                  <a:ext cx="1224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                    25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14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30" name="Rectangle 39"/>
                <p:cNvSpPr>
                  <a:spLocks noChangeArrowheads="1"/>
                </p:cNvSpPr>
                <p:nvPr/>
              </p:nvSpPr>
              <p:spPr bwMode="auto">
                <a:xfrm>
                  <a:off x="1209" y="921"/>
                  <a:ext cx="1310" cy="403"/>
                </a:xfrm>
                <a:prstGeom prst="rect">
                  <a:avLst/>
                </a:prstGeom>
                <a:noFill/>
                <a:ln w="2857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85" name="Group 42"/>
              <p:cNvGrpSpPr>
                <a:grpSpLocks/>
              </p:cNvGrpSpPr>
              <p:nvPr/>
            </p:nvGrpSpPr>
            <p:grpSpPr bwMode="auto">
              <a:xfrm>
                <a:off x="2519" y="921"/>
                <a:ext cx="1094" cy="403"/>
                <a:chOff x="2519" y="921"/>
                <a:chExt cx="1094" cy="403"/>
              </a:xfrm>
            </p:grpSpPr>
            <p:sp>
              <p:nvSpPr>
                <p:cNvPr id="127" name="Rectangle 12"/>
                <p:cNvSpPr>
                  <a:spLocks noChangeArrowheads="1"/>
                </p:cNvSpPr>
                <p:nvPr/>
              </p:nvSpPr>
              <p:spPr bwMode="auto">
                <a:xfrm>
                  <a:off x="2562" y="921"/>
                  <a:ext cx="1008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                 8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28" name="Rectangle 41"/>
                <p:cNvSpPr>
                  <a:spLocks noChangeArrowheads="1"/>
                </p:cNvSpPr>
                <p:nvPr/>
              </p:nvSpPr>
              <p:spPr bwMode="auto">
                <a:xfrm>
                  <a:off x="2519" y="921"/>
                  <a:ext cx="1094" cy="403"/>
                </a:xfrm>
                <a:prstGeom prst="rect">
                  <a:avLst/>
                </a:prstGeom>
                <a:noFill/>
                <a:ln w="2857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86" name="Group 44"/>
              <p:cNvGrpSpPr>
                <a:grpSpLocks/>
              </p:cNvGrpSpPr>
              <p:nvPr/>
            </p:nvGrpSpPr>
            <p:grpSpPr bwMode="auto">
              <a:xfrm>
                <a:off x="0" y="1324"/>
                <a:ext cx="1209" cy="403"/>
                <a:chOff x="0" y="1324"/>
                <a:chExt cx="1209" cy="403"/>
              </a:xfrm>
            </p:grpSpPr>
            <p:sp>
              <p:nvSpPr>
                <p:cNvPr id="125" name="Rectangle 13"/>
                <p:cNvSpPr>
                  <a:spLocks noChangeArrowheads="1"/>
                </p:cNvSpPr>
                <p:nvPr/>
              </p:nvSpPr>
              <p:spPr bwMode="auto">
                <a:xfrm>
                  <a:off x="43" y="1324"/>
                  <a:ext cx="1123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Оксиды  азота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26" name="Rectangle 43"/>
                <p:cNvSpPr>
                  <a:spLocks noChangeArrowheads="1"/>
                </p:cNvSpPr>
                <p:nvPr/>
              </p:nvSpPr>
              <p:spPr bwMode="auto">
                <a:xfrm>
                  <a:off x="0" y="1324"/>
                  <a:ext cx="1209" cy="403"/>
                </a:xfrm>
                <a:prstGeom prst="rect">
                  <a:avLst/>
                </a:prstGeom>
                <a:noFill/>
                <a:ln w="2857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87" name="Group 46"/>
              <p:cNvGrpSpPr>
                <a:grpSpLocks/>
              </p:cNvGrpSpPr>
              <p:nvPr/>
            </p:nvGrpSpPr>
            <p:grpSpPr bwMode="auto">
              <a:xfrm>
                <a:off x="1209" y="1324"/>
                <a:ext cx="1310" cy="403"/>
                <a:chOff x="1209" y="1324"/>
                <a:chExt cx="1310" cy="403"/>
              </a:xfrm>
            </p:grpSpPr>
            <p:sp>
              <p:nvSpPr>
                <p:cNvPr id="123" name="Rectangle 14"/>
                <p:cNvSpPr>
                  <a:spLocks noChangeArrowheads="1"/>
                </p:cNvSpPr>
                <p:nvPr/>
              </p:nvSpPr>
              <p:spPr bwMode="auto">
                <a:xfrm>
                  <a:off x="1252" y="1324"/>
                  <a:ext cx="1224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                    20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14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24" name="Rectangle 45"/>
                <p:cNvSpPr>
                  <a:spLocks noChangeArrowheads="1"/>
                </p:cNvSpPr>
                <p:nvPr/>
              </p:nvSpPr>
              <p:spPr bwMode="auto">
                <a:xfrm>
                  <a:off x="1209" y="1324"/>
                  <a:ext cx="1310" cy="403"/>
                </a:xfrm>
                <a:prstGeom prst="rect">
                  <a:avLst/>
                </a:prstGeom>
                <a:noFill/>
                <a:ln w="7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88" name="Group 48"/>
              <p:cNvGrpSpPr>
                <a:grpSpLocks/>
              </p:cNvGrpSpPr>
              <p:nvPr/>
            </p:nvGrpSpPr>
            <p:grpSpPr bwMode="auto">
              <a:xfrm>
                <a:off x="2519" y="1324"/>
                <a:ext cx="1094" cy="403"/>
                <a:chOff x="2519" y="1324"/>
                <a:chExt cx="1094" cy="403"/>
              </a:xfrm>
            </p:grpSpPr>
            <p:sp>
              <p:nvSpPr>
                <p:cNvPr id="121" name="Rectangle 15"/>
                <p:cNvSpPr>
                  <a:spLocks noChangeArrowheads="1"/>
                </p:cNvSpPr>
                <p:nvPr/>
              </p:nvSpPr>
              <p:spPr bwMode="auto">
                <a:xfrm>
                  <a:off x="2562" y="1324"/>
                  <a:ext cx="1008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dirty="0">
                      <a:latin typeface="+mn-lt"/>
                      <a:cs typeface="Times New Roman" pitchFamily="18" charset="0"/>
                    </a:rPr>
                    <a:t>             </a:t>
                  </a:r>
                  <a:r>
                    <a:rPr lang="ru-RU" sz="1400" dirty="0">
                      <a:latin typeface="+mn-lt"/>
                      <a:cs typeface="Times New Roman" pitchFamily="18" charset="0"/>
                    </a:rPr>
                    <a:t>35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22" name="Rectangle 47"/>
                <p:cNvSpPr>
                  <a:spLocks noChangeArrowheads="1"/>
                </p:cNvSpPr>
                <p:nvPr/>
              </p:nvSpPr>
              <p:spPr bwMode="auto">
                <a:xfrm>
                  <a:off x="2519" y="1324"/>
                  <a:ext cx="1094" cy="403"/>
                </a:xfrm>
                <a:prstGeom prst="rect">
                  <a:avLst/>
                </a:prstGeom>
                <a:noFill/>
                <a:ln w="2857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89" name="Group 50"/>
              <p:cNvGrpSpPr>
                <a:grpSpLocks/>
              </p:cNvGrpSpPr>
              <p:nvPr/>
            </p:nvGrpSpPr>
            <p:grpSpPr bwMode="auto">
              <a:xfrm>
                <a:off x="0" y="1727"/>
                <a:ext cx="1209" cy="403"/>
                <a:chOff x="0" y="1727"/>
                <a:chExt cx="1209" cy="403"/>
              </a:xfrm>
            </p:grpSpPr>
            <p:sp>
              <p:nvSpPr>
                <p:cNvPr id="119" name="Rectangle 16"/>
                <p:cNvSpPr>
                  <a:spLocks noChangeArrowheads="1"/>
                </p:cNvSpPr>
                <p:nvPr/>
              </p:nvSpPr>
              <p:spPr bwMode="auto">
                <a:xfrm>
                  <a:off x="43" y="1727"/>
                  <a:ext cx="1123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Сажа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14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20" name="Rectangle 49"/>
                <p:cNvSpPr>
                  <a:spLocks noChangeArrowheads="1"/>
                </p:cNvSpPr>
                <p:nvPr/>
              </p:nvSpPr>
              <p:spPr bwMode="auto">
                <a:xfrm>
                  <a:off x="0" y="1727"/>
                  <a:ext cx="1209" cy="403"/>
                </a:xfrm>
                <a:prstGeom prst="rect">
                  <a:avLst/>
                </a:prstGeom>
                <a:noFill/>
                <a:ln w="2857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90" name="Group 52"/>
              <p:cNvGrpSpPr>
                <a:grpSpLocks/>
              </p:cNvGrpSpPr>
              <p:nvPr/>
            </p:nvGrpSpPr>
            <p:grpSpPr bwMode="auto">
              <a:xfrm>
                <a:off x="1209" y="1727"/>
                <a:ext cx="1310" cy="403"/>
                <a:chOff x="1209" y="1727"/>
                <a:chExt cx="1310" cy="403"/>
              </a:xfrm>
            </p:grpSpPr>
            <p:sp>
              <p:nvSpPr>
                <p:cNvPr id="117" name="Rectangle 17"/>
                <p:cNvSpPr>
                  <a:spLocks noChangeArrowheads="1"/>
                </p:cNvSpPr>
                <p:nvPr/>
              </p:nvSpPr>
              <p:spPr bwMode="auto">
                <a:xfrm>
                  <a:off x="1252" y="1727"/>
                  <a:ext cx="1224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                     1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18" name="Rectangle 51"/>
                <p:cNvSpPr>
                  <a:spLocks noChangeArrowheads="1"/>
                </p:cNvSpPr>
                <p:nvPr/>
              </p:nvSpPr>
              <p:spPr bwMode="auto">
                <a:xfrm>
                  <a:off x="1209" y="1727"/>
                  <a:ext cx="1310" cy="403"/>
                </a:xfrm>
                <a:prstGeom prst="rect">
                  <a:avLst/>
                </a:prstGeom>
                <a:noFill/>
                <a:ln w="2857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91" name="Group 54"/>
              <p:cNvGrpSpPr>
                <a:grpSpLocks/>
              </p:cNvGrpSpPr>
              <p:nvPr/>
            </p:nvGrpSpPr>
            <p:grpSpPr bwMode="auto">
              <a:xfrm>
                <a:off x="2519" y="1727"/>
                <a:ext cx="1094" cy="403"/>
                <a:chOff x="2519" y="1727"/>
                <a:chExt cx="1094" cy="403"/>
              </a:xfrm>
            </p:grpSpPr>
            <p:sp>
              <p:nvSpPr>
                <p:cNvPr id="115" name="Rectangle 18"/>
                <p:cNvSpPr>
                  <a:spLocks noChangeArrowheads="1"/>
                </p:cNvSpPr>
                <p:nvPr/>
              </p:nvSpPr>
              <p:spPr bwMode="auto">
                <a:xfrm>
                  <a:off x="2562" y="1727"/>
                  <a:ext cx="1008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                 3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16" name="Rectangle 53"/>
                <p:cNvSpPr>
                  <a:spLocks noChangeArrowheads="1"/>
                </p:cNvSpPr>
                <p:nvPr/>
              </p:nvSpPr>
              <p:spPr bwMode="auto">
                <a:xfrm>
                  <a:off x="2519" y="1727"/>
                  <a:ext cx="1094" cy="403"/>
                </a:xfrm>
                <a:prstGeom prst="rect">
                  <a:avLst/>
                </a:prstGeom>
                <a:noFill/>
                <a:ln w="2857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92" name="Group 56"/>
              <p:cNvGrpSpPr>
                <a:grpSpLocks/>
              </p:cNvGrpSpPr>
              <p:nvPr/>
            </p:nvGrpSpPr>
            <p:grpSpPr bwMode="auto">
              <a:xfrm>
                <a:off x="0" y="2130"/>
                <a:ext cx="1209" cy="403"/>
                <a:chOff x="0" y="2130"/>
                <a:chExt cx="1209" cy="403"/>
              </a:xfrm>
            </p:grpSpPr>
            <p:sp>
              <p:nvSpPr>
                <p:cNvPr id="113" name="Rectangle 19"/>
                <p:cNvSpPr>
                  <a:spLocks noChangeArrowheads="1"/>
                </p:cNvSpPr>
                <p:nvPr/>
              </p:nvSpPr>
              <p:spPr bwMode="auto">
                <a:xfrm>
                  <a:off x="43" y="2130"/>
                  <a:ext cx="1123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Сернистые  соединения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14" name="Rectangle 55"/>
                <p:cNvSpPr>
                  <a:spLocks noChangeArrowheads="1"/>
                </p:cNvSpPr>
                <p:nvPr/>
              </p:nvSpPr>
              <p:spPr bwMode="auto">
                <a:xfrm>
                  <a:off x="0" y="2130"/>
                  <a:ext cx="1209" cy="403"/>
                </a:xfrm>
                <a:prstGeom prst="rect">
                  <a:avLst/>
                </a:prstGeom>
                <a:noFill/>
                <a:ln w="7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93" name="Group 58"/>
              <p:cNvGrpSpPr>
                <a:grpSpLocks/>
              </p:cNvGrpSpPr>
              <p:nvPr/>
            </p:nvGrpSpPr>
            <p:grpSpPr bwMode="auto">
              <a:xfrm>
                <a:off x="1209" y="2130"/>
                <a:ext cx="1310" cy="403"/>
                <a:chOff x="1209" y="2130"/>
                <a:chExt cx="1310" cy="403"/>
              </a:xfrm>
            </p:grpSpPr>
            <p:sp>
              <p:nvSpPr>
                <p:cNvPr id="111" name="Rectangle 20"/>
                <p:cNvSpPr>
                  <a:spLocks noChangeArrowheads="1"/>
                </p:cNvSpPr>
                <p:nvPr/>
              </p:nvSpPr>
              <p:spPr bwMode="auto">
                <a:xfrm>
                  <a:off x="1252" y="2130"/>
                  <a:ext cx="1224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                     1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12" name="Rectangle 57"/>
                <p:cNvSpPr>
                  <a:spLocks noChangeArrowheads="1"/>
                </p:cNvSpPr>
                <p:nvPr/>
              </p:nvSpPr>
              <p:spPr bwMode="auto">
                <a:xfrm>
                  <a:off x="1209" y="2130"/>
                  <a:ext cx="1310" cy="403"/>
                </a:xfrm>
                <a:prstGeom prst="rect">
                  <a:avLst/>
                </a:prstGeom>
                <a:noFill/>
                <a:ln w="2857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94" name="Group 60"/>
              <p:cNvGrpSpPr>
                <a:grpSpLocks/>
              </p:cNvGrpSpPr>
              <p:nvPr/>
            </p:nvGrpSpPr>
            <p:grpSpPr bwMode="auto">
              <a:xfrm>
                <a:off x="2519" y="2130"/>
                <a:ext cx="1094" cy="403"/>
                <a:chOff x="2519" y="2130"/>
                <a:chExt cx="1094" cy="403"/>
              </a:xfrm>
            </p:grpSpPr>
            <p:sp>
              <p:nvSpPr>
                <p:cNvPr id="109" name="Rectangle 21"/>
                <p:cNvSpPr>
                  <a:spLocks noChangeArrowheads="1"/>
                </p:cNvSpPr>
                <p:nvPr/>
              </p:nvSpPr>
              <p:spPr bwMode="auto">
                <a:xfrm>
                  <a:off x="2562" y="2130"/>
                  <a:ext cx="1008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                  30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3600" dirty="0">
                      <a:latin typeface="+mn-lt"/>
                      <a:cs typeface="+mn-cs"/>
                    </a:rPr>
                    <a:t> </a:t>
                  </a:r>
                </a:p>
              </p:txBody>
            </p:sp>
            <p:sp>
              <p:nvSpPr>
                <p:cNvPr id="110" name="Rectangle 59"/>
                <p:cNvSpPr>
                  <a:spLocks noChangeArrowheads="1"/>
                </p:cNvSpPr>
                <p:nvPr/>
              </p:nvSpPr>
              <p:spPr bwMode="auto">
                <a:xfrm>
                  <a:off x="2519" y="2130"/>
                  <a:ext cx="1094" cy="403"/>
                </a:xfrm>
                <a:prstGeom prst="rect">
                  <a:avLst/>
                </a:prstGeom>
                <a:noFill/>
                <a:ln w="2857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95" name="Group 62"/>
              <p:cNvGrpSpPr>
                <a:grpSpLocks/>
              </p:cNvGrpSpPr>
              <p:nvPr/>
            </p:nvGrpSpPr>
            <p:grpSpPr bwMode="auto">
              <a:xfrm>
                <a:off x="0" y="2533"/>
                <a:ext cx="1209" cy="403"/>
                <a:chOff x="0" y="2533"/>
                <a:chExt cx="1209" cy="403"/>
              </a:xfrm>
            </p:grpSpPr>
            <p:sp>
              <p:nvSpPr>
                <p:cNvPr id="107" name="Rectangle 22"/>
                <p:cNvSpPr>
                  <a:spLocks noChangeArrowheads="1"/>
                </p:cNvSpPr>
                <p:nvPr/>
              </p:nvSpPr>
              <p:spPr bwMode="auto">
                <a:xfrm>
                  <a:off x="43" y="2533"/>
                  <a:ext cx="1123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Всего: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08" name="Rectangle 61"/>
                <p:cNvSpPr>
                  <a:spLocks noChangeArrowheads="1"/>
                </p:cNvSpPr>
                <p:nvPr/>
              </p:nvSpPr>
              <p:spPr bwMode="auto">
                <a:xfrm>
                  <a:off x="0" y="2533"/>
                  <a:ext cx="1209" cy="403"/>
                </a:xfrm>
                <a:prstGeom prst="rect">
                  <a:avLst/>
                </a:prstGeom>
                <a:noFill/>
                <a:ln w="2857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96" name="Group 64"/>
              <p:cNvGrpSpPr>
                <a:grpSpLocks/>
              </p:cNvGrpSpPr>
              <p:nvPr/>
            </p:nvGrpSpPr>
            <p:grpSpPr bwMode="auto">
              <a:xfrm>
                <a:off x="1209" y="2533"/>
                <a:ext cx="1310" cy="403"/>
                <a:chOff x="1209" y="2533"/>
                <a:chExt cx="1310" cy="403"/>
              </a:xfrm>
            </p:grpSpPr>
            <p:sp>
              <p:nvSpPr>
                <p:cNvPr id="105" name="Rectangle 23"/>
                <p:cNvSpPr>
                  <a:spLocks noChangeArrowheads="1"/>
                </p:cNvSpPr>
                <p:nvPr/>
              </p:nvSpPr>
              <p:spPr bwMode="auto">
                <a:xfrm>
                  <a:off x="1252" y="2533"/>
                  <a:ext cx="1224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dirty="0">
                      <a:latin typeface="+mn-lt"/>
                      <a:cs typeface="Times New Roman" pitchFamily="18" charset="0"/>
                    </a:rPr>
                    <a:t>               </a:t>
                  </a:r>
                  <a:r>
                    <a:rPr lang="ru-RU" sz="1400" dirty="0">
                      <a:latin typeface="+mn-lt"/>
                      <a:cs typeface="Times New Roman" pitchFamily="18" charset="0"/>
                    </a:rPr>
                    <a:t>247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14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06" name="Rectangle 63"/>
                <p:cNvSpPr>
                  <a:spLocks noChangeArrowheads="1"/>
                </p:cNvSpPr>
                <p:nvPr/>
              </p:nvSpPr>
              <p:spPr bwMode="auto">
                <a:xfrm>
                  <a:off x="1209" y="2533"/>
                  <a:ext cx="1310" cy="403"/>
                </a:xfrm>
                <a:prstGeom prst="rect">
                  <a:avLst/>
                </a:prstGeom>
                <a:noFill/>
                <a:ln w="7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397" name="Group 66"/>
              <p:cNvGrpSpPr>
                <a:grpSpLocks/>
              </p:cNvGrpSpPr>
              <p:nvPr/>
            </p:nvGrpSpPr>
            <p:grpSpPr bwMode="auto">
              <a:xfrm>
                <a:off x="2519" y="2533"/>
                <a:ext cx="1094" cy="403"/>
                <a:chOff x="2519" y="2533"/>
                <a:chExt cx="1094" cy="403"/>
              </a:xfrm>
            </p:grpSpPr>
            <p:sp>
              <p:nvSpPr>
                <p:cNvPr id="103" name="Rectangle 24"/>
                <p:cNvSpPr>
                  <a:spLocks noChangeArrowheads="1"/>
                </p:cNvSpPr>
                <p:nvPr/>
              </p:nvSpPr>
              <p:spPr bwMode="auto">
                <a:xfrm>
                  <a:off x="2562" y="2533"/>
                  <a:ext cx="1008" cy="403"/>
                </a:xfrm>
                <a:prstGeom prst="rect">
                  <a:avLst/>
                </a:prstGeom>
                <a:noFill/>
                <a:ln w="952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latin typeface="+mn-lt"/>
                      <a:cs typeface="Times New Roman" pitchFamily="18" charset="0"/>
                    </a:rPr>
                    <a:t>                 102</a:t>
                  </a:r>
                </a:p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04" name="Rectangle 65"/>
                <p:cNvSpPr>
                  <a:spLocks noChangeArrowheads="1"/>
                </p:cNvSpPr>
                <p:nvPr/>
              </p:nvSpPr>
              <p:spPr bwMode="auto">
                <a:xfrm>
                  <a:off x="2519" y="2533"/>
                  <a:ext cx="1094" cy="403"/>
                </a:xfrm>
                <a:prstGeom prst="rect">
                  <a:avLst/>
                </a:prstGeom>
                <a:noFill/>
                <a:ln w="28575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</p:grpSp>
        <p:sp>
          <p:nvSpPr>
            <p:cNvPr id="81" name="Rectangle 68"/>
            <p:cNvSpPr>
              <a:spLocks noChangeArrowheads="1"/>
            </p:cNvSpPr>
            <p:nvPr/>
          </p:nvSpPr>
          <p:spPr bwMode="auto">
            <a:xfrm>
              <a:off x="-3" y="-3"/>
              <a:ext cx="3619" cy="2942"/>
            </a:xfrm>
            <a:prstGeom prst="rect">
              <a:avLst/>
            </a:prstGeom>
            <a:noFill/>
            <a:ln w="28575"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4357688"/>
            <a:ext cx="2143125" cy="20002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688" y="714375"/>
            <a:ext cx="1285875" cy="1285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14313"/>
            <a:ext cx="2571750" cy="20716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38" y="285750"/>
            <a:ext cx="2571750" cy="2000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4572000"/>
            <a:ext cx="2571750" cy="2000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5" y="4572000"/>
            <a:ext cx="2571750" cy="207168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2875" y="2714625"/>
            <a:ext cx="88582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>
                <a:latin typeface="Constantia" panose="02030602050306030303" pitchFamily="18" charset="0"/>
              </a:rPr>
              <a:t>теплоэлектростанции, которые вместе с дымом выбрасывают в воздух сернистый и углекислый газ; металлургические предприятия,  особенно цветной металлургии, которые выбрасывают  в  воздух  оксиды  азота,  сероводород,  хлор, фтор,  аммиак, соединения фосфора, частицы и соединения ртути  и мышьяка;  химические и цементные заводы. Вредные газы попадают в  воздух в результате сжигания топлива для нужд промышленности, отопления жилищ,  работы транспорта, сжигания и переработки бытовых и промышленных отходов</a:t>
            </a:r>
            <a:r>
              <a:rPr lang="ru-RU" altLang="ru-RU" sz="1400">
                <a:latin typeface="Constantia" panose="02030602050306030303" pitchFamily="18" charset="0"/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214546" y="2357430"/>
            <a:ext cx="5357850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       Источники загрязнения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38" y="4572000"/>
            <a:ext cx="2571750" cy="207168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63" y="285750"/>
            <a:ext cx="2571750" cy="2000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571500"/>
            <a:ext cx="3857625" cy="306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sz="14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1400">
                <a:solidFill>
                  <a:srgbClr val="66003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происходит в результате</a:t>
            </a:r>
            <a:endParaRPr lang="ru-RU" altLang="ru-RU" sz="1400">
              <a:solidFill>
                <a:srgbClr val="660033"/>
              </a:solidFill>
            </a:endParaRPr>
          </a:p>
          <a:p>
            <a:r>
              <a:rPr lang="ru-RU" altLang="ru-RU" sz="1400">
                <a:solidFill>
                  <a:srgbClr val="66003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образования миллионов гектаров нарушенных земель, возникающих. в</a:t>
            </a:r>
            <a:endParaRPr lang="ru-RU" altLang="ru-RU" sz="1400">
              <a:solidFill>
                <a:srgbClr val="660033"/>
              </a:solidFill>
            </a:endParaRPr>
          </a:p>
          <a:p>
            <a:r>
              <a:rPr lang="ru-RU" altLang="ru-RU" sz="1400">
                <a:solidFill>
                  <a:srgbClr val="66003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процессе строительства и горных разработок. Так называемые «бедленды»</a:t>
            </a:r>
            <a:endParaRPr lang="ru-RU" altLang="ru-RU" sz="1400">
              <a:solidFill>
                <a:srgbClr val="660033"/>
              </a:solidFill>
            </a:endParaRPr>
          </a:p>
          <a:p>
            <a:r>
              <a:rPr lang="ru-RU" altLang="ru-RU" sz="1400">
                <a:solidFill>
                  <a:srgbClr val="66003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(«дурные земли»), полностью или почти полностью потерявшие свою</a:t>
            </a:r>
            <a:endParaRPr lang="ru-RU" altLang="ru-RU" sz="1400">
              <a:solidFill>
                <a:srgbClr val="660033"/>
              </a:solidFill>
            </a:endParaRPr>
          </a:p>
          <a:p>
            <a:r>
              <a:rPr lang="ru-RU" altLang="ru-RU" sz="1400">
                <a:solidFill>
                  <a:srgbClr val="66003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продуктивность, занимают 1% поверхности суши. Еще более важная причина</a:t>
            </a:r>
            <a:endParaRPr lang="ru-RU" altLang="ru-RU" sz="1400">
              <a:solidFill>
                <a:srgbClr val="660033"/>
              </a:solidFill>
            </a:endParaRPr>
          </a:p>
          <a:p>
            <a:r>
              <a:rPr lang="ru-RU" altLang="ru-RU" sz="1400">
                <a:solidFill>
                  <a:srgbClr val="66003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загрязнения — промышленные и сельскохозяйственные </a:t>
            </a:r>
          </a:p>
          <a:p>
            <a:r>
              <a:rPr lang="ru-RU" altLang="ru-RU" sz="1400">
                <a:solidFill>
                  <a:srgbClr val="66003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отходы</a:t>
            </a:r>
            <a:endParaRPr lang="ru-RU" altLang="ru-RU" sz="1400">
              <a:solidFill>
                <a:srgbClr val="660033"/>
              </a:solidFill>
            </a:endParaRPr>
          </a:p>
          <a:p>
            <a:endParaRPr lang="ru-RU" altLang="ru-RU" sz="1100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4143375"/>
            <a:ext cx="2857500" cy="250031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813" y="3143250"/>
            <a:ext cx="2857500" cy="250031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1857375"/>
            <a:ext cx="2857500" cy="250031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88" y="214313"/>
            <a:ext cx="2857500" cy="250031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286375" y="4395788"/>
            <a:ext cx="3500438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>
                <a:solidFill>
                  <a:srgbClr val="66003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 В роли главных</a:t>
            </a:r>
            <a:endParaRPr lang="ru-RU" altLang="ru-RU" sz="1400">
              <a:solidFill>
                <a:srgbClr val="660033"/>
              </a:solidFill>
            </a:endParaRPr>
          </a:p>
          <a:p>
            <a:r>
              <a:rPr lang="ru-RU" altLang="ru-RU" sz="1400">
                <a:solidFill>
                  <a:srgbClr val="66003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загрязнителей выступают металлы и их соединения, удобрения, ядохимикаты,</a:t>
            </a:r>
            <a:endParaRPr lang="ru-RU" altLang="ru-RU" sz="1400">
              <a:solidFill>
                <a:srgbClr val="660033"/>
              </a:solidFill>
            </a:endParaRPr>
          </a:p>
          <a:p>
            <a:r>
              <a:rPr lang="ru-RU" altLang="ru-RU" sz="1400">
                <a:solidFill>
                  <a:srgbClr val="66003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радиоактивные вещества. Все более сложной становится проблема накопления</a:t>
            </a:r>
            <a:endParaRPr lang="ru-RU" altLang="ru-RU" sz="1400">
              <a:solidFill>
                <a:srgbClr val="660033"/>
              </a:solidFill>
            </a:endParaRPr>
          </a:p>
          <a:p>
            <a:r>
              <a:rPr lang="ru-RU" altLang="ru-RU" sz="1400">
                <a:solidFill>
                  <a:srgbClr val="66003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бытового мусора; огромные мусорные свалки стали характерным признаком</a:t>
            </a:r>
            <a:endParaRPr lang="ru-RU" altLang="ru-RU" sz="1400">
              <a:solidFill>
                <a:srgbClr val="660033"/>
              </a:solidFill>
            </a:endParaRPr>
          </a:p>
          <a:p>
            <a:r>
              <a:rPr lang="ru-RU" altLang="ru-RU" sz="1400">
                <a:solidFill>
                  <a:srgbClr val="66003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городских окраин. Не случайно на Западе по отношению к нашему времени</a:t>
            </a:r>
            <a:endParaRPr lang="ru-RU" altLang="ru-RU" sz="1400">
              <a:solidFill>
                <a:srgbClr val="660033"/>
              </a:solidFill>
            </a:endParaRPr>
          </a:p>
          <a:p>
            <a:r>
              <a:rPr lang="ru-RU" altLang="ru-RU" sz="1400">
                <a:solidFill>
                  <a:srgbClr val="66003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иногда применяют термин «мусорная цивилизация</a:t>
            </a:r>
            <a:r>
              <a:rPr lang="ru-RU" altLang="ru-RU" sz="1100">
                <a:solidFill>
                  <a:srgbClr val="66003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lang="ru-RU" altLang="ru-RU" sz="1100">
              <a:solidFill>
                <a:srgbClr val="660033"/>
              </a:solidFill>
              <a:latin typeface="Constantia" panose="02030602050306030303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214290"/>
            <a:ext cx="6215074" cy="40011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3агрязнение литосферы (почвенного покрова)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3929063"/>
            <a:ext cx="3929062" cy="26193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85750"/>
            <a:ext cx="2628900" cy="25717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571480"/>
            <a:ext cx="5286380" cy="584775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Загрязнение почв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2875" y="1785938"/>
            <a:ext cx="45720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Constantia" panose="02030602050306030303" pitchFamily="18" charset="0"/>
              </a:rPr>
              <a:t>Происходит в результате нарушения земель при горных разработках, особенно открытых, и строительстве. Горные разработки приводят к уничтожению естественного почвенного покрова на огромных площадях.</a:t>
            </a: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38" y="2357438"/>
            <a:ext cx="3197225" cy="19478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357688" y="4357688"/>
            <a:ext cx="4572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Constantia" panose="02030602050306030303" pitchFamily="18" charset="0"/>
              </a:rPr>
              <a:t>При разработке открытых горных выработок образуется много пыли, загрязняющей окрестности. Огромные площади занимают отвалы «пустой» породы, образующиеся при добыче твердых полезных ископаемых. Откачка воды из горных выработок приводит к образованию подземных пустот.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0" y="3786188"/>
            <a:ext cx="3714750" cy="27146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500063"/>
            <a:ext cx="3714750" cy="27146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357688" y="357188"/>
            <a:ext cx="4500562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>
                <a:latin typeface="Constantia" panose="02030602050306030303" pitchFamily="18" charset="0"/>
              </a:rPr>
              <a:t>Многие горнодобывающие предприятия сбрасывают в реки недостаточно очищенные стоки, что ведет к загрязнению природных вод. В окружающую среду попадают вредные вещества из отвалов этих предприятий. Немало опасных веществ рассеивается при транспортировке руд и продуктов их переработки. </a:t>
            </a: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571500" y="3714750"/>
            <a:ext cx="3500438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Загрязнение окружающей среды в результате добычи и переработки полезных ископаемых можно уменьшить, если использовать достижения науки и более совершенные технологии.</a:t>
            </a:r>
            <a:endParaRPr lang="ru-RU" altLang="ru-RU" sz="20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17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715436" cy="2143140"/>
          </a:xfrm>
          <a:ln>
            <a:miter lim="800000"/>
            <a:headEnd/>
            <a:tailEnd/>
          </a:ln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Антропогенное  загрязнение      окружающей среды:                 причины и последствия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3" name="Picture 5" descr="G:\Новая папка\fake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2428875"/>
            <a:ext cx="2500313" cy="242887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0" y="2428875"/>
            <a:ext cx="2643188" cy="242887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38" y="2428875"/>
            <a:ext cx="2571750" cy="242887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2875" y="5143500"/>
            <a:ext cx="27146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>
                <a:solidFill>
                  <a:schemeClr val="accent1"/>
                </a:solidFill>
                <a:latin typeface="Constantia" panose="02030602050306030303" pitchFamily="18" charset="0"/>
              </a:rPr>
              <a:t>Загрязнение атмосферы </a:t>
            </a:r>
            <a:r>
              <a:rPr lang="ru-RU" altLang="ru-RU" sz="1400">
                <a:latin typeface="Constantia" panose="02030602050306030303" pitchFamily="18" charset="0"/>
              </a:rPr>
              <a:t>(работа промышленности, транспорта, а также различных топок ) Загрязнители: окись углерода,  сернистый газ 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857875" y="4857750"/>
            <a:ext cx="314325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Constantia" panose="02030602050306030303" pitchFamily="18" charset="0"/>
              </a:rPr>
              <a:t> </a:t>
            </a:r>
          </a:p>
          <a:p>
            <a:pPr eaLnBrk="1" hangingPunct="1"/>
            <a:r>
              <a:rPr lang="ru-RU" altLang="ru-RU" sz="1400">
                <a:solidFill>
                  <a:schemeClr val="accent1"/>
                </a:solidFill>
                <a:latin typeface="Constantia" panose="02030602050306030303" pitchFamily="18" charset="0"/>
              </a:rPr>
              <a:t>Загрязнение литосферы </a:t>
            </a:r>
            <a:r>
              <a:rPr lang="ru-RU" altLang="ru-RU" sz="1400">
                <a:latin typeface="Constantia" panose="02030602050306030303" pitchFamily="18" charset="0"/>
              </a:rPr>
              <a:t>(промышленная, строительная и сельскохозяйственная деятельность).Загрязнители:  металлы,  удобрения,  ядохимикаты,  радиоактивные вещества.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2714625" y="5143500"/>
            <a:ext cx="292893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>
                <a:solidFill>
                  <a:schemeClr val="accent1"/>
                </a:solidFill>
                <a:latin typeface="Constantia" panose="02030602050306030303" pitchFamily="18" charset="0"/>
              </a:rPr>
              <a:t>Загрязнение гидросферы </a:t>
            </a:r>
          </a:p>
          <a:p>
            <a:pPr eaLnBrk="1" hangingPunct="1"/>
            <a:r>
              <a:rPr lang="ru-RU" altLang="ru-RU" sz="1400">
                <a:latin typeface="Constantia" panose="02030602050306030303" pitchFamily="18" charset="0"/>
              </a:rPr>
              <a:t>(сброс сточных вод). Загрязнители: различные отходы, захоронение токсичных и радиоактивных материалов, катастрофы танкеров,  утечки  нефти.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  <p:bldP spid="13" grpId="0" build="allAtOnce"/>
      <p:bldP spid="16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500313"/>
            <a:ext cx="4071937" cy="40719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57166"/>
            <a:ext cx="4429124" cy="1261884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ЗАГРЯЗНЕНИЕ АТМОСФЕРЫ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500313"/>
            <a:ext cx="4376738" cy="40719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357686" y="357166"/>
            <a:ext cx="4572000" cy="830997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ЗАГРЯЗНЕНИЕ ОКРУЖАЮЩЕЙ СРЕДЫ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14313" y="1143000"/>
            <a:ext cx="40719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>
                <a:latin typeface="Constantia" panose="02030602050306030303" pitchFamily="18" charset="0"/>
              </a:rPr>
              <a:t>различными отраслями промышленности</a:t>
            </a:r>
          </a:p>
        </p:txBody>
      </p:sp>
      <p:sp>
        <p:nvSpPr>
          <p:cNvPr id="5127" name="Прямоугольник 9"/>
          <p:cNvSpPr>
            <a:spLocks noChangeArrowheads="1"/>
          </p:cNvSpPr>
          <p:nvPr/>
        </p:nvSpPr>
        <p:spPr bwMode="auto">
          <a:xfrm>
            <a:off x="4714875" y="1143000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Constantia" panose="02030602050306030303" pitchFamily="18" charset="0"/>
              </a:rPr>
              <a:t>опасными отходами. Основная доля опасных отходов образуется за счет продукции химической промышленности.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7286676" cy="928686"/>
          </a:xfrm>
          <a:ln>
            <a:miter lim="800000"/>
            <a:headEnd/>
            <a:tailEnd/>
          </a:ln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Загрязнение гидросферы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071813" y="2428875"/>
            <a:ext cx="2928937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>
                <a:latin typeface="Constantia" panose="02030602050306030303" pitchFamily="18" charset="0"/>
              </a:rPr>
              <a:t>приводит к появлению нефтяных пятен, что затрудняет процессы фотосинтеза в воде из-за прекращения доступа солнечных лучей, а также вызывает гибель растений и животных. Каждая тонна нефти создает нефтяную пленку на площади до 12 кв. км. Восстановление пораженных экосистем занимает 10-15 лет.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285875" y="1571625"/>
            <a:ext cx="59959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solidFill>
                  <a:schemeClr val="tx2"/>
                </a:solidFill>
                <a:latin typeface="Constantia" panose="02030602050306030303" pitchFamily="18" charset="0"/>
              </a:rPr>
              <a:t>Загрязнение нефтью и нефтепродуктами </a:t>
            </a:r>
            <a:endParaRPr lang="ru-RU" altLang="ru-RU" sz="2400">
              <a:latin typeface="Constantia" panose="02030602050306030303" pitchFamily="18" charset="0"/>
            </a:endParaRPr>
          </a:p>
        </p:txBody>
      </p:sp>
      <p:pic>
        <p:nvPicPr>
          <p:cNvPr id="7" name="Picture 22" descr="2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75" y="2214563"/>
            <a:ext cx="2500313" cy="2214562"/>
          </a:xfrm>
          <a:ln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4429125"/>
            <a:ext cx="2500313" cy="22145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13" y="4286250"/>
            <a:ext cx="2500312" cy="2428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13" y="2214563"/>
            <a:ext cx="2500312" cy="22145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714348" y="357166"/>
            <a:ext cx="7694350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ЗАГРЯЗНЕНИЕ МИРОВОГО ОКЕАНА</a:t>
            </a:r>
          </a:p>
        </p:txBody>
      </p:sp>
      <p:pic>
        <p:nvPicPr>
          <p:cNvPr id="16411" name="Picture 27" descr="катастрофа танкер PRESTI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1268413"/>
            <a:ext cx="4787900" cy="32845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12" name="Picture 28" descr="нефтяная пленка в м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00500"/>
            <a:ext cx="4249738" cy="2212975"/>
          </a:xfrm>
          <a:prstGeom prst="rect">
            <a:avLst/>
          </a:prstGeom>
          <a:noFill/>
          <a:ln w="31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13" name="Picture 29" descr="tank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4581525"/>
            <a:ext cx="2447925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14" name="Picture 30" descr="танкер для перевозки нефтепродуктов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9100" y="4581525"/>
            <a:ext cx="2339975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15" name="Text Box 31"/>
          <p:cNvSpPr txBox="1">
            <a:spLocks noChangeArrowheads="1"/>
          </p:cNvSpPr>
          <p:nvPr/>
        </p:nvSpPr>
        <p:spPr bwMode="auto">
          <a:xfrm>
            <a:off x="0" y="3714750"/>
            <a:ext cx="4138613" cy="304800"/>
          </a:xfrm>
          <a:prstGeom prst="rect">
            <a:avLst/>
          </a:prstGeom>
          <a:solidFill>
            <a:schemeClr val="bg1">
              <a:alpha val="4392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>
                <a:latin typeface="Constantia" panose="02030602050306030303" pitchFamily="18" charset="0"/>
              </a:rPr>
              <a:t>Карта. Нефтяная пленка на поверхности океана.</a:t>
            </a:r>
          </a:p>
        </p:txBody>
      </p:sp>
      <p:sp>
        <p:nvSpPr>
          <p:cNvPr id="16416" name="Text Box 32"/>
          <p:cNvSpPr txBox="1">
            <a:spLocks noChangeArrowheads="1"/>
          </p:cNvSpPr>
          <p:nvPr/>
        </p:nvSpPr>
        <p:spPr bwMode="auto">
          <a:xfrm>
            <a:off x="15875" y="6235700"/>
            <a:ext cx="9128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1400">
                <a:latin typeface="Constantia" panose="02030602050306030303" pitchFamily="18" charset="0"/>
              </a:rPr>
              <a:t>Интенсивная хозяйственная деятельность привела к растущему загрязнению Мирового океана. В него ежегодно попадает более 1 млн т нефти (катастрофы танкеров и буровых платформ и др.). </a:t>
            </a:r>
          </a:p>
        </p:txBody>
      </p:sp>
      <p:sp>
        <p:nvSpPr>
          <p:cNvPr id="7177" name="Прямоугольник 22"/>
          <p:cNvSpPr>
            <a:spLocks noChangeArrowheads="1"/>
          </p:cNvSpPr>
          <p:nvPr/>
        </p:nvSpPr>
        <p:spPr bwMode="auto">
          <a:xfrm>
            <a:off x="142875" y="1071563"/>
            <a:ext cx="4000500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Constantia" panose="02030602050306030303" pitchFamily="18" charset="0"/>
              </a:rPr>
              <a:t>Ежегодно в Мировой океан попадает более 10 млн. т нефти и до 20% его площади уже покрыты нефтяной пленкой. В первую очередь это связано с тем, что добыча нефти и газа в Мировом океане стала важнейшим компонентом нефтегазового комплекса.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3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5" dur="50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5" grpId="0" animBg="1"/>
      <p:bldP spid="164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572125" y="928688"/>
            <a:ext cx="278606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Constantia" panose="02030602050306030303" pitchFamily="18" charset="0"/>
              </a:rPr>
              <a:t>Крушение танкера «Престиж» (Prestige), трагические последствия этой катастрофы для испанского побережья.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3857625"/>
            <a:ext cx="350043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Constantia" panose="02030602050306030303" pitchFamily="18" charset="0"/>
              </a:rPr>
              <a:t>Крушение танкера «Престиж» может стать самой крупной катастрофой подобного рода. По предварительным оценкам, урон от этой трагедии в денежном эквиваленте составил  около четырнадцати миллиардов долларов.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4500563" cy="30003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5" y="3643313"/>
            <a:ext cx="4551363" cy="302418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928813" y="3143250"/>
            <a:ext cx="4786312" cy="4619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Катастрофа танкера « Престиж »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38" y="4267200"/>
            <a:ext cx="50927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25" y="142875"/>
            <a:ext cx="2305050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42938" y="1714500"/>
            <a:ext cx="7643812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Constantia" panose="02030602050306030303" pitchFamily="18" charset="0"/>
              </a:rPr>
              <a:t>Судьба нефти, попавшей в море у берега и вдали от берегов, различна. При катастрофе танкеров в открытом море не требуется каких-либо мер по борьбе с нефтью. Слой быстро разбивается волнами и ветром, а затем подвергается естественным процессам разложения. При ликвидации разливов нефти вблизи берегов приходится действовать быстро. Результат будет зависеть также и от географических и метеорологических условий на месте катастрофы. Негативным примером служит гибель танкера «Престиж», два с лишним года (2003-2005 гг.) изливавшего мазут у берегов Испании и Португалии</a:t>
            </a:r>
            <a:r>
              <a:rPr lang="ru-RU" altLang="ru-RU" sz="1600">
                <a:latin typeface="Constantia" panose="02030602050306030303" pitchFamily="18" charset="0"/>
              </a:rPr>
              <a:t>.</a:t>
            </a: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207168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285984" y="500042"/>
            <a:ext cx="4643470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Нефтяные загрязнения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4500563"/>
            <a:ext cx="4071938" cy="221456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2500313" cy="25717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0" y="3071813"/>
            <a:ext cx="1571625" cy="12144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25" y="3071813"/>
            <a:ext cx="1571625" cy="12144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3071813"/>
            <a:ext cx="1571625" cy="12144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3" y="214313"/>
            <a:ext cx="2563812" cy="25717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929313" y="428625"/>
            <a:ext cx="28575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>
                <a:latin typeface="Constantia" panose="02030602050306030303" pitchFamily="18" charset="0"/>
              </a:rPr>
              <a:t>Все загрязнения, спущенные в воду, рано или поздно попадают в Мировой океан. Если эти вещества трудом разлагаются (как, например, нефтепродукты) и могут накапливаться в морских организмах, то они неизбежно повредят человеку. Состояние морей можно определить как «биологическую мину замедленного действия», часы которой отсчитывают минуты</a:t>
            </a:r>
            <a:r>
              <a:rPr lang="ru-RU" altLang="ru-RU">
                <a:latin typeface="Constantia" panose="02030602050306030303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25" y="2786063"/>
            <a:ext cx="3241675" cy="21431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85750"/>
            <a:ext cx="2857500" cy="21717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4929188"/>
            <a:ext cx="2571750" cy="1651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429000" y="500063"/>
            <a:ext cx="45720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Constantia" panose="02030602050306030303" pitchFamily="18" charset="0"/>
              </a:rPr>
              <a:t>Кипрский нефтяной танкер Server затонул у берегов Норвегии. </a:t>
            </a:r>
          </a:p>
          <a:p>
            <a:pPr eaLnBrk="1" hangingPunct="1"/>
            <a:r>
              <a:rPr lang="ru-RU" altLang="ru-RU">
                <a:latin typeface="Constantia" panose="02030602050306030303" pitchFamily="18" charset="0"/>
              </a:rPr>
              <a:t>Танкер Server направлялся в российский порт Мурманск, на его борту находилось 650 т нефти, при этом около 300 т нефти вылилось в открытое море.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357563" y="5143500"/>
            <a:ext cx="535781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Constantia" panose="02030602050306030303" pitchFamily="18" charset="0"/>
              </a:rPr>
              <a:t>В  конце декабря 2006г. нефтяное пятно появилось в Черном море. Несколько тонн нефти попало в воду в районе Батуми. Утечка произошла из трубы, соединяющей нефтяной терминал с портом.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57188" y="2786063"/>
            <a:ext cx="4929187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Constantia" panose="02030602050306030303" pitchFamily="18" charset="0"/>
              </a:rPr>
              <a:t>В Мексиканском заливе произошла авария на трубопроводе Хьюстонской компании.  В результате прорыва трубы в море вылилось около 80 тыс. литров сырой нефти. Масляное пятно дрейфовало на расстоянии примерно 50 км от береговой линии штата Техас в районе г. Галвстон.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564</TotalTime>
  <Words>1183</Words>
  <Application>Microsoft Office PowerPoint</Application>
  <PresentationFormat>Экран (4:3)</PresentationFormat>
  <Paragraphs>95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Constantia</vt:lpstr>
      <vt:lpstr>Wingdings 2</vt:lpstr>
      <vt:lpstr>Wingdings</vt:lpstr>
      <vt:lpstr>Times New Roman</vt:lpstr>
      <vt:lpstr>Поток</vt:lpstr>
      <vt:lpstr>Охрана окружающей среды</vt:lpstr>
      <vt:lpstr> Антропогенное  загрязнение      окружающей среды:                 причины и последствия</vt:lpstr>
      <vt:lpstr>Презентация PowerPoint</vt:lpstr>
      <vt:lpstr>Загрязнение гидросферы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Последствие катастроф,  связанных с разливом нефти </vt:lpstr>
      <vt:lpstr>Загрязнение сточными водами</vt:lpstr>
      <vt:lpstr> Загрязнение атмосферы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Kontora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Охрана окружающей среды</dc:title>
  <dc:creator>Елена</dc:creator>
  <cp:lastModifiedBy>Алексей Пастухов</cp:lastModifiedBy>
  <cp:revision>82</cp:revision>
  <dcterms:created xsi:type="dcterms:W3CDTF">2007-10-19T16:58:25Z</dcterms:created>
  <dcterms:modified xsi:type="dcterms:W3CDTF">2015-02-05T13:35:31Z</dcterms:modified>
</cp:coreProperties>
</file>