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9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Положительное </c:v>
                </c:pt>
              </c:strCache>
            </c:strRef>
          </c:tx>
          <c:spPr>
            <a:solidFill>
              <a:srgbClr val="FF505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33</c:v>
                </c:pt>
                <c:pt idx="1">
                  <c:v>78</c:v>
                </c:pt>
                <c:pt idx="2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Нейтральное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Лист1!$C$2:$C$4</c:f>
              <c:numCache>
                <c:formatCode>Основной</c:formatCode>
                <c:ptCount val="3"/>
                <c:pt idx="0">
                  <c:v>67</c:v>
                </c:pt>
                <c:pt idx="1">
                  <c:v>11</c:v>
                </c:pt>
                <c:pt idx="2">
                  <c:v>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Отрицательное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Лист1!$D$2:$D$4</c:f>
              <c:numCache>
                <c:formatCode>Основной</c:formatCode>
                <c:ptCount val="3"/>
                <c:pt idx="0">
                  <c:v>0</c:v>
                </c:pt>
                <c:pt idx="1">
                  <c:v>11</c:v>
                </c:pt>
                <c:pt idx="2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1894400"/>
        <c:axId val="121895936"/>
        <c:axId val="0"/>
      </c:bar3DChart>
      <c:catAx>
        <c:axId val="121894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21895936"/>
        <c:crosses val="autoZero"/>
        <c:auto val="1"/>
        <c:lblAlgn val="ctr"/>
        <c:lblOffset val="100"/>
        <c:noMultiLvlLbl val="0"/>
      </c:catAx>
      <c:valAx>
        <c:axId val="121895936"/>
        <c:scaling>
          <c:orientation val="minMax"/>
        </c:scaling>
        <c:delete val="0"/>
        <c:axPos val="l"/>
        <c:majorGridlines/>
        <c:numFmt formatCode="Основной" sourceLinked="1"/>
        <c:majorTickMark val="out"/>
        <c:minorTickMark val="none"/>
        <c:tickLblPos val="nextTo"/>
        <c:crossAx val="1218944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Часто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43</c:v>
                </c:pt>
                <c:pt idx="1">
                  <c:v>57</c:v>
                </c:pt>
                <c:pt idx="2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Лист1!$C$2:$C$4</c:f>
              <c:numCache>
                <c:formatCode>Основной</c:formatCode>
                <c:ptCount val="3"/>
                <c:pt idx="0">
                  <c:v>43</c:v>
                </c:pt>
                <c:pt idx="1">
                  <c:v>36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Редко 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Лист1!$D$2:$D$4</c:f>
              <c:numCache>
                <c:formatCode>Основной</c:formatCode>
                <c:ptCount val="3"/>
                <c:pt idx="0">
                  <c:v>14</c:v>
                </c:pt>
                <c:pt idx="1">
                  <c:v>7</c:v>
                </c:pt>
                <c:pt idx="2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1955840"/>
        <c:axId val="121957376"/>
        <c:axId val="0"/>
      </c:bar3DChart>
      <c:catAx>
        <c:axId val="121955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21957376"/>
        <c:crosses val="autoZero"/>
        <c:auto val="1"/>
        <c:lblAlgn val="ctr"/>
        <c:lblOffset val="100"/>
        <c:noMultiLvlLbl val="0"/>
      </c:catAx>
      <c:valAx>
        <c:axId val="121957376"/>
        <c:scaling>
          <c:orientation val="minMax"/>
        </c:scaling>
        <c:delete val="0"/>
        <c:axPos val="l"/>
        <c:majorGridlines/>
        <c:numFmt formatCode="Основной" sourceLinked="1"/>
        <c:majorTickMark val="out"/>
        <c:minorTickMark val="none"/>
        <c:tickLblPos val="nextTo"/>
        <c:crossAx val="121955840"/>
        <c:crosses val="autoZero"/>
        <c:crossBetween val="between"/>
      </c:valAx>
    </c:plotArea>
    <c:legend>
      <c:legendPos val="r"/>
      <c:layout/>
      <c:overlay val="0"/>
      <c:spPr>
        <a:ln>
          <a:noFill/>
        </a:ln>
      </c:spPr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Оценочные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21</c:v>
                </c:pt>
                <c:pt idx="1">
                  <c:v>18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Секретные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Лист1!$C$2:$C$4</c:f>
              <c:numCache>
                <c:formatCode>Основной</c:formatCode>
                <c:ptCount val="3"/>
                <c:pt idx="0">
                  <c:v>21</c:v>
                </c:pt>
                <c:pt idx="1">
                  <c:v>22</c:v>
                </c:pt>
                <c:pt idx="2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Обращения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Лист1!$D$2:$D$4</c:f>
              <c:numCache>
                <c:formatCode>Основной</c:formatCode>
                <c:ptCount val="3"/>
                <c:pt idx="0">
                  <c:v>21</c:v>
                </c:pt>
                <c:pt idx="1">
                  <c:v>32</c:v>
                </c:pt>
                <c:pt idx="2">
                  <c:v>16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Номинации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Лист1!$E$2:$E$4</c:f>
              <c:numCache>
                <c:formatCode>Основной</c:formatCode>
                <c:ptCount val="3"/>
                <c:pt idx="0">
                  <c:v>16</c:v>
                </c:pt>
                <c:pt idx="1">
                  <c:v>14</c:v>
                </c:pt>
                <c:pt idx="2">
                  <c:v>42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Междометия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12 лет</c:v>
                </c:pt>
                <c:pt idx="1">
                  <c:v>14 лет</c:v>
                </c:pt>
                <c:pt idx="2">
                  <c:v>17 лет</c:v>
                </c:pt>
              </c:strCache>
            </c:strRef>
          </c:cat>
          <c:val>
            <c:numRef>
              <c:f>Лист1!$F$2:$F$4</c:f>
              <c:numCache>
                <c:formatCode>Основной</c:formatCode>
                <c:ptCount val="3"/>
                <c:pt idx="0">
                  <c:v>21</c:v>
                </c:pt>
                <c:pt idx="1">
                  <c:v>14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5803520"/>
        <c:axId val="125805312"/>
        <c:axId val="0"/>
      </c:bar3DChart>
      <c:catAx>
        <c:axId val="125803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25805312"/>
        <c:crosses val="autoZero"/>
        <c:auto val="1"/>
        <c:lblAlgn val="ctr"/>
        <c:lblOffset val="100"/>
        <c:noMultiLvlLbl val="0"/>
      </c:catAx>
      <c:valAx>
        <c:axId val="125805312"/>
        <c:scaling>
          <c:orientation val="minMax"/>
        </c:scaling>
        <c:delete val="0"/>
        <c:axPos val="l"/>
        <c:majorGridlines/>
        <c:numFmt formatCode="Основной" sourceLinked="1"/>
        <c:majorTickMark val="out"/>
        <c:minorTickMark val="none"/>
        <c:tickLblPos val="nextTo"/>
        <c:crossAx val="1258035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794E6-554D-4927-BE29-9FA1A0B1555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DFAA3-2E4A-4FE5-8429-FAE6A6C571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500174"/>
            <a:ext cx="7172380" cy="1829761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/>
              <a:t>Молодежный сленг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91055" y="4509120"/>
            <a:ext cx="661950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Выполнил ученик 11 а класса</a:t>
            </a:r>
          </a:p>
          <a:p>
            <a:pPr algn="r"/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Ооржак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Кежик</a:t>
            </a:r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Руководитель: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Ооржак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Галина Сергеевна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6400816" cy="93978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Компьютерный сленг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4071942"/>
            <a:ext cx="6286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itchFamily="18" charset="2"/>
              <a:buNone/>
            </a:pPr>
            <a:r>
              <a:rPr lang="ru-RU" sz="2400" b="1" dirty="0" smtClean="0"/>
              <a:t>          </a:t>
            </a:r>
            <a:r>
              <a:rPr lang="ru-RU" sz="2400" b="1" u="sng" dirty="0" smtClean="0"/>
              <a:t> Функции сленга:</a:t>
            </a:r>
          </a:p>
          <a:p>
            <a:r>
              <a:rPr lang="ru-RU" sz="2400" dirty="0" smtClean="0"/>
              <a:t>- эстетическая;</a:t>
            </a:r>
          </a:p>
          <a:p>
            <a:r>
              <a:rPr lang="ru-RU" sz="2400" dirty="0" smtClean="0"/>
              <a:t>- эмоционально-экспрессивная;</a:t>
            </a:r>
          </a:p>
          <a:p>
            <a:r>
              <a:rPr lang="ru-RU" sz="2400" dirty="0" smtClean="0"/>
              <a:t>-«засекречивание».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28670"/>
            <a:ext cx="70009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7850" indent="-514350">
              <a:buFont typeface="Wingdings 3" pitchFamily="18" charset="2"/>
              <a:buNone/>
            </a:pPr>
            <a:r>
              <a:rPr lang="ru-RU" sz="2400" b="1" u="sng" dirty="0" smtClean="0"/>
              <a:t>Особенности компьютерного сленга</a:t>
            </a:r>
            <a:r>
              <a:rPr lang="ru-RU" sz="2400" u="sng" dirty="0" smtClean="0"/>
              <a:t>:</a:t>
            </a:r>
          </a:p>
          <a:p>
            <a:pPr marL="577850" indent="-514350">
              <a:buFont typeface="Lucida Sans Unicode" pitchFamily="34" charset="0"/>
              <a:buAutoNum type="arabicPeriod"/>
            </a:pPr>
            <a:r>
              <a:rPr lang="ru-RU" sz="2400" dirty="0" smtClean="0"/>
              <a:t>эти слова часто служат для общения людей одной профессии</a:t>
            </a:r>
          </a:p>
          <a:p>
            <a:pPr marL="577850" indent="-514350">
              <a:buFont typeface="Lucida Sans Unicode" pitchFamily="34" charset="0"/>
              <a:buAutoNum type="arabicPeriod"/>
            </a:pPr>
            <a:r>
              <a:rPr lang="ru-RU" sz="2400" dirty="0" smtClean="0"/>
              <a:t>компьютерный сленг отличается </a:t>
            </a:r>
            <a:r>
              <a:rPr lang="en-US" sz="2400" dirty="0" smtClean="0"/>
              <a:t>‹‹</a:t>
            </a:r>
            <a:r>
              <a:rPr lang="ru-RU" sz="2400" dirty="0" err="1" smtClean="0"/>
              <a:t>зацикленностью</a:t>
            </a:r>
            <a:r>
              <a:rPr lang="en-US" sz="2400" dirty="0" smtClean="0"/>
              <a:t>››</a:t>
            </a:r>
            <a:r>
              <a:rPr lang="ru-RU" sz="2400" dirty="0" smtClean="0"/>
              <a:t> на реальности мира компьютеров</a:t>
            </a:r>
            <a:endParaRPr lang="en-US" sz="2400" dirty="0" smtClean="0"/>
          </a:p>
          <a:p>
            <a:pPr marL="577850" indent="-514350">
              <a:buFont typeface="Lucida Sans Unicode" pitchFamily="34" charset="0"/>
              <a:buAutoNum type="arabicPeriod"/>
            </a:pPr>
            <a:r>
              <a:rPr lang="ru-RU" sz="2400" dirty="0" smtClean="0"/>
              <a:t>Нередки и достаточно вульгарные слова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Образование  компьютерного сленга</a:t>
            </a: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2"/>
          </a:xfrm>
        </p:spPr>
        <p:txBody>
          <a:bodyPr/>
          <a:lstStyle/>
          <a:p>
            <a:pPr marL="623887" indent="-514350">
              <a:buFont typeface="+mj-lt"/>
              <a:buAutoNum type="arabicPeriod"/>
            </a:pPr>
            <a:r>
              <a:rPr lang="ru-RU" sz="2000" dirty="0" smtClean="0"/>
              <a:t>Прямая транслитерация английского слова при сохранении основного значения слова: </a:t>
            </a:r>
            <a:r>
              <a:rPr lang="ru-RU" sz="2000" i="1" dirty="0" smtClean="0"/>
              <a:t>«</a:t>
            </a:r>
            <a:r>
              <a:rPr lang="ru-RU" sz="2000" i="1" dirty="0" err="1" smtClean="0"/>
              <a:t>гестбук</a:t>
            </a:r>
            <a:r>
              <a:rPr lang="ru-RU" sz="2000" i="1" dirty="0" smtClean="0"/>
              <a:t>» </a:t>
            </a:r>
            <a:r>
              <a:rPr lang="ru-RU" sz="2000" dirty="0" smtClean="0"/>
              <a:t>- гостевая книга (от англ. </a:t>
            </a:r>
            <a:r>
              <a:rPr lang="ru-RU" sz="2000" dirty="0" err="1" smtClean="0"/>
              <a:t>Guestbook</a:t>
            </a:r>
            <a:r>
              <a:rPr lang="ru-RU" sz="2000" dirty="0" smtClean="0"/>
              <a:t>).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000" dirty="0" smtClean="0"/>
              <a:t>Глаголы с английской транслитерированной основой и русскими грамматическими показателями: </a:t>
            </a:r>
            <a:r>
              <a:rPr lang="ru-RU" sz="2000" i="1" dirty="0" smtClean="0"/>
              <a:t>«</a:t>
            </a:r>
            <a:r>
              <a:rPr lang="ru-RU" sz="2000" i="1" dirty="0" err="1" smtClean="0"/>
              <a:t>заюзить</a:t>
            </a:r>
            <a:r>
              <a:rPr lang="ru-RU" sz="2000" i="1" dirty="0" smtClean="0"/>
              <a:t>», </a:t>
            </a:r>
            <a:r>
              <a:rPr lang="ru-RU" sz="2000" b="1" dirty="0" smtClean="0"/>
              <a:t>«</a:t>
            </a:r>
            <a:r>
              <a:rPr lang="ru-RU" sz="2000" i="1" dirty="0" smtClean="0"/>
              <a:t>прилинковать»</a:t>
            </a:r>
            <a:r>
              <a:rPr lang="ru-RU" sz="2000" b="1" dirty="0" smtClean="0"/>
              <a:t>; 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000" dirty="0" smtClean="0"/>
              <a:t>Слова,  имеющие омонимы в составе литературного языка:</a:t>
            </a:r>
            <a:r>
              <a:rPr lang="ru-RU" sz="2000" b="1" dirty="0" smtClean="0"/>
              <a:t> </a:t>
            </a:r>
            <a:r>
              <a:rPr lang="ru-RU" sz="2000" i="1" dirty="0" smtClean="0"/>
              <a:t>«жать» </a:t>
            </a:r>
            <a:r>
              <a:rPr lang="ru-RU" sz="2000" dirty="0" smtClean="0"/>
              <a:t>- архивировать файлы;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000" dirty="0" smtClean="0"/>
              <a:t>Ироническое переосмысление уже существующего слова: «</a:t>
            </a:r>
            <a:r>
              <a:rPr lang="ru-RU" sz="2000" i="1" dirty="0" smtClean="0"/>
              <a:t>подмышка»,</a:t>
            </a:r>
            <a:r>
              <a:rPr lang="ru-RU" sz="2000" dirty="0" smtClean="0"/>
              <a:t> «</a:t>
            </a:r>
            <a:r>
              <a:rPr lang="ru-RU" sz="2000" i="1" dirty="0" err="1" smtClean="0"/>
              <a:t>крысодром</a:t>
            </a:r>
            <a:r>
              <a:rPr lang="ru-RU" sz="2000" i="1" dirty="0" smtClean="0"/>
              <a:t>»</a:t>
            </a:r>
            <a:r>
              <a:rPr lang="ru-RU" sz="2000" b="1" dirty="0" smtClean="0"/>
              <a:t> </a:t>
            </a:r>
            <a:r>
              <a:rPr lang="ru-RU" sz="2000" dirty="0" smtClean="0"/>
              <a:t>- коврик под манипулятор мышь. </a:t>
            </a:r>
          </a:p>
          <a:p>
            <a:pPr marL="623887" indent="-514350">
              <a:buFont typeface="+mj-lt"/>
              <a:buAutoNum type="arabicPeriod"/>
            </a:pPr>
            <a:r>
              <a:rPr lang="ru-RU" sz="2000" dirty="0" smtClean="0"/>
              <a:t>Акронимы: «</a:t>
            </a:r>
            <a:r>
              <a:rPr lang="en-US" sz="2000" dirty="0" smtClean="0"/>
              <a:t>AFAIK</a:t>
            </a:r>
            <a:r>
              <a:rPr lang="ru-RU" sz="2000" dirty="0" smtClean="0"/>
              <a:t>» – </a:t>
            </a:r>
            <a:r>
              <a:rPr lang="en-US" sz="2000" dirty="0" smtClean="0"/>
              <a:t>as far as I know</a:t>
            </a:r>
            <a:r>
              <a:rPr lang="ru-RU" sz="2000" dirty="0" smtClean="0"/>
              <a:t> ( насколько мне известно). </a:t>
            </a:r>
          </a:p>
          <a:p>
            <a:pPr marL="623887" indent="-514350">
              <a:buNone/>
            </a:pPr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Компьютерный сленг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2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Метафоризация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С его помощью были организованы такие слова, как:  «</a:t>
            </a:r>
            <a:r>
              <a:rPr lang="ru-RU" sz="2400" i="1" dirty="0" smtClean="0"/>
              <a:t>болванка»</a:t>
            </a:r>
            <a:r>
              <a:rPr lang="ru-RU" sz="2400" dirty="0" smtClean="0"/>
              <a:t> — компакт-диск, «</a:t>
            </a:r>
            <a:r>
              <a:rPr lang="ru-RU" sz="2400" i="1" dirty="0" smtClean="0"/>
              <a:t>реаниматор» — </a:t>
            </a:r>
            <a:r>
              <a:rPr lang="ru-RU" sz="2400" dirty="0" smtClean="0"/>
              <a:t>специалист или набор специальных программ по «вызову из комы» компьютера.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 Метонимия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400" dirty="0" smtClean="0"/>
              <a:t>Встречается в образовании жаргонизмов у слова «железо» — в значении «компьютер, физические составляющие компьютера», «кнопки» — в значении «клавиатура».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Компьютерный сленг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dirty="0" smtClean="0"/>
              <a:t>Образование  компьютерного сленга по словообразовательным моделям, принятым в русском языке: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Суффиксальным способом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-к- : </a:t>
            </a:r>
            <a:r>
              <a:rPr lang="ru-RU" dirty="0" err="1" smtClean="0"/>
              <a:t>бродилка</a:t>
            </a:r>
            <a:r>
              <a:rPr lang="ru-RU" dirty="0" smtClean="0"/>
              <a:t>, </a:t>
            </a:r>
            <a:r>
              <a:rPr lang="ru-RU" dirty="0" err="1" smtClean="0"/>
              <a:t>сжималка</a:t>
            </a:r>
            <a:r>
              <a:rPr lang="ru-RU" dirty="0" smtClean="0"/>
              <a:t>, </a:t>
            </a:r>
            <a:r>
              <a:rPr lang="ru-RU" dirty="0" err="1" smtClean="0"/>
              <a:t>рисовалка</a:t>
            </a:r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-</a:t>
            </a:r>
            <a:r>
              <a:rPr lang="ru-RU" dirty="0" err="1" smtClean="0"/>
              <a:t>юк</a:t>
            </a:r>
            <a:r>
              <a:rPr lang="ru-RU" dirty="0" smtClean="0"/>
              <a:t>-: -</a:t>
            </a:r>
            <a:r>
              <a:rPr lang="ru-RU" dirty="0" err="1" smtClean="0"/>
              <a:t>ак</a:t>
            </a:r>
            <a:r>
              <a:rPr lang="ru-RU" dirty="0" smtClean="0"/>
              <a:t>- </a:t>
            </a:r>
            <a:r>
              <a:rPr lang="ru-RU" dirty="0" err="1" smtClean="0"/>
              <a:t>сидюк</a:t>
            </a:r>
            <a:r>
              <a:rPr lang="ru-RU" dirty="0" smtClean="0"/>
              <a:t>, резак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-</a:t>
            </a:r>
            <a:r>
              <a:rPr lang="ru-RU" dirty="0" err="1" smtClean="0"/>
              <a:t>ов</a:t>
            </a:r>
            <a:r>
              <a:rPr lang="ru-RU" dirty="0" smtClean="0"/>
              <a:t>-: </a:t>
            </a:r>
            <a:r>
              <a:rPr lang="ru-RU" dirty="0" err="1" smtClean="0"/>
              <a:t>стрелялово</a:t>
            </a:r>
            <a:r>
              <a:rPr lang="ru-RU" dirty="0" smtClean="0"/>
              <a:t>, </a:t>
            </a:r>
            <a:r>
              <a:rPr lang="ru-RU" dirty="0" err="1" smtClean="0"/>
              <a:t>ходилово</a:t>
            </a:r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-</a:t>
            </a:r>
            <a:r>
              <a:rPr lang="ru-RU" dirty="0" err="1" smtClean="0"/>
              <a:t>яшк</a:t>
            </a:r>
            <a:r>
              <a:rPr lang="ru-RU" dirty="0" smtClean="0"/>
              <a:t>-: </a:t>
            </a:r>
            <a:r>
              <a:rPr lang="ru-RU" dirty="0" err="1" smtClean="0"/>
              <a:t>полезняшки</a:t>
            </a:r>
            <a:endParaRPr lang="ru-RU" dirty="0" smtClean="0"/>
          </a:p>
          <a:p>
            <a:pPr>
              <a:buFont typeface="Wingdings 3" pitchFamily="18" charset="2"/>
              <a:buNone/>
            </a:pPr>
            <a:endParaRPr lang="ru-RU" dirty="0" smtClean="0"/>
          </a:p>
          <a:p>
            <a:pPr>
              <a:buFont typeface="Wingdings 3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1214414" y="785794"/>
          <a:ext cx="707236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87174" y="0"/>
            <a:ext cx="46650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0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Отношение к сленгу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1214414" y="1357298"/>
          <a:ext cx="6357982" cy="445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02441" y="0"/>
            <a:ext cx="60345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0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Частотность употребления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714348" y="642918"/>
          <a:ext cx="7786742" cy="545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71802" y="214290"/>
            <a:ext cx="2543164" cy="1143000"/>
          </a:xfrm>
        </p:spPr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42900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Даже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при поверхностном взгляде на сленговый материал становится ясно, что есть огромное количество слов, совершенно новых или по-новому осмысленных, которые необходимо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изучать.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Сленг  </a:t>
            </a:r>
            <a:r>
              <a:rPr lang="ru-RU" sz="2400" dirty="0"/>
              <a:t>и способы его  использования отражают потребности и особенности мировоззрения молодого поколения, являясь важной составляющей нашего языка. Результаты работы показывают высокую степень значимости сленга в жизни молодёжи.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000100" y="1428736"/>
            <a:ext cx="73901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0">
              <a:schemeClr val="bg1">
                <a:tint val="40000"/>
                <a:satMod val="350000"/>
              </a:schemeClr>
            </a:gs>
            <a:gs pos="0">
              <a:schemeClr val="bg2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857628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</a:rPr>
              <a:t>Задачи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</a:rPr>
              <a:t>работы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показать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примеры различных форм молодёжного сленга;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проанализировать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отношение молодёжи к различным пластам этого жаргона.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688" y="571480"/>
            <a:ext cx="88583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4">
                    <a:lumMod val="75000"/>
                  </a:schemeClr>
                </a:solidFill>
              </a:rPr>
              <a:t>Цели работы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</a:p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- выявить причины возникновения молодежного сленга, его взаимодействие с литературным языком;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- понять, как через этот лингвистический пласт отображается сознание молодежи, ее ценностные и нравственные ориентиры;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- выяснить, как формируется компьютерный сленг, каково его значение в жизни современного общества.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2214578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Сленг</a:t>
            </a:r>
            <a:endParaRPr lang="ru-RU" sz="4400" dirty="0"/>
          </a:p>
        </p:txBody>
      </p:sp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smtClean="0"/>
              <a:t>Сленг</a:t>
            </a:r>
            <a:r>
              <a:rPr lang="ru-RU" smtClean="0"/>
              <a:t> – это слова и выражения, употребляемые людьми определенных возрастных групп, профессий, классов</a:t>
            </a:r>
          </a:p>
          <a:p>
            <a:r>
              <a:rPr lang="ru-RU" b="1" i="1" smtClean="0"/>
              <a:t>Сленг</a:t>
            </a:r>
            <a:r>
              <a:rPr lang="ru-RU" smtClean="0"/>
              <a:t> – слова, живущие в современном языке полноценной жизнью, но считающиеся нежелательными к употреблению в литературном языке.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678661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Молодежный сленг</a:t>
            </a:r>
            <a:endParaRPr lang="ru-RU" sz="4400" dirty="0"/>
          </a:p>
        </p:txBody>
      </p:sp>
      <p:sp>
        <p:nvSpPr>
          <p:cNvPr id="133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dirty="0" smtClean="0"/>
              <a:t>Разновидности молодежного сленга:</a:t>
            </a:r>
          </a:p>
          <a:p>
            <a:r>
              <a:rPr lang="ru-RU" dirty="0" smtClean="0"/>
              <a:t>Эмоциональные слова и выражения </a:t>
            </a:r>
          </a:p>
          <a:p>
            <a:r>
              <a:rPr lang="ru-RU" dirty="0" smtClean="0"/>
              <a:t>Слова и выражения с эмоциональным значением</a:t>
            </a:r>
          </a:p>
          <a:p>
            <a:r>
              <a:rPr lang="ru-RU" dirty="0" smtClean="0"/>
              <a:t>Слова с эмоциональным компонентом значения</a:t>
            </a:r>
          </a:p>
          <a:p>
            <a:r>
              <a:rPr lang="ru-RU" dirty="0" smtClean="0"/>
              <a:t>Эмоциональные речения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58" y="1071546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Lucida Sans Unicode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Times New Roman" pitchFamily="18" charset="0"/>
              </a:rPr>
              <a:t>Особенностью этих слов является то, что они передают эмоциональное содержание в самом общем виде и потому неоднозначны. В зависимости от ситуации данные мотивы могут выражать разнообразные эмоции: разочарование, раздражение, восхищение, удивление или радость.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290"/>
            <a:ext cx="7143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Эмоциональные слова и выражения 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4429132"/>
            <a:ext cx="67866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Times New Roman" pitchFamily="18" charset="0"/>
              </a:rPr>
              <a:t>К этой группе относятся словосочетания: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полный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атас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», 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кино и немцы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Lucida Sans Unicode" pitchFamily="34" charset="0"/>
                <a:ea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ea typeface="Times New Roman" pitchFamily="18" charset="0"/>
              </a:rPr>
              <a:t>, которые также выполняют в речи эмоционально – междометную функцию.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500174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Эти эмоциональные единицы характеризуются тем, что  они не только выражают эмоциональное состояние говорящего, но и называют переживаемую им эмоцию.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786190"/>
            <a:ext cx="67151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В эту группу эмоциональных единиц входят сочетания существительных с предлогом (</a:t>
            </a:r>
            <a:r>
              <a:rPr lang="ru-RU" dirty="0" smtClean="0"/>
              <a:t>типа 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«в кайф», «в лом»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/>
              <a:t>и т. д</a:t>
            </a:r>
            <a:r>
              <a:rPr lang="ru-RU" dirty="0" smtClean="0"/>
              <a:t>.)</a:t>
            </a:r>
            <a:r>
              <a:rPr lang="ru-RU" dirty="0"/>
              <a:t> Но, будучи употребленными, в речи не в качестве эмоциональных междометных восклицаний, а в контекстах типа: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мне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в кайф туда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пойти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r>
              <a:rPr lang="ru-RU" dirty="0" smtClean="0"/>
              <a:t>,  </a:t>
            </a:r>
            <a:r>
              <a:rPr lang="ru-RU" dirty="0"/>
              <a:t>данные жаргонизмы показывают не только эмоциональное состояние говорящего, но и называют его, значительно конкретизируя свое значение: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 кайф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/>
              <a:t>– в удовольствие,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 лом»</a:t>
            </a:r>
            <a:r>
              <a:rPr lang="ru-RU" dirty="0" smtClean="0"/>
              <a:t> </a:t>
            </a:r>
            <a:r>
              <a:rPr lang="ru-RU" dirty="0"/>
              <a:t>– лень.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52"/>
            <a:ext cx="738471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Слова и выражения </a:t>
            </a:r>
            <a:endParaRPr lang="ru-RU" sz="32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</a:t>
            </a:r>
            <a:r>
              <a:rPr lang="ru-RU" sz="32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эмоциональным значением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357298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Слова данного лексического слоя не имеют оценочного значения, но употребление их в речи демонстрирует фамильярность говорящего по отношению к предмету речи, выражающего в стремлении снизить его (предмета речи) социальную значимость.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000372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Еще одну значительную группу слов с эмоциональным значением составляет презрительная и пренебрежительная лексика. В отличие от фамильярной лексики она обладает оценочным компонентом значения </a:t>
            </a:r>
            <a:r>
              <a:rPr lang="ru-RU" dirty="0" smtClean="0"/>
              <a:t>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фофан»</a:t>
            </a:r>
            <a:r>
              <a:rPr lang="ru-RU" i="1" dirty="0" smtClean="0"/>
              <a:t> </a:t>
            </a:r>
            <a:r>
              <a:rPr lang="ru-RU" dirty="0"/>
              <a:t>– </a:t>
            </a:r>
            <a:r>
              <a:rPr lang="ru-RU" dirty="0" err="1"/>
              <a:t>дурак</a:t>
            </a:r>
            <a:r>
              <a:rPr lang="ru-RU" dirty="0"/>
              <a:t>, глупый человек). Представлена в сленге и лексика с положительной эмоциональной окраской: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лапа»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/>
              <a:t>– симпатичная девушка;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кадр»</a:t>
            </a:r>
            <a:r>
              <a:rPr lang="ru-RU" i="1" dirty="0" smtClean="0"/>
              <a:t> </a:t>
            </a:r>
            <a:r>
              <a:rPr lang="ru-RU" dirty="0"/>
              <a:t>– шутник;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пеструнцы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/>
              <a:t>– малыши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14290"/>
            <a:ext cx="728667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0" lang="ru-RU" sz="3200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Sans Unicode" pitchFamily="34" charset="0"/>
                <a:ea typeface="Times New Roman" pitchFamily="18" charset="0"/>
              </a:rPr>
              <a:t>Слова с эмоциональным </a:t>
            </a:r>
          </a:p>
          <a:p>
            <a:r>
              <a:rPr kumimoji="0" lang="ru-RU" sz="3200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Sans Unicode" pitchFamily="34" charset="0"/>
                <a:ea typeface="Times New Roman" pitchFamily="18" charset="0"/>
              </a:rPr>
              <a:t>компонентом значения</a:t>
            </a:r>
            <a:endParaRPr lang="ru-RU" sz="3200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071538" y="1714488"/>
            <a:ext cx="72152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предлагают немедленного исполнения адресатом воли говорящего, тем более что с логической точки зрения это было бы абсурдно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"иди ты ежиков паси"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"иди ты пустыню пылесось"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Все эти речения демонстрируют раздражение говорящего собеседником и, как правило, желание прекратить общение с ним.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28604"/>
            <a:ext cx="78452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Эмоциональные речения</a:t>
            </a:r>
          </a:p>
        </p:txBody>
      </p:sp>
      <p:pic>
        <p:nvPicPr>
          <p:cNvPr id="52226" name="Picture 2" descr="F:\Мои рисунки\школа\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5500702"/>
            <a:ext cx="1147765" cy="114776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9823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Механизм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формирования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молодёжного сленга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000232" y="1714488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43636" y="1714488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7158" y="2643182"/>
            <a:ext cx="2846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Блатной жаргон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3071810"/>
            <a:ext cx="223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Англицизмы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357562"/>
            <a:ext cx="32861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Например, слово </a:t>
            </a:r>
            <a:r>
              <a:rPr lang="ru-RU" sz="2400" i="1" dirty="0"/>
              <a:t>«тусовка»</a:t>
            </a:r>
            <a:r>
              <a:rPr lang="ru-RU" sz="2400" dirty="0"/>
              <a:t> в молодежном сленге обозначает светскую жизнь.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46101" y="2643182"/>
            <a:ext cx="3797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Просторечные слова </a:t>
            </a:r>
          </a:p>
        </p:txBody>
      </p: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 rot="16200000" flipH="1">
            <a:off x="4085993" y="2371490"/>
            <a:ext cx="1391207" cy="9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714744" y="3714752"/>
            <a:ext cx="2584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«</a:t>
            </a:r>
            <a:r>
              <a:rPr lang="ru-RU" sz="2400" i="1" dirty="0" err="1" smtClean="0"/>
              <a:t>Конфигсус</a:t>
            </a:r>
            <a:r>
              <a:rPr lang="ru-RU" sz="2400" i="1" dirty="0" smtClean="0"/>
              <a:t>» </a:t>
            </a:r>
            <a:r>
              <a:rPr lang="ru-RU" sz="2400" dirty="0" smtClean="0"/>
              <a:t>–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файл </a:t>
            </a:r>
            <a:r>
              <a:rPr lang="ru-RU" sz="2400" dirty="0" err="1"/>
              <a:t>config.sys</a:t>
            </a:r>
            <a:r>
              <a:rPr lang="ru-RU" sz="2400" dirty="0"/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3357562"/>
            <a:ext cx="21349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«</a:t>
            </a:r>
            <a:r>
              <a:rPr lang="ru-RU" sz="2400" i="1" dirty="0" err="1" smtClean="0"/>
              <a:t>Кликуха</a:t>
            </a:r>
            <a:r>
              <a:rPr lang="ru-RU" sz="2400" i="1" dirty="0" smtClean="0"/>
              <a:t>» </a:t>
            </a:r>
            <a:r>
              <a:rPr lang="ru-RU" sz="2400" dirty="0"/>
              <a:t>- </a:t>
            </a:r>
            <a:endParaRPr lang="ru-RU" sz="2400" dirty="0" smtClean="0"/>
          </a:p>
          <a:p>
            <a:r>
              <a:rPr lang="ru-RU" sz="2400" dirty="0" smtClean="0"/>
              <a:t>манипулятор </a:t>
            </a:r>
          </a:p>
          <a:p>
            <a:r>
              <a:rPr lang="ru-RU" sz="2400" dirty="0" smtClean="0"/>
              <a:t>    мышь</a:t>
            </a:r>
            <a:r>
              <a:rPr lang="ru-RU" sz="2400" dirty="0"/>
              <a:t>.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780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Молодежный сленг</vt:lpstr>
      <vt:lpstr>Презентация PowerPoint</vt:lpstr>
      <vt:lpstr>Сленг</vt:lpstr>
      <vt:lpstr> Молодежный сленг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Компьютерный сленг</vt:lpstr>
      <vt:lpstr>Образование  компьютерного сленга</vt:lpstr>
      <vt:lpstr>Компьютерный сленг</vt:lpstr>
      <vt:lpstr>Компьютерный сленг</vt:lpstr>
      <vt:lpstr>Презентация PowerPoint</vt:lpstr>
      <vt:lpstr>Презентация PowerPoint</vt:lpstr>
      <vt:lpstr>Презентация PowerPoint</vt:lpstr>
      <vt:lpstr>Выводы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Молодежный сленг</dc:title>
  <dc:creator>new</dc:creator>
  <cp:lastModifiedBy>самба санчай</cp:lastModifiedBy>
  <cp:revision>3</cp:revision>
  <dcterms:created xsi:type="dcterms:W3CDTF">2011-02-01T20:28:39Z</dcterms:created>
  <dcterms:modified xsi:type="dcterms:W3CDTF">2015-02-04T15:05:04Z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105508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