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408" r:id="rId2"/>
    <p:sldId id="407" r:id="rId3"/>
    <p:sldId id="374" r:id="rId4"/>
    <p:sldId id="373" r:id="rId5"/>
    <p:sldId id="375" r:id="rId6"/>
    <p:sldId id="376" r:id="rId7"/>
    <p:sldId id="377" r:id="rId8"/>
    <p:sldId id="378" r:id="rId9"/>
    <p:sldId id="379" r:id="rId10"/>
    <p:sldId id="404" r:id="rId11"/>
    <p:sldId id="380" r:id="rId12"/>
    <p:sldId id="382" r:id="rId13"/>
    <p:sldId id="405" r:id="rId14"/>
    <p:sldId id="406" r:id="rId15"/>
    <p:sldId id="40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0099FF"/>
    <a:srgbClr val="6600CC"/>
    <a:srgbClr val="0066FF"/>
    <a:srgbClr val="BBE0E3"/>
    <a:srgbClr val="FF3300"/>
    <a:srgbClr val="FFFF00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232" autoAdjust="0"/>
    <p:restoredTop sz="93878" autoAdjust="0"/>
  </p:normalViewPr>
  <p:slideViewPr>
    <p:cSldViewPr>
      <p:cViewPr>
        <p:scale>
          <a:sx n="75" d="100"/>
          <a:sy n="75" d="100"/>
        </p:scale>
        <p:origin x="-1290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1107C93-1C4E-492A-8D41-7B448E07D94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18466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BD7AD9-A8E4-4006-A29C-3F25B2C2223B}" type="slidenum">
              <a:rPr lang="ru-RU"/>
              <a:pPr/>
              <a:t>12</a:t>
            </a:fld>
            <a:endParaRPr lang="ru-RU"/>
          </a:p>
        </p:txBody>
      </p:sp>
      <p:sp>
        <p:nvSpPr>
          <p:cNvPr id="541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1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Л.С. Атанасян «Геометрия 10-11»</a:t>
            </a:r>
          </a:p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4B060-E9DF-4B8E-83EF-417F69F36D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CB245-16B4-49D4-9783-6468D38DEE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E9B385-C4CA-4E89-8A51-9A918CCF47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2DF35-E631-4A51-87F9-B00D960980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0D74C-B7BB-4DEE-8B90-42C962D3C9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1F21F-468F-4672-A916-697307D9A0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77F7F-CB61-4105-9297-F74A1B563E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F4D868-79D9-4ECA-9E3B-AC6AB4E12D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75CC81-017F-4C1C-8AF8-3AEAC33F22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C8A009-AB11-40C5-80B0-BFD100E3A9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465549-D2E6-4B25-882C-832FB0CA0A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8000"/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304622-3EAF-414F-8F28-89D70FD10A1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900igr.net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математики в 10 классе по теме «Пирамида»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572000"/>
            <a:ext cx="6400800" cy="1752600"/>
          </a:xfrm>
        </p:spPr>
        <p:txBody>
          <a:bodyPr/>
          <a:lstStyle/>
          <a:p>
            <a:pPr algn="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учитель математики </a:t>
            </a:r>
          </a:p>
          <a:p>
            <a:pPr algn="r"/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Куулар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Мария 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Хомушкуевна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533400"/>
            <a:ext cx="876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 </a:t>
            </a:r>
            <a:r>
              <a:rPr lang="ru-RU" sz="16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16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ыргакинская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средняя  общеобразовательная  школа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>
            <a:hlinkClick r:id="rId2" tooltip=" Каталог презентаций "/>
          </p:cNvPr>
          <p:cNvSpPr/>
          <p:nvPr/>
        </p:nvSpPr>
        <p:spPr>
          <a:xfrm>
            <a:off x="3898900" y="6477000"/>
            <a:ext cx="1346200" cy="3556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shade val="88000"/>
                </a:srgbClr>
              </a:gs>
            </a:gsLst>
            <a:lin ang="5400000" scaled="1"/>
            <a:tileRect/>
          </a:gra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25400" rIns="88900" bIns="50800" rtlCol="0" anchor="ctr"/>
          <a:lstStyle/>
          <a:p>
            <a:pPr algn="ctr"/>
            <a:r>
              <a:rPr lang="en-US" sz="2000" u="sng" smtClean="0">
                <a:solidFill>
                  <a:srgbClr val="3333CC"/>
                </a:solidFill>
                <a:latin typeface="Arial"/>
              </a:rPr>
              <a:t>900igr.net</a:t>
            </a:r>
            <a:endParaRPr lang="ru-RU" sz="2000" u="sng">
              <a:solidFill>
                <a:srgbClr val="3333CC"/>
              </a:solidFill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2400" y="3962400"/>
            <a:ext cx="6096000" cy="1905000"/>
            <a:chOff x="96" y="2400"/>
            <a:chExt cx="3840" cy="1200"/>
          </a:xfrm>
          <a:solidFill>
            <a:schemeClr val="accent1">
              <a:lumMod val="75000"/>
            </a:schemeClr>
          </a:solidFill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96" y="2400"/>
              <a:ext cx="3840" cy="1200"/>
              <a:chOff x="336" y="2024"/>
              <a:chExt cx="4280" cy="1152"/>
            </a:xfrm>
            <a:grpFill/>
          </p:grpSpPr>
          <p:sp>
            <p:nvSpPr>
              <p:cNvPr id="548868" name="Freeform 4"/>
              <p:cNvSpPr>
                <a:spLocks/>
              </p:cNvSpPr>
              <p:nvPr/>
            </p:nvSpPr>
            <p:spPr bwMode="auto">
              <a:xfrm>
                <a:off x="336" y="2040"/>
                <a:ext cx="4280" cy="1136"/>
              </a:xfrm>
              <a:custGeom>
                <a:avLst/>
                <a:gdLst/>
                <a:ahLst/>
                <a:cxnLst>
                  <a:cxn ang="0">
                    <a:pos x="0" y="1088"/>
                  </a:cxn>
                  <a:cxn ang="0">
                    <a:pos x="904" y="80"/>
                  </a:cxn>
                  <a:cxn ang="0">
                    <a:pos x="4280" y="0"/>
                  </a:cxn>
                  <a:cxn ang="0">
                    <a:pos x="3432" y="1088"/>
                  </a:cxn>
                  <a:cxn ang="0">
                    <a:pos x="6" y="1091"/>
                  </a:cxn>
                  <a:cxn ang="0">
                    <a:pos x="6" y="1123"/>
                  </a:cxn>
                  <a:cxn ang="0">
                    <a:pos x="3448" y="1120"/>
                  </a:cxn>
                  <a:cxn ang="0">
                    <a:pos x="3448" y="1136"/>
                  </a:cxn>
                  <a:cxn ang="0">
                    <a:pos x="3464" y="1104"/>
                  </a:cxn>
                  <a:cxn ang="0">
                    <a:pos x="3448" y="1104"/>
                  </a:cxn>
                  <a:cxn ang="0">
                    <a:pos x="4264" y="48"/>
                  </a:cxn>
                  <a:cxn ang="0">
                    <a:pos x="4264" y="48"/>
                  </a:cxn>
                  <a:cxn ang="0">
                    <a:pos x="3448" y="1088"/>
                  </a:cxn>
                  <a:cxn ang="0">
                    <a:pos x="6" y="1091"/>
                  </a:cxn>
                </a:cxnLst>
                <a:rect l="0" t="0" r="r" b="b"/>
                <a:pathLst>
                  <a:path w="4280" h="1136">
                    <a:moveTo>
                      <a:pt x="0" y="1088"/>
                    </a:moveTo>
                    <a:lnTo>
                      <a:pt x="904" y="80"/>
                    </a:lnTo>
                    <a:lnTo>
                      <a:pt x="4280" y="0"/>
                    </a:lnTo>
                    <a:lnTo>
                      <a:pt x="3432" y="1088"/>
                    </a:lnTo>
                    <a:lnTo>
                      <a:pt x="6" y="1091"/>
                    </a:lnTo>
                    <a:lnTo>
                      <a:pt x="6" y="1123"/>
                    </a:lnTo>
                    <a:lnTo>
                      <a:pt x="3448" y="1120"/>
                    </a:lnTo>
                    <a:lnTo>
                      <a:pt x="3448" y="1136"/>
                    </a:lnTo>
                    <a:lnTo>
                      <a:pt x="3464" y="1104"/>
                    </a:lnTo>
                    <a:lnTo>
                      <a:pt x="3448" y="1104"/>
                    </a:lnTo>
                    <a:lnTo>
                      <a:pt x="4264" y="48"/>
                    </a:lnTo>
                    <a:lnTo>
                      <a:pt x="4264" y="48"/>
                    </a:lnTo>
                    <a:lnTo>
                      <a:pt x="3448" y="1088"/>
                    </a:lnTo>
                    <a:lnTo>
                      <a:pt x="6" y="1091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8869" name="Freeform 5"/>
              <p:cNvSpPr>
                <a:spLocks/>
              </p:cNvSpPr>
              <p:nvPr/>
            </p:nvSpPr>
            <p:spPr bwMode="auto">
              <a:xfrm>
                <a:off x="3768" y="2024"/>
                <a:ext cx="848" cy="1138"/>
              </a:xfrm>
              <a:custGeom>
                <a:avLst/>
                <a:gdLst/>
                <a:ahLst/>
                <a:cxnLst>
                  <a:cxn ang="0">
                    <a:pos x="848" y="0"/>
                  </a:cxn>
                  <a:cxn ang="0">
                    <a:pos x="848" y="64"/>
                  </a:cxn>
                  <a:cxn ang="0">
                    <a:pos x="12" y="1138"/>
                  </a:cxn>
                  <a:cxn ang="0">
                    <a:pos x="0" y="1090"/>
                  </a:cxn>
                  <a:cxn ang="0">
                    <a:pos x="848" y="0"/>
                  </a:cxn>
                </a:cxnLst>
                <a:rect l="0" t="0" r="r" b="b"/>
                <a:pathLst>
                  <a:path w="848" h="1138">
                    <a:moveTo>
                      <a:pt x="848" y="0"/>
                    </a:moveTo>
                    <a:lnTo>
                      <a:pt x="848" y="64"/>
                    </a:lnTo>
                    <a:lnTo>
                      <a:pt x="12" y="1138"/>
                    </a:lnTo>
                    <a:lnTo>
                      <a:pt x="0" y="1090"/>
                    </a:lnTo>
                    <a:lnTo>
                      <a:pt x="848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8870" name="Freeform 6"/>
              <p:cNvSpPr>
                <a:spLocks/>
              </p:cNvSpPr>
              <p:nvPr/>
            </p:nvSpPr>
            <p:spPr bwMode="auto">
              <a:xfrm>
                <a:off x="336" y="3109"/>
                <a:ext cx="3444" cy="59"/>
              </a:xfrm>
              <a:custGeom>
                <a:avLst/>
                <a:gdLst/>
                <a:ahLst/>
                <a:cxnLst>
                  <a:cxn ang="0">
                    <a:pos x="6" y="22"/>
                  </a:cxn>
                  <a:cxn ang="0">
                    <a:pos x="3432" y="5"/>
                  </a:cxn>
                  <a:cxn ang="0">
                    <a:pos x="3444" y="53"/>
                  </a:cxn>
                  <a:cxn ang="0">
                    <a:pos x="0" y="59"/>
                  </a:cxn>
                  <a:cxn ang="0">
                    <a:pos x="6" y="22"/>
                  </a:cxn>
                </a:cxnLst>
                <a:rect l="0" t="0" r="r" b="b"/>
                <a:pathLst>
                  <a:path w="3444" h="59">
                    <a:moveTo>
                      <a:pt x="6" y="22"/>
                    </a:moveTo>
                    <a:cubicBezTo>
                      <a:pt x="2207" y="27"/>
                      <a:pt x="2859" y="0"/>
                      <a:pt x="3432" y="5"/>
                    </a:cubicBezTo>
                    <a:lnTo>
                      <a:pt x="3444" y="53"/>
                    </a:lnTo>
                    <a:lnTo>
                      <a:pt x="0" y="59"/>
                    </a:lnTo>
                    <a:lnTo>
                      <a:pt x="6" y="22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aphicFrame>
          <p:nvGraphicFramePr>
            <p:cNvPr id="548871" name="Object 7"/>
            <p:cNvGraphicFramePr>
              <a:graphicFrameLocks noChangeAspect="1"/>
            </p:cNvGraphicFramePr>
            <p:nvPr/>
          </p:nvGraphicFramePr>
          <p:xfrm>
            <a:off x="3408" y="2448"/>
            <a:ext cx="264" cy="352"/>
          </p:xfrm>
          <a:graphic>
            <a:graphicData uri="http://schemas.openxmlformats.org/presentationml/2006/ole">
              <p:oleObj spid="_x0000_s574469" name="Формула" r:id="rId3" imgW="152268" imgH="203024" progId="Equation.3">
                <p:embed/>
              </p:oleObj>
            </a:graphicData>
          </a:graphic>
        </p:graphicFrame>
      </p:grpSp>
      <p:sp>
        <p:nvSpPr>
          <p:cNvPr id="548872" name="Freeform 8"/>
          <p:cNvSpPr>
            <a:spLocks/>
          </p:cNvSpPr>
          <p:nvPr/>
        </p:nvSpPr>
        <p:spPr bwMode="auto">
          <a:xfrm>
            <a:off x="1447800" y="4114800"/>
            <a:ext cx="3308350" cy="1447800"/>
          </a:xfrm>
          <a:custGeom>
            <a:avLst/>
            <a:gdLst/>
            <a:ahLst/>
            <a:cxnLst>
              <a:cxn ang="0">
                <a:pos x="0" y="524"/>
              </a:cxn>
              <a:cxn ang="0">
                <a:pos x="664" y="32"/>
              </a:cxn>
              <a:cxn ang="0">
                <a:pos x="1392" y="0"/>
              </a:cxn>
              <a:cxn ang="0">
                <a:pos x="2084" y="488"/>
              </a:cxn>
              <a:cxn ang="0">
                <a:pos x="960" y="912"/>
              </a:cxn>
              <a:cxn ang="0">
                <a:pos x="0" y="528"/>
              </a:cxn>
            </a:cxnLst>
            <a:rect l="0" t="0" r="r" b="b"/>
            <a:pathLst>
              <a:path w="2084" h="912">
                <a:moveTo>
                  <a:pt x="0" y="524"/>
                </a:moveTo>
                <a:lnTo>
                  <a:pt x="664" y="32"/>
                </a:lnTo>
                <a:lnTo>
                  <a:pt x="1392" y="0"/>
                </a:lnTo>
                <a:lnTo>
                  <a:pt x="2084" y="488"/>
                </a:lnTo>
                <a:lnTo>
                  <a:pt x="960" y="912"/>
                </a:lnTo>
                <a:lnTo>
                  <a:pt x="0" y="528"/>
                </a:lnTo>
              </a:path>
            </a:pathLst>
          </a:custGeom>
          <a:solidFill>
            <a:srgbClr val="33CC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8873" name="Freeform 9"/>
          <p:cNvSpPr>
            <a:spLocks/>
          </p:cNvSpPr>
          <p:nvPr/>
        </p:nvSpPr>
        <p:spPr bwMode="auto">
          <a:xfrm>
            <a:off x="1447800" y="2794000"/>
            <a:ext cx="1384300" cy="2159000"/>
          </a:xfrm>
          <a:custGeom>
            <a:avLst/>
            <a:gdLst/>
            <a:ahLst/>
            <a:cxnLst>
              <a:cxn ang="0">
                <a:pos x="872" y="0"/>
              </a:cxn>
              <a:cxn ang="0">
                <a:pos x="0" y="1360"/>
              </a:cxn>
            </a:cxnLst>
            <a:rect l="0" t="0" r="r" b="b"/>
            <a:pathLst>
              <a:path w="872" h="1360">
                <a:moveTo>
                  <a:pt x="872" y="0"/>
                </a:moveTo>
                <a:lnTo>
                  <a:pt x="0" y="136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8874" name="Freeform 10"/>
          <p:cNvSpPr>
            <a:spLocks/>
          </p:cNvSpPr>
          <p:nvPr/>
        </p:nvSpPr>
        <p:spPr bwMode="auto">
          <a:xfrm>
            <a:off x="4051300" y="2819400"/>
            <a:ext cx="704850" cy="20764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44" y="1308"/>
              </a:cxn>
            </a:cxnLst>
            <a:rect l="0" t="0" r="r" b="b"/>
            <a:pathLst>
              <a:path w="444" h="1308">
                <a:moveTo>
                  <a:pt x="0" y="0"/>
                </a:moveTo>
                <a:lnTo>
                  <a:pt x="444" y="130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8875" name="Freeform 11"/>
          <p:cNvSpPr>
            <a:spLocks/>
          </p:cNvSpPr>
          <p:nvPr/>
        </p:nvSpPr>
        <p:spPr bwMode="auto">
          <a:xfrm>
            <a:off x="3644900" y="2489200"/>
            <a:ext cx="14288" cy="1625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1024"/>
              </a:cxn>
            </a:cxnLst>
            <a:rect l="0" t="0" r="r" b="b"/>
            <a:pathLst>
              <a:path w="9" h="1024">
                <a:moveTo>
                  <a:pt x="0" y="0"/>
                </a:moveTo>
                <a:lnTo>
                  <a:pt x="9" y="1024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8876" name="Freeform 12"/>
          <p:cNvSpPr>
            <a:spLocks/>
          </p:cNvSpPr>
          <p:nvPr/>
        </p:nvSpPr>
        <p:spPr bwMode="auto">
          <a:xfrm>
            <a:off x="2451100" y="2590800"/>
            <a:ext cx="711200" cy="1574800"/>
          </a:xfrm>
          <a:custGeom>
            <a:avLst/>
            <a:gdLst/>
            <a:ahLst/>
            <a:cxnLst>
              <a:cxn ang="0">
                <a:pos x="448" y="0"/>
              </a:cxn>
              <a:cxn ang="0">
                <a:pos x="0" y="992"/>
              </a:cxn>
            </a:cxnLst>
            <a:rect l="0" t="0" r="r" b="b"/>
            <a:pathLst>
              <a:path w="448" h="992">
                <a:moveTo>
                  <a:pt x="448" y="0"/>
                </a:moveTo>
                <a:lnTo>
                  <a:pt x="0" y="992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8877" name="Freeform 13"/>
          <p:cNvSpPr>
            <a:spLocks/>
          </p:cNvSpPr>
          <p:nvPr/>
        </p:nvSpPr>
        <p:spPr bwMode="auto">
          <a:xfrm>
            <a:off x="1447800" y="4114800"/>
            <a:ext cx="3314700" cy="838200"/>
          </a:xfrm>
          <a:custGeom>
            <a:avLst/>
            <a:gdLst/>
            <a:ahLst/>
            <a:cxnLst>
              <a:cxn ang="0">
                <a:pos x="0" y="528"/>
              </a:cxn>
              <a:cxn ang="0">
                <a:pos x="648" y="32"/>
              </a:cxn>
              <a:cxn ang="0">
                <a:pos x="1392" y="0"/>
              </a:cxn>
              <a:cxn ang="0">
                <a:pos x="2088" y="496"/>
              </a:cxn>
            </a:cxnLst>
            <a:rect l="0" t="0" r="r" b="b"/>
            <a:pathLst>
              <a:path w="2088" h="528">
                <a:moveTo>
                  <a:pt x="0" y="528"/>
                </a:moveTo>
                <a:lnTo>
                  <a:pt x="648" y="32"/>
                </a:lnTo>
                <a:lnTo>
                  <a:pt x="1392" y="0"/>
                </a:lnTo>
                <a:lnTo>
                  <a:pt x="2088" y="496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8878" name="Freeform 14"/>
          <p:cNvSpPr>
            <a:spLocks/>
          </p:cNvSpPr>
          <p:nvPr/>
        </p:nvSpPr>
        <p:spPr bwMode="auto">
          <a:xfrm>
            <a:off x="2971800" y="2971800"/>
            <a:ext cx="419100" cy="2590800"/>
          </a:xfrm>
          <a:custGeom>
            <a:avLst/>
            <a:gdLst/>
            <a:ahLst/>
            <a:cxnLst>
              <a:cxn ang="0">
                <a:pos x="264" y="0"/>
              </a:cxn>
              <a:cxn ang="0">
                <a:pos x="0" y="1632"/>
              </a:cxn>
            </a:cxnLst>
            <a:rect l="0" t="0" r="r" b="b"/>
            <a:pathLst>
              <a:path w="264" h="1632">
                <a:moveTo>
                  <a:pt x="264" y="0"/>
                </a:moveTo>
                <a:lnTo>
                  <a:pt x="0" y="1632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8879" name="Freeform 15"/>
          <p:cNvSpPr>
            <a:spLocks/>
          </p:cNvSpPr>
          <p:nvPr/>
        </p:nvSpPr>
        <p:spPr bwMode="auto">
          <a:xfrm>
            <a:off x="1447800" y="4895850"/>
            <a:ext cx="3302000" cy="666750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960" y="420"/>
              </a:cxn>
              <a:cxn ang="0">
                <a:pos x="2080" y="0"/>
              </a:cxn>
            </a:cxnLst>
            <a:rect l="0" t="0" r="r" b="b"/>
            <a:pathLst>
              <a:path w="2080" h="420">
                <a:moveTo>
                  <a:pt x="0" y="36"/>
                </a:moveTo>
                <a:lnTo>
                  <a:pt x="960" y="420"/>
                </a:lnTo>
                <a:lnTo>
                  <a:pt x="208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8880" name="Text Box 16"/>
          <p:cNvSpPr txBox="1">
            <a:spLocks noChangeArrowheads="1"/>
          </p:cNvSpPr>
          <p:nvPr/>
        </p:nvSpPr>
        <p:spPr bwMode="auto">
          <a:xfrm>
            <a:off x="990600" y="47244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1</a:t>
            </a:r>
            <a:endParaRPr lang="ru-RU" sz="2400"/>
          </a:p>
        </p:txBody>
      </p:sp>
      <p:sp>
        <p:nvSpPr>
          <p:cNvPr id="548881" name="Text Box 17"/>
          <p:cNvSpPr txBox="1">
            <a:spLocks noChangeArrowheads="1"/>
          </p:cNvSpPr>
          <p:nvPr/>
        </p:nvSpPr>
        <p:spPr bwMode="auto">
          <a:xfrm>
            <a:off x="2547938" y="5410200"/>
            <a:ext cx="500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2</a:t>
            </a:r>
            <a:endParaRPr lang="ru-RU" sz="2400"/>
          </a:p>
        </p:txBody>
      </p:sp>
      <p:sp>
        <p:nvSpPr>
          <p:cNvPr id="548882" name="Text Box 18"/>
          <p:cNvSpPr txBox="1">
            <a:spLocks noChangeArrowheads="1"/>
          </p:cNvSpPr>
          <p:nvPr/>
        </p:nvSpPr>
        <p:spPr bwMode="auto">
          <a:xfrm>
            <a:off x="2057400" y="3733800"/>
            <a:ext cx="511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en-US" sz="2400" b="1" baseline="-25000"/>
              <a:t>n</a:t>
            </a:r>
            <a:endParaRPr lang="ru-RU" sz="2400" b="1"/>
          </a:p>
        </p:txBody>
      </p:sp>
      <p:sp>
        <p:nvSpPr>
          <p:cNvPr id="548884" name="Text Box 20"/>
          <p:cNvSpPr txBox="1">
            <a:spLocks noChangeArrowheads="1"/>
          </p:cNvSpPr>
          <p:nvPr/>
        </p:nvSpPr>
        <p:spPr bwMode="auto">
          <a:xfrm>
            <a:off x="4572000" y="48006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en-US" sz="2400" baseline="-25000"/>
              <a:t>3</a:t>
            </a:r>
            <a:endParaRPr lang="ru-RU" sz="2400"/>
          </a:p>
        </p:txBody>
      </p:sp>
      <p:graphicFrame>
        <p:nvGraphicFramePr>
          <p:cNvPr id="548886" name="Object 2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574470" name="Формула" r:id="rId4" imgW="114151" imgH="215619" progId="Equation.3">
              <p:embed/>
            </p:oleObj>
          </a:graphicData>
        </a:graphic>
      </p:graphicFrame>
      <p:grpSp>
        <p:nvGrpSpPr>
          <p:cNvPr id="4" name="Group 52"/>
          <p:cNvGrpSpPr>
            <a:grpSpLocks/>
          </p:cNvGrpSpPr>
          <p:nvPr/>
        </p:nvGrpSpPr>
        <p:grpSpPr bwMode="auto">
          <a:xfrm>
            <a:off x="3200400" y="2514600"/>
            <a:ext cx="557213" cy="2514600"/>
            <a:chOff x="2016" y="1584"/>
            <a:chExt cx="351" cy="1584"/>
          </a:xfrm>
        </p:grpSpPr>
        <p:sp>
          <p:nvSpPr>
            <p:cNvPr id="548883" name="Text Box 19"/>
            <p:cNvSpPr txBox="1">
              <a:spLocks noChangeArrowheads="1"/>
            </p:cNvSpPr>
            <p:nvPr/>
          </p:nvSpPr>
          <p:spPr bwMode="auto">
            <a:xfrm>
              <a:off x="2016" y="1584"/>
              <a:ext cx="2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Р</a:t>
              </a:r>
            </a:p>
          </p:txBody>
        </p:sp>
        <p:grpSp>
          <p:nvGrpSpPr>
            <p:cNvPr id="5" name="Group 45"/>
            <p:cNvGrpSpPr>
              <a:grpSpLocks/>
            </p:cNvGrpSpPr>
            <p:nvPr/>
          </p:nvGrpSpPr>
          <p:grpSpPr bwMode="auto">
            <a:xfrm>
              <a:off x="2112" y="1727"/>
              <a:ext cx="255" cy="1441"/>
              <a:chOff x="2160" y="1727"/>
              <a:chExt cx="255" cy="1441"/>
            </a:xfrm>
          </p:grpSpPr>
          <p:sp>
            <p:nvSpPr>
              <p:cNvPr id="548892" name="Freeform 28"/>
              <p:cNvSpPr>
                <a:spLocks/>
              </p:cNvSpPr>
              <p:nvPr/>
            </p:nvSpPr>
            <p:spPr bwMode="auto">
              <a:xfrm>
                <a:off x="2232" y="1760"/>
                <a:ext cx="48" cy="1104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0" y="1104"/>
                  </a:cxn>
                </a:cxnLst>
                <a:rect l="0" t="0" r="r" b="b"/>
                <a:pathLst>
                  <a:path w="48" h="1104">
                    <a:moveTo>
                      <a:pt x="48" y="0"/>
                    </a:moveTo>
                    <a:lnTo>
                      <a:pt x="0" y="1104"/>
                    </a:lnTo>
                  </a:path>
                </a:pathLst>
              </a:custGeom>
              <a:noFill/>
              <a:ln w="19050" cap="flat" cmpd="sng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8893" name="Oval 29"/>
              <p:cNvSpPr>
                <a:spLocks noChangeArrowheads="1"/>
              </p:cNvSpPr>
              <p:nvPr/>
            </p:nvSpPr>
            <p:spPr bwMode="auto">
              <a:xfrm>
                <a:off x="2256" y="1727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48894" name="Oval 30"/>
              <p:cNvSpPr>
                <a:spLocks noChangeArrowheads="1"/>
              </p:cNvSpPr>
              <p:nvPr/>
            </p:nvSpPr>
            <p:spPr bwMode="auto">
              <a:xfrm>
                <a:off x="2208" y="2879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48895" name="Text Box 31"/>
              <p:cNvSpPr txBox="1">
                <a:spLocks noChangeArrowheads="1"/>
              </p:cNvSpPr>
              <p:nvPr/>
            </p:nvSpPr>
            <p:spPr bwMode="auto">
              <a:xfrm>
                <a:off x="2160" y="2880"/>
                <a:ext cx="25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/>
                  <a:t>Н</a:t>
                </a:r>
              </a:p>
            </p:txBody>
          </p:sp>
        </p:grpSp>
      </p:grpSp>
      <p:sp>
        <p:nvSpPr>
          <p:cNvPr id="548899" name="Text Box 35"/>
          <p:cNvSpPr txBox="1">
            <a:spLocks noChangeArrowheads="1"/>
          </p:cNvSpPr>
          <p:nvPr/>
        </p:nvSpPr>
        <p:spPr bwMode="auto">
          <a:xfrm>
            <a:off x="2743200" y="228600"/>
            <a:ext cx="28848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Усеченная пирамида</a:t>
            </a:r>
          </a:p>
        </p:txBody>
      </p:sp>
      <p:grpSp>
        <p:nvGrpSpPr>
          <p:cNvPr id="6" name="Group 44"/>
          <p:cNvGrpSpPr>
            <a:grpSpLocks/>
          </p:cNvGrpSpPr>
          <p:nvPr/>
        </p:nvGrpSpPr>
        <p:grpSpPr bwMode="auto">
          <a:xfrm>
            <a:off x="2819400" y="2514600"/>
            <a:ext cx="1219200" cy="457200"/>
            <a:chOff x="1776" y="1584"/>
            <a:chExt cx="768" cy="288"/>
          </a:xfrm>
        </p:grpSpPr>
        <p:sp>
          <p:nvSpPr>
            <p:cNvPr id="548906" name="Freeform 42"/>
            <p:cNvSpPr>
              <a:spLocks/>
            </p:cNvSpPr>
            <p:nvPr/>
          </p:nvSpPr>
          <p:spPr bwMode="auto">
            <a:xfrm>
              <a:off x="1776" y="1776"/>
              <a:ext cx="768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4" y="96"/>
                </a:cxn>
                <a:cxn ang="0">
                  <a:pos x="768" y="0"/>
                </a:cxn>
              </a:cxnLst>
              <a:rect l="0" t="0" r="r" b="b"/>
              <a:pathLst>
                <a:path w="768" h="96">
                  <a:moveTo>
                    <a:pt x="0" y="0"/>
                  </a:moveTo>
                  <a:lnTo>
                    <a:pt x="384" y="96"/>
                  </a:lnTo>
                  <a:lnTo>
                    <a:pt x="768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8907" name="Freeform 43"/>
            <p:cNvSpPr>
              <a:spLocks/>
            </p:cNvSpPr>
            <p:nvPr/>
          </p:nvSpPr>
          <p:spPr bwMode="auto">
            <a:xfrm>
              <a:off x="1776" y="1584"/>
              <a:ext cx="768" cy="192"/>
            </a:xfrm>
            <a:custGeom>
              <a:avLst/>
              <a:gdLst/>
              <a:ahLst/>
              <a:cxnLst>
                <a:cxn ang="0">
                  <a:pos x="768" y="192"/>
                </a:cxn>
                <a:cxn ang="0">
                  <a:pos x="528" y="0"/>
                </a:cxn>
                <a:cxn ang="0">
                  <a:pos x="240" y="0"/>
                </a:cxn>
                <a:cxn ang="0">
                  <a:pos x="0" y="192"/>
                </a:cxn>
              </a:cxnLst>
              <a:rect l="0" t="0" r="r" b="b"/>
              <a:pathLst>
                <a:path w="768" h="192">
                  <a:moveTo>
                    <a:pt x="768" y="192"/>
                  </a:moveTo>
                  <a:lnTo>
                    <a:pt x="528" y="0"/>
                  </a:lnTo>
                  <a:lnTo>
                    <a:pt x="240" y="0"/>
                  </a:lnTo>
                  <a:lnTo>
                    <a:pt x="0" y="19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48915" name="Freeform 51"/>
          <p:cNvSpPr>
            <a:spLocks/>
          </p:cNvSpPr>
          <p:nvPr/>
        </p:nvSpPr>
        <p:spPr bwMode="auto">
          <a:xfrm>
            <a:off x="1447800" y="2489200"/>
            <a:ext cx="3276600" cy="3073400"/>
          </a:xfrm>
          <a:custGeom>
            <a:avLst/>
            <a:gdLst/>
            <a:ahLst/>
            <a:cxnLst>
              <a:cxn ang="0">
                <a:pos x="0" y="1552"/>
              </a:cxn>
              <a:cxn ang="0">
                <a:pos x="960" y="1936"/>
              </a:cxn>
              <a:cxn ang="0">
                <a:pos x="2064" y="1504"/>
              </a:cxn>
              <a:cxn ang="0">
                <a:pos x="1632" y="208"/>
              </a:cxn>
              <a:cxn ang="0">
                <a:pos x="1360" y="0"/>
              </a:cxn>
              <a:cxn ang="0">
                <a:pos x="1104" y="16"/>
              </a:cxn>
              <a:cxn ang="0">
                <a:pos x="864" y="208"/>
              </a:cxn>
              <a:cxn ang="0">
                <a:pos x="0" y="1552"/>
              </a:cxn>
            </a:cxnLst>
            <a:rect l="0" t="0" r="r" b="b"/>
            <a:pathLst>
              <a:path w="2064" h="1936">
                <a:moveTo>
                  <a:pt x="0" y="1552"/>
                </a:moveTo>
                <a:lnTo>
                  <a:pt x="960" y="1936"/>
                </a:lnTo>
                <a:lnTo>
                  <a:pt x="2064" y="1504"/>
                </a:lnTo>
                <a:lnTo>
                  <a:pt x="1632" y="208"/>
                </a:lnTo>
                <a:lnTo>
                  <a:pt x="1360" y="0"/>
                </a:lnTo>
                <a:lnTo>
                  <a:pt x="1104" y="16"/>
                </a:lnTo>
                <a:lnTo>
                  <a:pt x="864" y="208"/>
                </a:lnTo>
                <a:lnTo>
                  <a:pt x="0" y="1552"/>
                </a:lnTo>
                <a:close/>
              </a:path>
            </a:pathLst>
          </a:custGeom>
          <a:solidFill>
            <a:srgbClr val="0099FF">
              <a:alpha val="47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7" name="Group 36"/>
          <p:cNvGrpSpPr>
            <a:grpSpLocks/>
          </p:cNvGrpSpPr>
          <p:nvPr/>
        </p:nvGrpSpPr>
        <p:grpSpPr bwMode="auto">
          <a:xfrm>
            <a:off x="-2667000" y="1752600"/>
            <a:ext cx="6096000" cy="1905000"/>
            <a:chOff x="96" y="2400"/>
            <a:chExt cx="3840" cy="1200"/>
          </a:xfrm>
          <a:solidFill>
            <a:schemeClr val="bg2">
              <a:lumMod val="40000"/>
              <a:lumOff val="60000"/>
            </a:schemeClr>
          </a:solidFill>
        </p:grpSpPr>
        <p:grpSp>
          <p:nvGrpSpPr>
            <p:cNvPr id="8" name="Group 37"/>
            <p:cNvGrpSpPr>
              <a:grpSpLocks/>
            </p:cNvGrpSpPr>
            <p:nvPr/>
          </p:nvGrpSpPr>
          <p:grpSpPr bwMode="auto">
            <a:xfrm>
              <a:off x="96" y="2400"/>
              <a:ext cx="3840" cy="1200"/>
              <a:chOff x="336" y="2024"/>
              <a:chExt cx="4280" cy="1152"/>
            </a:xfrm>
            <a:grpFill/>
          </p:grpSpPr>
          <p:sp>
            <p:nvSpPr>
              <p:cNvPr id="548902" name="Freeform 38"/>
              <p:cNvSpPr>
                <a:spLocks/>
              </p:cNvSpPr>
              <p:nvPr/>
            </p:nvSpPr>
            <p:spPr bwMode="auto">
              <a:xfrm>
                <a:off x="336" y="2040"/>
                <a:ext cx="4280" cy="1136"/>
              </a:xfrm>
              <a:custGeom>
                <a:avLst/>
                <a:gdLst/>
                <a:ahLst/>
                <a:cxnLst>
                  <a:cxn ang="0">
                    <a:pos x="0" y="1088"/>
                  </a:cxn>
                  <a:cxn ang="0">
                    <a:pos x="904" y="80"/>
                  </a:cxn>
                  <a:cxn ang="0">
                    <a:pos x="4280" y="0"/>
                  </a:cxn>
                  <a:cxn ang="0">
                    <a:pos x="3432" y="1088"/>
                  </a:cxn>
                  <a:cxn ang="0">
                    <a:pos x="6" y="1091"/>
                  </a:cxn>
                  <a:cxn ang="0">
                    <a:pos x="6" y="1123"/>
                  </a:cxn>
                  <a:cxn ang="0">
                    <a:pos x="3448" y="1120"/>
                  </a:cxn>
                  <a:cxn ang="0">
                    <a:pos x="3448" y="1136"/>
                  </a:cxn>
                  <a:cxn ang="0">
                    <a:pos x="3464" y="1104"/>
                  </a:cxn>
                  <a:cxn ang="0">
                    <a:pos x="3448" y="1104"/>
                  </a:cxn>
                  <a:cxn ang="0">
                    <a:pos x="4264" y="48"/>
                  </a:cxn>
                  <a:cxn ang="0">
                    <a:pos x="4264" y="48"/>
                  </a:cxn>
                  <a:cxn ang="0">
                    <a:pos x="3448" y="1088"/>
                  </a:cxn>
                  <a:cxn ang="0">
                    <a:pos x="6" y="1091"/>
                  </a:cxn>
                </a:cxnLst>
                <a:rect l="0" t="0" r="r" b="b"/>
                <a:pathLst>
                  <a:path w="4280" h="1136">
                    <a:moveTo>
                      <a:pt x="0" y="1088"/>
                    </a:moveTo>
                    <a:lnTo>
                      <a:pt x="904" y="80"/>
                    </a:lnTo>
                    <a:lnTo>
                      <a:pt x="4280" y="0"/>
                    </a:lnTo>
                    <a:lnTo>
                      <a:pt x="3432" y="1088"/>
                    </a:lnTo>
                    <a:lnTo>
                      <a:pt x="6" y="1091"/>
                    </a:lnTo>
                    <a:lnTo>
                      <a:pt x="6" y="1123"/>
                    </a:lnTo>
                    <a:lnTo>
                      <a:pt x="3448" y="1120"/>
                    </a:lnTo>
                    <a:lnTo>
                      <a:pt x="3448" y="1136"/>
                    </a:lnTo>
                    <a:lnTo>
                      <a:pt x="3464" y="1104"/>
                    </a:lnTo>
                    <a:lnTo>
                      <a:pt x="3448" y="1104"/>
                    </a:lnTo>
                    <a:lnTo>
                      <a:pt x="4264" y="48"/>
                    </a:lnTo>
                    <a:lnTo>
                      <a:pt x="4264" y="48"/>
                    </a:lnTo>
                    <a:lnTo>
                      <a:pt x="3448" y="1088"/>
                    </a:lnTo>
                    <a:lnTo>
                      <a:pt x="6" y="1091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8903" name="Freeform 39"/>
              <p:cNvSpPr>
                <a:spLocks/>
              </p:cNvSpPr>
              <p:nvPr/>
            </p:nvSpPr>
            <p:spPr bwMode="auto">
              <a:xfrm>
                <a:off x="3768" y="2024"/>
                <a:ext cx="848" cy="1138"/>
              </a:xfrm>
              <a:custGeom>
                <a:avLst/>
                <a:gdLst/>
                <a:ahLst/>
                <a:cxnLst>
                  <a:cxn ang="0">
                    <a:pos x="848" y="0"/>
                  </a:cxn>
                  <a:cxn ang="0">
                    <a:pos x="848" y="64"/>
                  </a:cxn>
                  <a:cxn ang="0">
                    <a:pos x="12" y="1138"/>
                  </a:cxn>
                  <a:cxn ang="0">
                    <a:pos x="0" y="1090"/>
                  </a:cxn>
                  <a:cxn ang="0">
                    <a:pos x="848" y="0"/>
                  </a:cxn>
                </a:cxnLst>
                <a:rect l="0" t="0" r="r" b="b"/>
                <a:pathLst>
                  <a:path w="848" h="1138">
                    <a:moveTo>
                      <a:pt x="848" y="0"/>
                    </a:moveTo>
                    <a:lnTo>
                      <a:pt x="848" y="64"/>
                    </a:lnTo>
                    <a:lnTo>
                      <a:pt x="12" y="1138"/>
                    </a:lnTo>
                    <a:lnTo>
                      <a:pt x="0" y="1090"/>
                    </a:lnTo>
                    <a:lnTo>
                      <a:pt x="848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8904" name="Freeform 40"/>
              <p:cNvSpPr>
                <a:spLocks/>
              </p:cNvSpPr>
              <p:nvPr/>
            </p:nvSpPr>
            <p:spPr bwMode="auto">
              <a:xfrm>
                <a:off x="336" y="3109"/>
                <a:ext cx="3444" cy="59"/>
              </a:xfrm>
              <a:custGeom>
                <a:avLst/>
                <a:gdLst/>
                <a:ahLst/>
                <a:cxnLst>
                  <a:cxn ang="0">
                    <a:pos x="6" y="22"/>
                  </a:cxn>
                  <a:cxn ang="0">
                    <a:pos x="3432" y="5"/>
                  </a:cxn>
                  <a:cxn ang="0">
                    <a:pos x="3444" y="53"/>
                  </a:cxn>
                  <a:cxn ang="0">
                    <a:pos x="0" y="59"/>
                  </a:cxn>
                  <a:cxn ang="0">
                    <a:pos x="6" y="22"/>
                  </a:cxn>
                </a:cxnLst>
                <a:rect l="0" t="0" r="r" b="b"/>
                <a:pathLst>
                  <a:path w="3444" h="59">
                    <a:moveTo>
                      <a:pt x="6" y="22"/>
                    </a:moveTo>
                    <a:cubicBezTo>
                      <a:pt x="2207" y="27"/>
                      <a:pt x="2859" y="0"/>
                      <a:pt x="3432" y="5"/>
                    </a:cubicBezTo>
                    <a:lnTo>
                      <a:pt x="3444" y="53"/>
                    </a:lnTo>
                    <a:lnTo>
                      <a:pt x="0" y="59"/>
                    </a:lnTo>
                    <a:lnTo>
                      <a:pt x="6" y="22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aphicFrame>
          <p:nvGraphicFramePr>
            <p:cNvPr id="548905" name="Object 41"/>
            <p:cNvGraphicFramePr>
              <a:graphicFrameLocks noChangeAspect="1"/>
            </p:cNvGraphicFramePr>
            <p:nvPr/>
          </p:nvGraphicFramePr>
          <p:xfrm>
            <a:off x="3408" y="2503"/>
            <a:ext cx="264" cy="242"/>
          </p:xfrm>
          <a:graphic>
            <a:graphicData uri="http://schemas.openxmlformats.org/presentationml/2006/ole">
              <p:oleObj spid="_x0000_s574471" name="Формула" r:id="rId5" imgW="152334" imgH="139639" progId="Equation.3">
                <p:embed/>
              </p:oleObj>
            </a:graphicData>
          </a:graphic>
        </p:graphicFrame>
      </p:grpSp>
      <p:grpSp>
        <p:nvGrpSpPr>
          <p:cNvPr id="9" name="Group 50"/>
          <p:cNvGrpSpPr>
            <a:grpSpLocks/>
          </p:cNvGrpSpPr>
          <p:nvPr/>
        </p:nvGrpSpPr>
        <p:grpSpPr bwMode="auto">
          <a:xfrm>
            <a:off x="2819400" y="1600200"/>
            <a:ext cx="1219200" cy="1371600"/>
            <a:chOff x="1776" y="1008"/>
            <a:chExt cx="768" cy="864"/>
          </a:xfrm>
        </p:grpSpPr>
        <p:sp>
          <p:nvSpPr>
            <p:cNvPr id="548910" name="Freeform 46"/>
            <p:cNvSpPr>
              <a:spLocks/>
            </p:cNvSpPr>
            <p:nvPr/>
          </p:nvSpPr>
          <p:spPr bwMode="auto">
            <a:xfrm>
              <a:off x="1776" y="1008"/>
              <a:ext cx="480" cy="864"/>
            </a:xfrm>
            <a:custGeom>
              <a:avLst/>
              <a:gdLst/>
              <a:ahLst/>
              <a:cxnLst>
                <a:cxn ang="0">
                  <a:pos x="0" y="768"/>
                </a:cxn>
                <a:cxn ang="0">
                  <a:pos x="480" y="0"/>
                </a:cxn>
                <a:cxn ang="0">
                  <a:pos x="344" y="864"/>
                </a:cxn>
              </a:cxnLst>
              <a:rect l="0" t="0" r="r" b="b"/>
              <a:pathLst>
                <a:path w="480" h="864">
                  <a:moveTo>
                    <a:pt x="0" y="768"/>
                  </a:moveTo>
                  <a:lnTo>
                    <a:pt x="480" y="0"/>
                  </a:lnTo>
                  <a:lnTo>
                    <a:pt x="344" y="864"/>
                  </a:lnTo>
                </a:path>
              </a:pathLst>
            </a:custGeom>
            <a:solidFill>
              <a:srgbClr val="0099FF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8911" name="Freeform 47"/>
            <p:cNvSpPr>
              <a:spLocks/>
            </p:cNvSpPr>
            <p:nvPr/>
          </p:nvSpPr>
          <p:spPr bwMode="auto">
            <a:xfrm>
              <a:off x="1776" y="1008"/>
              <a:ext cx="768" cy="864"/>
            </a:xfrm>
            <a:custGeom>
              <a:avLst/>
              <a:gdLst/>
              <a:ahLst/>
              <a:cxnLst>
                <a:cxn ang="0">
                  <a:pos x="0" y="768"/>
                </a:cxn>
                <a:cxn ang="0">
                  <a:pos x="384" y="864"/>
                </a:cxn>
                <a:cxn ang="0">
                  <a:pos x="768" y="768"/>
                </a:cxn>
                <a:cxn ang="0">
                  <a:pos x="480" y="0"/>
                </a:cxn>
              </a:cxnLst>
              <a:rect l="0" t="0" r="r" b="b"/>
              <a:pathLst>
                <a:path w="768" h="864">
                  <a:moveTo>
                    <a:pt x="0" y="768"/>
                  </a:moveTo>
                  <a:lnTo>
                    <a:pt x="384" y="864"/>
                  </a:lnTo>
                  <a:lnTo>
                    <a:pt x="768" y="768"/>
                  </a:lnTo>
                  <a:lnTo>
                    <a:pt x="480" y="0"/>
                  </a:lnTo>
                </a:path>
              </a:pathLst>
            </a:custGeom>
            <a:solidFill>
              <a:srgbClr val="0099FF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8912" name="Freeform 48"/>
            <p:cNvSpPr>
              <a:spLocks/>
            </p:cNvSpPr>
            <p:nvPr/>
          </p:nvSpPr>
          <p:spPr bwMode="auto">
            <a:xfrm>
              <a:off x="2016" y="1008"/>
              <a:ext cx="528" cy="768"/>
            </a:xfrm>
            <a:custGeom>
              <a:avLst/>
              <a:gdLst/>
              <a:ahLst/>
              <a:cxnLst>
                <a:cxn ang="0">
                  <a:pos x="528" y="768"/>
                </a:cxn>
                <a:cxn ang="0">
                  <a:pos x="288" y="576"/>
                </a:cxn>
                <a:cxn ang="0">
                  <a:pos x="240" y="0"/>
                </a:cxn>
                <a:cxn ang="0">
                  <a:pos x="0" y="576"/>
                </a:cxn>
                <a:cxn ang="0">
                  <a:pos x="288" y="576"/>
                </a:cxn>
              </a:cxnLst>
              <a:rect l="0" t="0" r="r" b="b"/>
              <a:pathLst>
                <a:path w="528" h="768">
                  <a:moveTo>
                    <a:pt x="528" y="768"/>
                  </a:moveTo>
                  <a:lnTo>
                    <a:pt x="288" y="576"/>
                  </a:lnTo>
                  <a:lnTo>
                    <a:pt x="240" y="0"/>
                  </a:lnTo>
                  <a:lnTo>
                    <a:pt x="0" y="576"/>
                  </a:lnTo>
                  <a:lnTo>
                    <a:pt x="288" y="576"/>
                  </a:lnTo>
                </a:path>
              </a:pathLst>
            </a:custGeom>
            <a:solidFill>
              <a:srgbClr val="0099FF">
                <a:alpha val="30000"/>
              </a:srgbClr>
            </a:solidFill>
            <a:ln w="9525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8913" name="Line 49"/>
            <p:cNvSpPr>
              <a:spLocks noChangeShapeType="1"/>
            </p:cNvSpPr>
            <p:nvPr/>
          </p:nvSpPr>
          <p:spPr bwMode="auto">
            <a:xfrm flipH="1">
              <a:off x="1776" y="1584"/>
              <a:ext cx="24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Group 56"/>
          <p:cNvGrpSpPr>
            <a:grpSpLocks/>
          </p:cNvGrpSpPr>
          <p:nvPr/>
        </p:nvGrpSpPr>
        <p:grpSpPr bwMode="auto">
          <a:xfrm>
            <a:off x="2362200" y="2438400"/>
            <a:ext cx="2176463" cy="914400"/>
            <a:chOff x="1488" y="1536"/>
            <a:chExt cx="1371" cy="576"/>
          </a:xfrm>
        </p:grpSpPr>
        <p:sp>
          <p:nvSpPr>
            <p:cNvPr id="548917" name="Text Box 53"/>
            <p:cNvSpPr txBox="1">
              <a:spLocks noChangeArrowheads="1"/>
            </p:cNvSpPr>
            <p:nvPr/>
          </p:nvSpPr>
          <p:spPr bwMode="auto">
            <a:xfrm>
              <a:off x="1488" y="1536"/>
              <a:ext cx="31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В</a:t>
              </a:r>
              <a:r>
                <a:rPr lang="ru-RU" sz="2400" baseline="-25000"/>
                <a:t>1</a:t>
              </a:r>
              <a:endParaRPr lang="ru-RU" sz="2400"/>
            </a:p>
          </p:txBody>
        </p:sp>
        <p:sp>
          <p:nvSpPr>
            <p:cNvPr id="548918" name="Text Box 54"/>
            <p:cNvSpPr txBox="1">
              <a:spLocks noChangeArrowheads="1"/>
            </p:cNvSpPr>
            <p:nvPr/>
          </p:nvSpPr>
          <p:spPr bwMode="auto">
            <a:xfrm>
              <a:off x="1872" y="1824"/>
              <a:ext cx="31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В</a:t>
              </a:r>
              <a:r>
                <a:rPr lang="ru-RU" sz="2400" baseline="-25000"/>
                <a:t>2</a:t>
              </a:r>
              <a:endParaRPr lang="ru-RU" sz="2400"/>
            </a:p>
          </p:txBody>
        </p:sp>
        <p:sp>
          <p:nvSpPr>
            <p:cNvPr id="548919" name="Text Box 55"/>
            <p:cNvSpPr txBox="1">
              <a:spLocks noChangeArrowheads="1"/>
            </p:cNvSpPr>
            <p:nvPr/>
          </p:nvSpPr>
          <p:spPr bwMode="auto">
            <a:xfrm>
              <a:off x="2544" y="1632"/>
              <a:ext cx="31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В</a:t>
              </a:r>
              <a:r>
                <a:rPr lang="ru-RU" sz="2400" baseline="-25000"/>
                <a:t>3</a:t>
              </a:r>
              <a:endParaRPr lang="ru-RU" sz="2400"/>
            </a:p>
          </p:txBody>
        </p:sp>
      </p:grpSp>
      <p:sp>
        <p:nvSpPr>
          <p:cNvPr id="48" name="Номер слайда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CC81-017F-4C1C-8AF8-3AEAC33F227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6.66667E-6 L 0.35834 0.02223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945E-18 3.33333E-6 C 0.07917 -0.01111 0.15833 -0.02222 0.21667 -0.01111 C 0.275 3.33333E-6 0.31389 0.02778 0.35 0.06667 C 0.38611 0.10556 0.41528 0.16111 0.43333 0.22222 C 0.45139 0.28333 0.45486 0.35833 0.45833 0.43333 " pathEditMode="relative" ptsTypes="aaaaA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6588" name="Group 12"/>
          <p:cNvGrpSpPr>
            <a:grpSpLocks/>
          </p:cNvGrpSpPr>
          <p:nvPr/>
        </p:nvGrpSpPr>
        <p:grpSpPr bwMode="auto">
          <a:xfrm>
            <a:off x="320675" y="2239963"/>
            <a:ext cx="3733800" cy="3492500"/>
            <a:chOff x="2784" y="1256"/>
            <a:chExt cx="2880" cy="2488"/>
          </a:xfrm>
        </p:grpSpPr>
        <p:sp>
          <p:nvSpPr>
            <p:cNvPr id="536589" name="Freeform 13"/>
            <p:cNvSpPr>
              <a:spLocks/>
            </p:cNvSpPr>
            <p:nvPr/>
          </p:nvSpPr>
          <p:spPr bwMode="auto">
            <a:xfrm>
              <a:off x="2784" y="2920"/>
              <a:ext cx="2880" cy="776"/>
            </a:xfrm>
            <a:custGeom>
              <a:avLst/>
              <a:gdLst/>
              <a:ahLst/>
              <a:cxnLst>
                <a:cxn ang="0">
                  <a:pos x="2880" y="8"/>
                </a:cxn>
                <a:cxn ang="0">
                  <a:pos x="928" y="0"/>
                </a:cxn>
                <a:cxn ang="0">
                  <a:pos x="0" y="776"/>
                </a:cxn>
              </a:cxnLst>
              <a:rect l="0" t="0" r="r" b="b"/>
              <a:pathLst>
                <a:path w="2880" h="776">
                  <a:moveTo>
                    <a:pt x="2880" y="8"/>
                  </a:moveTo>
                  <a:lnTo>
                    <a:pt x="928" y="0"/>
                  </a:lnTo>
                  <a:lnTo>
                    <a:pt x="0" y="776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36590" name="Freeform 14"/>
            <p:cNvSpPr>
              <a:spLocks/>
            </p:cNvSpPr>
            <p:nvPr/>
          </p:nvSpPr>
          <p:spPr bwMode="auto">
            <a:xfrm>
              <a:off x="3696" y="1270"/>
              <a:ext cx="512" cy="1658"/>
            </a:xfrm>
            <a:custGeom>
              <a:avLst/>
              <a:gdLst/>
              <a:ahLst/>
              <a:cxnLst>
                <a:cxn ang="0">
                  <a:pos x="0" y="1658"/>
                </a:cxn>
                <a:cxn ang="0">
                  <a:pos x="512" y="0"/>
                </a:cxn>
              </a:cxnLst>
              <a:rect l="0" t="0" r="r" b="b"/>
              <a:pathLst>
                <a:path w="512" h="1658">
                  <a:moveTo>
                    <a:pt x="0" y="1658"/>
                  </a:moveTo>
                  <a:lnTo>
                    <a:pt x="512" y="0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36591" name="Freeform 15"/>
            <p:cNvSpPr>
              <a:spLocks/>
            </p:cNvSpPr>
            <p:nvPr/>
          </p:nvSpPr>
          <p:spPr bwMode="auto">
            <a:xfrm>
              <a:off x="2784" y="1256"/>
              <a:ext cx="2880" cy="2488"/>
            </a:xfrm>
            <a:custGeom>
              <a:avLst/>
              <a:gdLst/>
              <a:ahLst/>
              <a:cxnLst>
                <a:cxn ang="0">
                  <a:pos x="1424" y="2"/>
                </a:cxn>
                <a:cxn ang="0">
                  <a:pos x="0" y="2440"/>
                </a:cxn>
                <a:cxn ang="0">
                  <a:pos x="2112" y="2488"/>
                </a:cxn>
                <a:cxn ang="0">
                  <a:pos x="2112" y="2480"/>
                </a:cxn>
                <a:cxn ang="0">
                  <a:pos x="2112" y="2464"/>
                </a:cxn>
                <a:cxn ang="0">
                  <a:pos x="1424" y="0"/>
                </a:cxn>
                <a:cxn ang="0">
                  <a:pos x="2880" y="1672"/>
                </a:cxn>
                <a:cxn ang="0">
                  <a:pos x="2112" y="2480"/>
                </a:cxn>
                <a:cxn ang="0">
                  <a:pos x="2112" y="2464"/>
                </a:cxn>
                <a:cxn ang="0">
                  <a:pos x="2112" y="2488"/>
                </a:cxn>
              </a:cxnLst>
              <a:rect l="0" t="0" r="r" b="b"/>
              <a:pathLst>
                <a:path w="2880" h="2488">
                  <a:moveTo>
                    <a:pt x="1424" y="2"/>
                  </a:moveTo>
                  <a:lnTo>
                    <a:pt x="0" y="2440"/>
                  </a:lnTo>
                  <a:lnTo>
                    <a:pt x="2112" y="2488"/>
                  </a:lnTo>
                  <a:lnTo>
                    <a:pt x="2112" y="2480"/>
                  </a:lnTo>
                  <a:lnTo>
                    <a:pt x="2112" y="2464"/>
                  </a:lnTo>
                  <a:lnTo>
                    <a:pt x="1424" y="0"/>
                  </a:lnTo>
                  <a:lnTo>
                    <a:pt x="2880" y="1672"/>
                  </a:lnTo>
                  <a:lnTo>
                    <a:pt x="2112" y="2480"/>
                  </a:lnTo>
                  <a:lnTo>
                    <a:pt x="2112" y="2464"/>
                  </a:lnTo>
                  <a:lnTo>
                    <a:pt x="2112" y="2488"/>
                  </a:lnTo>
                </a:path>
              </a:pathLst>
            </a:custGeom>
            <a:solidFill>
              <a:schemeClr val="accent2">
                <a:lumMod val="40000"/>
                <a:lumOff val="60000"/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36611" name="Freeform 35"/>
          <p:cNvSpPr>
            <a:spLocks/>
          </p:cNvSpPr>
          <p:nvPr/>
        </p:nvSpPr>
        <p:spPr bwMode="auto">
          <a:xfrm>
            <a:off x="304800" y="2235200"/>
            <a:ext cx="1909763" cy="3403600"/>
          </a:xfrm>
          <a:custGeom>
            <a:avLst/>
            <a:gdLst/>
            <a:ahLst/>
            <a:cxnLst>
              <a:cxn ang="0">
                <a:pos x="0" y="2144"/>
              </a:cxn>
              <a:cxn ang="0">
                <a:pos x="1203" y="1814"/>
              </a:cxn>
              <a:cxn ang="0">
                <a:pos x="1184" y="0"/>
              </a:cxn>
              <a:cxn ang="0">
                <a:pos x="0" y="2144"/>
              </a:cxn>
            </a:cxnLst>
            <a:rect l="0" t="0" r="r" b="b"/>
            <a:pathLst>
              <a:path w="1203" h="2144">
                <a:moveTo>
                  <a:pt x="0" y="2144"/>
                </a:moveTo>
                <a:lnTo>
                  <a:pt x="1203" y="1814"/>
                </a:lnTo>
                <a:lnTo>
                  <a:pt x="1184" y="0"/>
                </a:lnTo>
                <a:lnTo>
                  <a:pt x="0" y="2144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38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6582" name="Text Box 6"/>
          <p:cNvSpPr txBox="1">
            <a:spLocks noChangeArrowheads="1"/>
          </p:cNvSpPr>
          <p:nvPr/>
        </p:nvSpPr>
        <p:spPr bwMode="auto">
          <a:xfrm>
            <a:off x="4054475" y="4357688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С</a:t>
            </a:r>
          </a:p>
        </p:txBody>
      </p:sp>
      <p:sp>
        <p:nvSpPr>
          <p:cNvPr id="536583" name="Text Box 7"/>
          <p:cNvSpPr txBox="1">
            <a:spLocks noChangeArrowheads="1"/>
          </p:cNvSpPr>
          <p:nvPr/>
        </p:nvSpPr>
        <p:spPr bwMode="auto">
          <a:xfrm>
            <a:off x="15875" y="5576888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А</a:t>
            </a:r>
          </a:p>
        </p:txBody>
      </p:sp>
      <p:sp>
        <p:nvSpPr>
          <p:cNvPr id="536584" name="Text Box 8"/>
          <p:cNvSpPr txBox="1">
            <a:spLocks noChangeArrowheads="1"/>
          </p:cNvSpPr>
          <p:nvPr/>
        </p:nvSpPr>
        <p:spPr bwMode="auto">
          <a:xfrm>
            <a:off x="2835275" y="5653088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В</a:t>
            </a:r>
          </a:p>
        </p:txBody>
      </p:sp>
      <p:sp>
        <p:nvSpPr>
          <p:cNvPr id="536586" name="Text Box 10"/>
          <p:cNvSpPr txBox="1">
            <a:spLocks noChangeArrowheads="1"/>
          </p:cNvSpPr>
          <p:nvPr/>
        </p:nvSpPr>
        <p:spPr bwMode="auto">
          <a:xfrm>
            <a:off x="1920875" y="1614488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Н</a:t>
            </a:r>
          </a:p>
        </p:txBody>
      </p:sp>
      <p:sp>
        <p:nvSpPr>
          <p:cNvPr id="536592" name="Text Box 16"/>
          <p:cNvSpPr txBox="1">
            <a:spLocks noChangeArrowheads="1"/>
          </p:cNvSpPr>
          <p:nvPr/>
        </p:nvSpPr>
        <p:spPr bwMode="auto">
          <a:xfrm>
            <a:off x="76200" y="92075"/>
            <a:ext cx="8915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239</a:t>
            </a: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ru-RU" sz="2400" dirty="0">
                <a:solidFill>
                  <a:srgbClr val="0000FF"/>
                </a:solidFill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Основанием пирамиды является ромб, сторона которого равна 5 см, а одна из диагоналей 8 см. Найдите боковые ребра пирамиды, если ее высота проходит через точку пересечения диагоналей основания и равна 7 см. 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6601" name="Freeform 25"/>
          <p:cNvSpPr>
            <a:spLocks/>
          </p:cNvSpPr>
          <p:nvPr/>
        </p:nvSpPr>
        <p:spPr bwMode="auto">
          <a:xfrm>
            <a:off x="2176463" y="2254250"/>
            <a:ext cx="23812" cy="28146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" y="1773"/>
              </a:cxn>
            </a:cxnLst>
            <a:rect l="0" t="0" r="r" b="b"/>
            <a:pathLst>
              <a:path w="15" h="1773">
                <a:moveTo>
                  <a:pt x="0" y="0"/>
                </a:moveTo>
                <a:lnTo>
                  <a:pt x="15" y="1773"/>
                </a:lnTo>
              </a:path>
            </a:pathLst>
          </a:custGeom>
          <a:noFill/>
          <a:ln w="19050" cap="flat" cmpd="sng">
            <a:solidFill>
              <a:srgbClr val="6600CC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6602" name="Oval 26"/>
          <p:cNvSpPr>
            <a:spLocks noChangeArrowheads="1"/>
          </p:cNvSpPr>
          <p:nvPr/>
        </p:nvSpPr>
        <p:spPr bwMode="auto">
          <a:xfrm>
            <a:off x="2135188" y="2181225"/>
            <a:ext cx="80962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6604" name="Text Box 28"/>
          <p:cNvSpPr txBox="1">
            <a:spLocks noChangeArrowheads="1"/>
          </p:cNvSpPr>
          <p:nvPr/>
        </p:nvSpPr>
        <p:spPr bwMode="auto">
          <a:xfrm>
            <a:off x="1973263" y="5043488"/>
            <a:ext cx="420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O</a:t>
            </a:r>
            <a:endParaRPr lang="ru-RU" sz="2400"/>
          </a:p>
        </p:txBody>
      </p:sp>
      <p:sp>
        <p:nvSpPr>
          <p:cNvPr id="536605" name="Text Box 29"/>
          <p:cNvSpPr txBox="1">
            <a:spLocks noChangeArrowheads="1"/>
          </p:cNvSpPr>
          <p:nvPr/>
        </p:nvSpPr>
        <p:spPr bwMode="auto">
          <a:xfrm>
            <a:off x="1158875" y="4221163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D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536606" name="Freeform 30"/>
          <p:cNvSpPr>
            <a:spLocks/>
          </p:cNvSpPr>
          <p:nvPr/>
        </p:nvSpPr>
        <p:spPr bwMode="auto">
          <a:xfrm>
            <a:off x="320675" y="4611688"/>
            <a:ext cx="3683000" cy="1041400"/>
          </a:xfrm>
          <a:custGeom>
            <a:avLst/>
            <a:gdLst/>
            <a:ahLst/>
            <a:cxnLst>
              <a:cxn ang="0">
                <a:pos x="0" y="656"/>
              </a:cxn>
              <a:cxn ang="0">
                <a:pos x="2320" y="0"/>
              </a:cxn>
            </a:cxnLst>
            <a:rect l="0" t="0" r="r" b="b"/>
            <a:pathLst>
              <a:path w="2320" h="656">
                <a:moveTo>
                  <a:pt x="0" y="656"/>
                </a:moveTo>
                <a:lnTo>
                  <a:pt x="2320" y="0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6607" name="Freeform 31"/>
          <p:cNvSpPr>
            <a:spLocks/>
          </p:cNvSpPr>
          <p:nvPr/>
        </p:nvSpPr>
        <p:spPr bwMode="auto">
          <a:xfrm>
            <a:off x="1539875" y="4586288"/>
            <a:ext cx="1524000" cy="1143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60" y="720"/>
              </a:cxn>
            </a:cxnLst>
            <a:rect l="0" t="0" r="r" b="b"/>
            <a:pathLst>
              <a:path w="960" h="720">
                <a:moveTo>
                  <a:pt x="0" y="0"/>
                </a:moveTo>
                <a:lnTo>
                  <a:pt x="960" y="720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6603" name="Oval 27"/>
          <p:cNvSpPr>
            <a:spLocks noChangeArrowheads="1"/>
          </p:cNvSpPr>
          <p:nvPr/>
        </p:nvSpPr>
        <p:spPr bwMode="auto">
          <a:xfrm>
            <a:off x="2149475" y="5046663"/>
            <a:ext cx="80963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6608" name="Rectangle 32"/>
          <p:cNvSpPr>
            <a:spLocks noChangeArrowheads="1"/>
          </p:cNvSpPr>
          <p:nvPr/>
        </p:nvSpPr>
        <p:spPr bwMode="auto">
          <a:xfrm>
            <a:off x="3581400" y="5105400"/>
            <a:ext cx="800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5 см</a:t>
            </a:r>
          </a:p>
        </p:txBody>
      </p:sp>
      <p:sp>
        <p:nvSpPr>
          <p:cNvPr id="536609" name="Rectangle 33"/>
          <p:cNvSpPr>
            <a:spLocks noChangeArrowheads="1"/>
          </p:cNvSpPr>
          <p:nvPr/>
        </p:nvSpPr>
        <p:spPr bwMode="auto">
          <a:xfrm>
            <a:off x="1295400" y="5638800"/>
            <a:ext cx="800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5 см</a:t>
            </a:r>
          </a:p>
        </p:txBody>
      </p:sp>
      <p:sp>
        <p:nvSpPr>
          <p:cNvPr id="536612" name="Rectangle 36"/>
          <p:cNvSpPr>
            <a:spLocks noChangeArrowheads="1"/>
          </p:cNvSpPr>
          <p:nvPr/>
        </p:nvSpPr>
        <p:spPr bwMode="auto">
          <a:xfrm>
            <a:off x="2133600" y="35814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7</a:t>
            </a:r>
          </a:p>
        </p:txBody>
      </p:sp>
      <p:grpSp>
        <p:nvGrpSpPr>
          <p:cNvPr id="536614" name="Group 38"/>
          <p:cNvGrpSpPr>
            <a:grpSpLocks/>
          </p:cNvGrpSpPr>
          <p:nvPr/>
        </p:nvGrpSpPr>
        <p:grpSpPr bwMode="auto">
          <a:xfrm>
            <a:off x="381000" y="4267200"/>
            <a:ext cx="3657600" cy="1371600"/>
            <a:chOff x="240" y="2688"/>
            <a:chExt cx="2304" cy="864"/>
          </a:xfrm>
        </p:grpSpPr>
        <p:sp>
          <p:nvSpPr>
            <p:cNvPr id="536610" name="Rectangle 34"/>
            <p:cNvSpPr>
              <a:spLocks noChangeArrowheads="1"/>
            </p:cNvSpPr>
            <p:nvPr/>
          </p:nvSpPr>
          <p:spPr bwMode="auto">
            <a:xfrm>
              <a:off x="1872" y="2688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8</a:t>
              </a:r>
            </a:p>
          </p:txBody>
        </p:sp>
        <p:sp>
          <p:nvSpPr>
            <p:cNvPr id="536613" name="Freeform 37"/>
            <p:cNvSpPr>
              <a:spLocks/>
            </p:cNvSpPr>
            <p:nvPr/>
          </p:nvSpPr>
          <p:spPr bwMode="auto">
            <a:xfrm>
              <a:off x="240" y="2880"/>
              <a:ext cx="2304" cy="672"/>
            </a:xfrm>
            <a:custGeom>
              <a:avLst/>
              <a:gdLst/>
              <a:ahLst/>
              <a:cxnLst>
                <a:cxn ang="0">
                  <a:pos x="2304" y="0"/>
                </a:cxn>
                <a:cxn ang="0">
                  <a:pos x="1304" y="112"/>
                </a:cxn>
                <a:cxn ang="0">
                  <a:pos x="680" y="320"/>
                </a:cxn>
                <a:cxn ang="0">
                  <a:pos x="0" y="672"/>
                </a:cxn>
              </a:cxnLst>
              <a:rect l="0" t="0" r="r" b="b"/>
              <a:pathLst>
                <a:path w="2304" h="672">
                  <a:moveTo>
                    <a:pt x="2304" y="0"/>
                  </a:moveTo>
                  <a:cubicBezTo>
                    <a:pt x="2137" y="19"/>
                    <a:pt x="1575" y="59"/>
                    <a:pt x="1304" y="112"/>
                  </a:cubicBezTo>
                  <a:cubicBezTo>
                    <a:pt x="1033" y="165"/>
                    <a:pt x="897" y="227"/>
                    <a:pt x="680" y="320"/>
                  </a:cubicBezTo>
                  <a:cubicBezTo>
                    <a:pt x="463" y="413"/>
                    <a:pt x="142" y="599"/>
                    <a:pt x="0" y="67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36615" name="Freeform 39"/>
          <p:cNvSpPr>
            <a:spLocks/>
          </p:cNvSpPr>
          <p:nvPr/>
        </p:nvSpPr>
        <p:spPr bwMode="auto">
          <a:xfrm>
            <a:off x="2171700" y="2235200"/>
            <a:ext cx="890588" cy="3489325"/>
          </a:xfrm>
          <a:custGeom>
            <a:avLst/>
            <a:gdLst/>
            <a:ahLst/>
            <a:cxnLst>
              <a:cxn ang="0">
                <a:pos x="561" y="2198"/>
              </a:cxn>
              <a:cxn ang="0">
                <a:pos x="21" y="1802"/>
              </a:cxn>
              <a:cxn ang="0">
                <a:pos x="0" y="0"/>
              </a:cxn>
              <a:cxn ang="0">
                <a:pos x="561" y="2198"/>
              </a:cxn>
            </a:cxnLst>
            <a:rect l="0" t="0" r="r" b="b"/>
            <a:pathLst>
              <a:path w="561" h="2198">
                <a:moveTo>
                  <a:pt x="561" y="2198"/>
                </a:moveTo>
                <a:lnTo>
                  <a:pt x="21" y="1802"/>
                </a:lnTo>
                <a:lnTo>
                  <a:pt x="0" y="0"/>
                </a:lnTo>
                <a:lnTo>
                  <a:pt x="561" y="2198"/>
                </a:lnTo>
                <a:close/>
              </a:path>
            </a:pathLst>
          </a:custGeom>
          <a:solidFill>
            <a:srgbClr val="FFFF00">
              <a:alpha val="38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6621" name="Rectangle 45"/>
          <p:cNvSpPr>
            <a:spLocks noChangeArrowheads="1"/>
          </p:cNvSpPr>
          <p:nvPr/>
        </p:nvSpPr>
        <p:spPr bwMode="auto">
          <a:xfrm>
            <a:off x="1295400" y="49530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4</a:t>
            </a:r>
          </a:p>
        </p:txBody>
      </p:sp>
      <p:sp>
        <p:nvSpPr>
          <p:cNvPr id="536622" name="Rectangle 46"/>
          <p:cNvSpPr>
            <a:spLocks noChangeArrowheads="1"/>
          </p:cNvSpPr>
          <p:nvPr/>
        </p:nvSpPr>
        <p:spPr bwMode="auto">
          <a:xfrm>
            <a:off x="2286000" y="52578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3</a:t>
            </a:r>
          </a:p>
        </p:txBody>
      </p:sp>
      <p:sp>
        <p:nvSpPr>
          <p:cNvPr id="536623" name="Freeform 47"/>
          <p:cNvSpPr>
            <a:spLocks/>
          </p:cNvSpPr>
          <p:nvPr/>
        </p:nvSpPr>
        <p:spPr bwMode="auto">
          <a:xfrm>
            <a:off x="1981200" y="4876800"/>
            <a:ext cx="228600" cy="304800"/>
          </a:xfrm>
          <a:custGeom>
            <a:avLst/>
            <a:gdLst/>
            <a:ahLst/>
            <a:cxnLst>
              <a:cxn ang="0">
                <a:pos x="144" y="0"/>
              </a:cxn>
              <a:cxn ang="0">
                <a:pos x="0" y="48"/>
              </a:cxn>
              <a:cxn ang="0">
                <a:pos x="0" y="192"/>
              </a:cxn>
            </a:cxnLst>
            <a:rect l="0" t="0" r="r" b="b"/>
            <a:pathLst>
              <a:path w="144" h="192">
                <a:moveTo>
                  <a:pt x="144" y="0"/>
                </a:moveTo>
                <a:lnTo>
                  <a:pt x="0" y="48"/>
                </a:lnTo>
                <a:lnTo>
                  <a:pt x="0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6624" name="Freeform 48"/>
          <p:cNvSpPr>
            <a:spLocks/>
          </p:cNvSpPr>
          <p:nvPr/>
        </p:nvSpPr>
        <p:spPr bwMode="auto">
          <a:xfrm>
            <a:off x="2209800" y="4876800"/>
            <a:ext cx="228600" cy="381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4" y="96"/>
              </a:cxn>
              <a:cxn ang="0">
                <a:pos x="144" y="240"/>
              </a:cxn>
            </a:cxnLst>
            <a:rect l="0" t="0" r="r" b="b"/>
            <a:pathLst>
              <a:path w="144" h="240">
                <a:moveTo>
                  <a:pt x="0" y="0"/>
                </a:moveTo>
                <a:lnTo>
                  <a:pt x="144" y="96"/>
                </a:lnTo>
                <a:lnTo>
                  <a:pt x="144" y="24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6625" name="Freeform 49"/>
          <p:cNvSpPr>
            <a:spLocks/>
          </p:cNvSpPr>
          <p:nvPr/>
        </p:nvSpPr>
        <p:spPr bwMode="auto">
          <a:xfrm>
            <a:off x="1919288" y="5200650"/>
            <a:ext cx="561975" cy="2190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62" y="138"/>
              </a:cxn>
              <a:cxn ang="0">
                <a:pos x="354" y="60"/>
              </a:cxn>
            </a:cxnLst>
            <a:rect l="0" t="0" r="r" b="b"/>
            <a:pathLst>
              <a:path w="354" h="138">
                <a:moveTo>
                  <a:pt x="0" y="0"/>
                </a:moveTo>
                <a:lnTo>
                  <a:pt x="162" y="138"/>
                </a:lnTo>
                <a:lnTo>
                  <a:pt x="354" y="6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CC81-017F-4C1C-8AF8-3AEAC33F227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6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36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6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6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6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6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66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66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66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66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66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66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66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66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36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6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6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6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6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66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66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66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66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66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66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66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66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6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6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6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6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66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66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66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66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66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66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66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66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5366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3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6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6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6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6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66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66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66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66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66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66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66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66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6611" grpId="0" animBg="1"/>
      <p:bldP spid="536615" grpId="0" animBg="1"/>
      <p:bldP spid="536621" grpId="0"/>
      <p:bldP spid="536622" grpId="0"/>
      <p:bldP spid="536623" grpId="0" animBg="1"/>
      <p:bldP spid="536624" grpId="0" animBg="1"/>
      <p:bldP spid="5366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726" name="Freeform 54"/>
          <p:cNvSpPr>
            <a:spLocks/>
          </p:cNvSpPr>
          <p:nvPr/>
        </p:nvSpPr>
        <p:spPr bwMode="auto">
          <a:xfrm>
            <a:off x="622300" y="1689100"/>
            <a:ext cx="3606800" cy="3795713"/>
          </a:xfrm>
          <a:custGeom>
            <a:avLst/>
            <a:gdLst/>
            <a:ahLst/>
            <a:cxnLst>
              <a:cxn ang="0">
                <a:pos x="2224" y="1888"/>
              </a:cxn>
              <a:cxn ang="0">
                <a:pos x="2208" y="1888"/>
              </a:cxn>
              <a:cxn ang="0">
                <a:pos x="2224" y="1888"/>
              </a:cxn>
              <a:cxn ang="0">
                <a:pos x="2272" y="16"/>
              </a:cxn>
              <a:cxn ang="0">
                <a:pos x="2256" y="0"/>
              </a:cxn>
              <a:cxn ang="0">
                <a:pos x="0" y="1760"/>
              </a:cxn>
              <a:cxn ang="0">
                <a:pos x="16" y="1776"/>
              </a:cxn>
              <a:cxn ang="0">
                <a:pos x="2224" y="1904"/>
              </a:cxn>
              <a:cxn ang="0">
                <a:pos x="2224" y="1888"/>
              </a:cxn>
            </a:cxnLst>
            <a:rect l="0" t="0" r="r" b="b"/>
            <a:pathLst>
              <a:path w="2272" h="2391">
                <a:moveTo>
                  <a:pt x="2224" y="1888"/>
                </a:moveTo>
                <a:cubicBezTo>
                  <a:pt x="2240" y="1904"/>
                  <a:pt x="2035" y="2391"/>
                  <a:pt x="2208" y="1888"/>
                </a:cubicBezTo>
                <a:lnTo>
                  <a:pt x="2224" y="1888"/>
                </a:lnTo>
                <a:lnTo>
                  <a:pt x="2272" y="16"/>
                </a:lnTo>
                <a:lnTo>
                  <a:pt x="2256" y="0"/>
                </a:lnTo>
                <a:lnTo>
                  <a:pt x="0" y="1760"/>
                </a:lnTo>
                <a:lnTo>
                  <a:pt x="16" y="1776"/>
                </a:lnTo>
                <a:lnTo>
                  <a:pt x="2224" y="1904"/>
                </a:lnTo>
                <a:lnTo>
                  <a:pt x="2224" y="1888"/>
                </a:lnTo>
                <a:close/>
              </a:path>
            </a:pathLst>
          </a:custGeom>
          <a:solidFill>
            <a:srgbClr val="3399FF">
              <a:alpha val="46001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0727" name="Freeform 55"/>
          <p:cNvSpPr>
            <a:spLocks/>
          </p:cNvSpPr>
          <p:nvPr/>
        </p:nvSpPr>
        <p:spPr bwMode="auto">
          <a:xfrm>
            <a:off x="2603500" y="1676400"/>
            <a:ext cx="1612900" cy="4762500"/>
          </a:xfrm>
          <a:custGeom>
            <a:avLst/>
            <a:gdLst/>
            <a:ahLst/>
            <a:cxnLst>
              <a:cxn ang="0">
                <a:pos x="968" y="1888"/>
              </a:cxn>
              <a:cxn ang="0">
                <a:pos x="952" y="1888"/>
              </a:cxn>
              <a:cxn ang="0">
                <a:pos x="968" y="1888"/>
              </a:cxn>
              <a:cxn ang="0">
                <a:pos x="1016" y="16"/>
              </a:cxn>
              <a:cxn ang="0">
                <a:pos x="1000" y="0"/>
              </a:cxn>
              <a:cxn ang="0">
                <a:pos x="0" y="3000"/>
              </a:cxn>
              <a:cxn ang="0">
                <a:pos x="0" y="2984"/>
              </a:cxn>
              <a:cxn ang="0">
                <a:pos x="0" y="2984"/>
              </a:cxn>
              <a:cxn ang="0">
                <a:pos x="968" y="1904"/>
              </a:cxn>
              <a:cxn ang="0">
                <a:pos x="968" y="1888"/>
              </a:cxn>
            </a:cxnLst>
            <a:rect l="0" t="0" r="r" b="b"/>
            <a:pathLst>
              <a:path w="1016" h="3000">
                <a:moveTo>
                  <a:pt x="968" y="1888"/>
                </a:moveTo>
                <a:cubicBezTo>
                  <a:pt x="984" y="1904"/>
                  <a:pt x="779" y="2391"/>
                  <a:pt x="952" y="1888"/>
                </a:cubicBezTo>
                <a:lnTo>
                  <a:pt x="968" y="1888"/>
                </a:lnTo>
                <a:lnTo>
                  <a:pt x="1016" y="16"/>
                </a:lnTo>
                <a:lnTo>
                  <a:pt x="1000" y="0"/>
                </a:lnTo>
                <a:lnTo>
                  <a:pt x="0" y="3000"/>
                </a:lnTo>
                <a:lnTo>
                  <a:pt x="0" y="2984"/>
                </a:lnTo>
                <a:lnTo>
                  <a:pt x="0" y="2984"/>
                </a:lnTo>
                <a:lnTo>
                  <a:pt x="968" y="1904"/>
                </a:lnTo>
                <a:lnTo>
                  <a:pt x="968" y="1888"/>
                </a:lnTo>
                <a:close/>
              </a:path>
            </a:pathLst>
          </a:custGeom>
          <a:solidFill>
            <a:srgbClr val="FF0000">
              <a:alpha val="46001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0675" name="Text Box 3"/>
          <p:cNvSpPr txBox="1">
            <a:spLocks noChangeArrowheads="1"/>
          </p:cNvSpPr>
          <p:nvPr/>
        </p:nvSpPr>
        <p:spPr bwMode="auto">
          <a:xfrm>
            <a:off x="2133600" y="6262688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С</a:t>
            </a:r>
          </a:p>
        </p:txBody>
      </p:sp>
      <p:sp>
        <p:nvSpPr>
          <p:cNvPr id="540676" name="Freeform 4"/>
          <p:cNvSpPr>
            <a:spLocks/>
          </p:cNvSpPr>
          <p:nvPr/>
        </p:nvSpPr>
        <p:spPr bwMode="auto">
          <a:xfrm>
            <a:off x="609600" y="1651000"/>
            <a:ext cx="3619500" cy="4776788"/>
          </a:xfrm>
          <a:custGeom>
            <a:avLst/>
            <a:gdLst/>
            <a:ahLst/>
            <a:cxnLst>
              <a:cxn ang="0">
                <a:pos x="0" y="1801"/>
              </a:cxn>
              <a:cxn ang="0">
                <a:pos x="2280" y="0"/>
              </a:cxn>
              <a:cxn ang="0">
                <a:pos x="2240" y="1921"/>
              </a:cxn>
              <a:cxn ang="0">
                <a:pos x="1256" y="3009"/>
              </a:cxn>
              <a:cxn ang="0">
                <a:pos x="0" y="1801"/>
              </a:cxn>
            </a:cxnLst>
            <a:rect l="0" t="0" r="r" b="b"/>
            <a:pathLst>
              <a:path w="2280" h="3009">
                <a:moveTo>
                  <a:pt x="0" y="1801"/>
                </a:moveTo>
                <a:lnTo>
                  <a:pt x="2280" y="0"/>
                </a:lnTo>
                <a:lnTo>
                  <a:pt x="2240" y="1921"/>
                </a:lnTo>
                <a:lnTo>
                  <a:pt x="1256" y="3009"/>
                </a:lnTo>
                <a:lnTo>
                  <a:pt x="0" y="1801"/>
                </a:lnTo>
                <a:close/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0677" name="Text Box 5"/>
          <p:cNvSpPr txBox="1">
            <a:spLocks noChangeArrowheads="1"/>
          </p:cNvSpPr>
          <p:nvPr/>
        </p:nvSpPr>
        <p:spPr bwMode="auto">
          <a:xfrm>
            <a:off x="152400" y="43434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В</a:t>
            </a:r>
          </a:p>
        </p:txBody>
      </p:sp>
      <p:sp>
        <p:nvSpPr>
          <p:cNvPr id="540678" name="Text Box 6"/>
          <p:cNvSpPr txBox="1">
            <a:spLocks noChangeArrowheads="1"/>
          </p:cNvSpPr>
          <p:nvPr/>
        </p:nvSpPr>
        <p:spPr bwMode="auto">
          <a:xfrm>
            <a:off x="4191000" y="443388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А</a:t>
            </a:r>
          </a:p>
        </p:txBody>
      </p:sp>
      <p:sp>
        <p:nvSpPr>
          <p:cNvPr id="540679" name="Text Box 7"/>
          <p:cNvSpPr txBox="1">
            <a:spLocks noChangeArrowheads="1"/>
          </p:cNvSpPr>
          <p:nvPr/>
        </p:nvSpPr>
        <p:spPr bwMode="auto">
          <a:xfrm>
            <a:off x="4343400" y="14478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D</a:t>
            </a:r>
            <a:endParaRPr lang="ru-RU" sz="2800"/>
          </a:p>
        </p:txBody>
      </p:sp>
      <p:sp>
        <p:nvSpPr>
          <p:cNvPr id="540680" name="Freeform 8"/>
          <p:cNvSpPr>
            <a:spLocks/>
          </p:cNvSpPr>
          <p:nvPr/>
        </p:nvSpPr>
        <p:spPr bwMode="auto">
          <a:xfrm>
            <a:off x="609600" y="4510088"/>
            <a:ext cx="3505200" cy="215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208" y="136"/>
              </a:cxn>
            </a:cxnLst>
            <a:rect l="0" t="0" r="r" b="b"/>
            <a:pathLst>
              <a:path w="2208" h="136">
                <a:moveTo>
                  <a:pt x="0" y="0"/>
                </a:moveTo>
                <a:lnTo>
                  <a:pt x="2208" y="136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0684" name="Freeform 12"/>
          <p:cNvSpPr>
            <a:spLocks/>
          </p:cNvSpPr>
          <p:nvPr/>
        </p:nvSpPr>
        <p:spPr bwMode="auto">
          <a:xfrm>
            <a:off x="2578100" y="1676400"/>
            <a:ext cx="1625600" cy="4738688"/>
          </a:xfrm>
          <a:custGeom>
            <a:avLst/>
            <a:gdLst/>
            <a:ahLst/>
            <a:cxnLst>
              <a:cxn ang="0">
                <a:pos x="1024" y="0"/>
              </a:cxn>
              <a:cxn ang="0">
                <a:pos x="0" y="2985"/>
              </a:cxn>
            </a:cxnLst>
            <a:rect l="0" t="0" r="r" b="b"/>
            <a:pathLst>
              <a:path w="1024" h="2985">
                <a:moveTo>
                  <a:pt x="1024" y="0"/>
                </a:moveTo>
                <a:lnTo>
                  <a:pt x="0" y="2985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0689" name="Rectangle 17"/>
          <p:cNvSpPr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Основанием пирамиды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АВС является треугольник АВС, у которого АВ = АС = 13 см, ВС = 10 см; ребро 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перпендикулярно к плоскости основания и равно 9 см. Найдите площадь боковой поверхности пирамиды.</a:t>
            </a:r>
          </a:p>
        </p:txBody>
      </p:sp>
      <p:sp>
        <p:nvSpPr>
          <p:cNvPr id="540690" name="Text Box 18"/>
          <p:cNvSpPr txBox="1">
            <a:spLocks noChangeArrowheads="1"/>
          </p:cNvSpPr>
          <p:nvPr/>
        </p:nvSpPr>
        <p:spPr bwMode="auto">
          <a:xfrm>
            <a:off x="0" y="0"/>
            <a:ext cx="13821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№ 243</a:t>
            </a:r>
            <a:r>
              <a:rPr lang="ru-RU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 </a:t>
            </a:r>
            <a:endParaRPr lang="ru-RU" sz="2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540725" name="Group 53"/>
          <p:cNvGrpSpPr>
            <a:grpSpLocks/>
          </p:cNvGrpSpPr>
          <p:nvPr/>
        </p:nvGrpSpPr>
        <p:grpSpPr bwMode="auto">
          <a:xfrm>
            <a:off x="914400" y="4800600"/>
            <a:ext cx="1171575" cy="1171575"/>
            <a:chOff x="576" y="3024"/>
            <a:chExt cx="738" cy="738"/>
          </a:xfrm>
        </p:grpSpPr>
        <p:grpSp>
          <p:nvGrpSpPr>
            <p:cNvPr id="540696" name="Group 24"/>
            <p:cNvGrpSpPr>
              <a:grpSpLocks/>
            </p:cNvGrpSpPr>
            <p:nvPr/>
          </p:nvGrpSpPr>
          <p:grpSpPr bwMode="auto">
            <a:xfrm>
              <a:off x="576" y="3024"/>
              <a:ext cx="114" cy="114"/>
              <a:chOff x="576" y="3024"/>
              <a:chExt cx="114" cy="114"/>
            </a:xfrm>
          </p:grpSpPr>
          <p:sp>
            <p:nvSpPr>
              <p:cNvPr id="540697" name="Line 25"/>
              <p:cNvSpPr>
                <a:spLocks noChangeShapeType="1"/>
              </p:cNvSpPr>
              <p:nvPr/>
            </p:nvSpPr>
            <p:spPr bwMode="auto">
              <a:xfrm flipH="1">
                <a:off x="576" y="3024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0698" name="Freeform 26"/>
              <p:cNvSpPr>
                <a:spLocks/>
              </p:cNvSpPr>
              <p:nvPr/>
            </p:nvSpPr>
            <p:spPr bwMode="auto">
              <a:xfrm>
                <a:off x="602" y="3050"/>
                <a:ext cx="88" cy="88"/>
              </a:xfrm>
              <a:custGeom>
                <a:avLst/>
                <a:gdLst/>
                <a:ahLst/>
                <a:cxnLst>
                  <a:cxn ang="0">
                    <a:pos x="88" y="0"/>
                  </a:cxn>
                  <a:cxn ang="0">
                    <a:pos x="0" y="88"/>
                  </a:cxn>
                </a:cxnLst>
                <a:rect l="0" t="0" r="r" b="b"/>
                <a:pathLst>
                  <a:path w="88" h="88">
                    <a:moveTo>
                      <a:pt x="88" y="0"/>
                    </a:moveTo>
                    <a:lnTo>
                      <a:pt x="0" y="88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40699" name="Group 27"/>
            <p:cNvGrpSpPr>
              <a:grpSpLocks/>
            </p:cNvGrpSpPr>
            <p:nvPr/>
          </p:nvGrpSpPr>
          <p:grpSpPr bwMode="auto">
            <a:xfrm>
              <a:off x="1200" y="3648"/>
              <a:ext cx="114" cy="114"/>
              <a:chOff x="576" y="3024"/>
              <a:chExt cx="114" cy="114"/>
            </a:xfrm>
          </p:grpSpPr>
          <p:sp>
            <p:nvSpPr>
              <p:cNvPr id="540700" name="Line 28"/>
              <p:cNvSpPr>
                <a:spLocks noChangeShapeType="1"/>
              </p:cNvSpPr>
              <p:nvPr/>
            </p:nvSpPr>
            <p:spPr bwMode="auto">
              <a:xfrm flipH="1">
                <a:off x="576" y="3024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0701" name="Freeform 29"/>
              <p:cNvSpPr>
                <a:spLocks/>
              </p:cNvSpPr>
              <p:nvPr/>
            </p:nvSpPr>
            <p:spPr bwMode="auto">
              <a:xfrm>
                <a:off x="602" y="3050"/>
                <a:ext cx="88" cy="88"/>
              </a:xfrm>
              <a:custGeom>
                <a:avLst/>
                <a:gdLst/>
                <a:ahLst/>
                <a:cxnLst>
                  <a:cxn ang="0">
                    <a:pos x="88" y="0"/>
                  </a:cxn>
                  <a:cxn ang="0">
                    <a:pos x="0" y="88"/>
                  </a:cxn>
                </a:cxnLst>
                <a:rect l="0" t="0" r="r" b="b"/>
                <a:pathLst>
                  <a:path w="88" h="88">
                    <a:moveTo>
                      <a:pt x="88" y="0"/>
                    </a:moveTo>
                    <a:lnTo>
                      <a:pt x="0" y="88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540705" name="Oval 33"/>
          <p:cNvSpPr>
            <a:spLocks noChangeArrowheads="1"/>
          </p:cNvSpPr>
          <p:nvPr/>
        </p:nvSpPr>
        <p:spPr bwMode="auto">
          <a:xfrm>
            <a:off x="4191000" y="1600200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40712" name="Group 40"/>
          <p:cNvGrpSpPr>
            <a:grpSpLocks/>
          </p:cNvGrpSpPr>
          <p:nvPr/>
        </p:nvGrpSpPr>
        <p:grpSpPr bwMode="auto">
          <a:xfrm rot="721651">
            <a:off x="3200400" y="5486400"/>
            <a:ext cx="228600" cy="304800"/>
            <a:chOff x="1920" y="3456"/>
            <a:chExt cx="336" cy="240"/>
          </a:xfrm>
        </p:grpSpPr>
        <p:sp>
          <p:nvSpPr>
            <p:cNvPr id="540709" name="Line 37"/>
            <p:cNvSpPr>
              <a:spLocks noChangeShapeType="1"/>
            </p:cNvSpPr>
            <p:nvPr/>
          </p:nvSpPr>
          <p:spPr bwMode="auto">
            <a:xfrm>
              <a:off x="1968" y="3504"/>
              <a:ext cx="240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0710" name="Line 38"/>
            <p:cNvSpPr>
              <a:spLocks noChangeShapeType="1"/>
            </p:cNvSpPr>
            <p:nvPr/>
          </p:nvSpPr>
          <p:spPr bwMode="auto">
            <a:xfrm>
              <a:off x="1920" y="3552"/>
              <a:ext cx="240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0711" name="Line 39"/>
            <p:cNvSpPr>
              <a:spLocks noChangeShapeType="1"/>
            </p:cNvSpPr>
            <p:nvPr/>
          </p:nvSpPr>
          <p:spPr bwMode="auto">
            <a:xfrm>
              <a:off x="2016" y="3456"/>
              <a:ext cx="240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40713" name="Group 41"/>
          <p:cNvGrpSpPr>
            <a:grpSpLocks/>
          </p:cNvGrpSpPr>
          <p:nvPr/>
        </p:nvGrpSpPr>
        <p:grpSpPr bwMode="auto">
          <a:xfrm rot="3078203">
            <a:off x="2438400" y="4495800"/>
            <a:ext cx="228600" cy="304800"/>
            <a:chOff x="1920" y="3456"/>
            <a:chExt cx="336" cy="240"/>
          </a:xfrm>
        </p:grpSpPr>
        <p:sp>
          <p:nvSpPr>
            <p:cNvPr id="540714" name="Line 42"/>
            <p:cNvSpPr>
              <a:spLocks noChangeShapeType="1"/>
            </p:cNvSpPr>
            <p:nvPr/>
          </p:nvSpPr>
          <p:spPr bwMode="auto">
            <a:xfrm>
              <a:off x="1968" y="3504"/>
              <a:ext cx="240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0715" name="Line 43"/>
            <p:cNvSpPr>
              <a:spLocks noChangeShapeType="1"/>
            </p:cNvSpPr>
            <p:nvPr/>
          </p:nvSpPr>
          <p:spPr bwMode="auto">
            <a:xfrm>
              <a:off x="1920" y="3552"/>
              <a:ext cx="240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0716" name="Line 44"/>
            <p:cNvSpPr>
              <a:spLocks noChangeShapeType="1"/>
            </p:cNvSpPr>
            <p:nvPr/>
          </p:nvSpPr>
          <p:spPr bwMode="auto">
            <a:xfrm>
              <a:off x="2016" y="3456"/>
              <a:ext cx="240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40717" name="Rectangle 45"/>
          <p:cNvSpPr>
            <a:spLocks noChangeArrowheads="1"/>
          </p:cNvSpPr>
          <p:nvPr/>
        </p:nvSpPr>
        <p:spPr bwMode="auto">
          <a:xfrm>
            <a:off x="3543300" y="55499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13</a:t>
            </a:r>
          </a:p>
        </p:txBody>
      </p:sp>
      <p:sp>
        <p:nvSpPr>
          <p:cNvPr id="540718" name="Rectangle 46"/>
          <p:cNvSpPr>
            <a:spLocks noChangeArrowheads="1"/>
          </p:cNvSpPr>
          <p:nvPr/>
        </p:nvSpPr>
        <p:spPr bwMode="auto">
          <a:xfrm>
            <a:off x="4191000" y="27432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9</a:t>
            </a:r>
          </a:p>
        </p:txBody>
      </p:sp>
      <p:sp>
        <p:nvSpPr>
          <p:cNvPr id="540719" name="Rectangle 47"/>
          <p:cNvSpPr>
            <a:spLocks noChangeArrowheads="1"/>
          </p:cNvSpPr>
          <p:nvPr/>
        </p:nvSpPr>
        <p:spPr bwMode="auto">
          <a:xfrm>
            <a:off x="619125" y="55626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10</a:t>
            </a:r>
          </a:p>
        </p:txBody>
      </p:sp>
      <p:sp>
        <p:nvSpPr>
          <p:cNvPr id="540720" name="Rectangle 48"/>
          <p:cNvSpPr>
            <a:spLocks noChangeArrowheads="1"/>
          </p:cNvSpPr>
          <p:nvPr/>
        </p:nvSpPr>
        <p:spPr bwMode="auto">
          <a:xfrm>
            <a:off x="2514600" y="42672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13</a:t>
            </a:r>
          </a:p>
        </p:txBody>
      </p:sp>
      <p:sp>
        <p:nvSpPr>
          <p:cNvPr id="540721" name="Freeform 49"/>
          <p:cNvSpPr>
            <a:spLocks/>
          </p:cNvSpPr>
          <p:nvPr/>
        </p:nvSpPr>
        <p:spPr bwMode="auto">
          <a:xfrm>
            <a:off x="596900" y="4559300"/>
            <a:ext cx="1905000" cy="1828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8" y="752"/>
              </a:cxn>
              <a:cxn ang="0">
                <a:pos x="1200" y="1152"/>
              </a:cxn>
            </a:cxnLst>
            <a:rect l="0" t="0" r="r" b="b"/>
            <a:pathLst>
              <a:path w="1200" h="1152">
                <a:moveTo>
                  <a:pt x="0" y="0"/>
                </a:moveTo>
                <a:cubicBezTo>
                  <a:pt x="61" y="125"/>
                  <a:pt x="168" y="560"/>
                  <a:pt x="368" y="752"/>
                </a:cubicBezTo>
                <a:cubicBezTo>
                  <a:pt x="568" y="944"/>
                  <a:pt x="1027" y="1069"/>
                  <a:pt x="1200" y="115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0722" name="Freeform 50"/>
          <p:cNvSpPr>
            <a:spLocks/>
          </p:cNvSpPr>
          <p:nvPr/>
        </p:nvSpPr>
        <p:spPr bwMode="auto">
          <a:xfrm>
            <a:off x="3822700" y="4305300"/>
            <a:ext cx="355600" cy="406400"/>
          </a:xfrm>
          <a:custGeom>
            <a:avLst/>
            <a:gdLst/>
            <a:ahLst/>
            <a:cxnLst>
              <a:cxn ang="0">
                <a:pos x="224" y="0"/>
              </a:cxn>
              <a:cxn ang="0">
                <a:pos x="16" y="0"/>
              </a:cxn>
              <a:cxn ang="0">
                <a:pos x="0" y="256"/>
              </a:cxn>
            </a:cxnLst>
            <a:rect l="0" t="0" r="r" b="b"/>
            <a:pathLst>
              <a:path w="224" h="256">
                <a:moveTo>
                  <a:pt x="224" y="0"/>
                </a:moveTo>
                <a:lnTo>
                  <a:pt x="16" y="0"/>
                </a:lnTo>
                <a:lnTo>
                  <a:pt x="0" y="25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0723" name="Freeform 51"/>
          <p:cNvSpPr>
            <a:spLocks/>
          </p:cNvSpPr>
          <p:nvPr/>
        </p:nvSpPr>
        <p:spPr bwMode="auto">
          <a:xfrm>
            <a:off x="3949700" y="4406900"/>
            <a:ext cx="203200" cy="469900"/>
          </a:xfrm>
          <a:custGeom>
            <a:avLst/>
            <a:gdLst/>
            <a:ahLst/>
            <a:cxnLst>
              <a:cxn ang="0">
                <a:pos x="128" y="0"/>
              </a:cxn>
              <a:cxn ang="0">
                <a:pos x="0" y="96"/>
              </a:cxn>
              <a:cxn ang="0">
                <a:pos x="8" y="296"/>
              </a:cxn>
            </a:cxnLst>
            <a:rect l="0" t="0" r="r" b="b"/>
            <a:pathLst>
              <a:path w="128" h="296">
                <a:moveTo>
                  <a:pt x="128" y="0"/>
                </a:moveTo>
                <a:lnTo>
                  <a:pt x="0" y="96"/>
                </a:lnTo>
                <a:lnTo>
                  <a:pt x="8" y="29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0728" name="Freeform 56"/>
          <p:cNvSpPr>
            <a:spLocks/>
          </p:cNvSpPr>
          <p:nvPr/>
        </p:nvSpPr>
        <p:spPr bwMode="auto">
          <a:xfrm>
            <a:off x="3822700" y="4724400"/>
            <a:ext cx="368300" cy="520700"/>
          </a:xfrm>
          <a:custGeom>
            <a:avLst/>
            <a:gdLst/>
            <a:ahLst/>
            <a:cxnLst>
              <a:cxn ang="0">
                <a:pos x="192" y="328"/>
              </a:cxn>
              <a:cxn ang="0">
                <a:pos x="112" y="312"/>
              </a:cxn>
              <a:cxn ang="0">
                <a:pos x="0" y="296"/>
              </a:cxn>
              <a:cxn ang="0">
                <a:pos x="80" y="136"/>
              </a:cxn>
              <a:cxn ang="0">
                <a:pos x="232" y="0"/>
              </a:cxn>
              <a:cxn ang="0">
                <a:pos x="192" y="328"/>
              </a:cxn>
            </a:cxnLst>
            <a:rect l="0" t="0" r="r" b="b"/>
            <a:pathLst>
              <a:path w="232" h="328">
                <a:moveTo>
                  <a:pt x="192" y="328"/>
                </a:moveTo>
                <a:cubicBezTo>
                  <a:pt x="165" y="323"/>
                  <a:pt x="139" y="316"/>
                  <a:pt x="112" y="312"/>
                </a:cubicBezTo>
                <a:cubicBezTo>
                  <a:pt x="75" y="306"/>
                  <a:pt x="0" y="296"/>
                  <a:pt x="0" y="296"/>
                </a:cubicBezTo>
                <a:lnTo>
                  <a:pt x="80" y="136"/>
                </a:lnTo>
                <a:lnTo>
                  <a:pt x="232" y="0"/>
                </a:lnTo>
                <a:lnTo>
                  <a:pt x="192" y="328"/>
                </a:lnTo>
                <a:close/>
              </a:path>
            </a:pathLst>
          </a:custGeom>
          <a:solidFill>
            <a:srgbClr val="EB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540729" name="Group 57"/>
          <p:cNvGrpSpPr>
            <a:grpSpLocks/>
          </p:cNvGrpSpPr>
          <p:nvPr/>
        </p:nvGrpSpPr>
        <p:grpSpPr bwMode="auto">
          <a:xfrm>
            <a:off x="2133600" y="3124200"/>
            <a:ext cx="1333500" cy="1219200"/>
            <a:chOff x="1344" y="1968"/>
            <a:chExt cx="840" cy="768"/>
          </a:xfrm>
        </p:grpSpPr>
        <p:sp>
          <p:nvSpPr>
            <p:cNvPr id="540703" name="Freeform 31"/>
            <p:cNvSpPr>
              <a:spLocks/>
            </p:cNvSpPr>
            <p:nvPr/>
          </p:nvSpPr>
          <p:spPr bwMode="auto">
            <a:xfrm rot="128815">
              <a:off x="1344" y="1968"/>
              <a:ext cx="216" cy="144"/>
            </a:xfrm>
            <a:custGeom>
              <a:avLst/>
              <a:gdLst/>
              <a:ahLst/>
              <a:cxnLst>
                <a:cxn ang="0">
                  <a:pos x="216" y="144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216" h="144">
                  <a:moveTo>
                    <a:pt x="216" y="144"/>
                  </a:moveTo>
                  <a:lnTo>
                    <a:pt x="0" y="0"/>
                  </a:lnTo>
                  <a:lnTo>
                    <a:pt x="16" y="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0704" name="Freeform 32"/>
            <p:cNvSpPr>
              <a:spLocks/>
            </p:cNvSpPr>
            <p:nvPr/>
          </p:nvSpPr>
          <p:spPr bwMode="auto">
            <a:xfrm rot="-2666624">
              <a:off x="1968" y="2592"/>
              <a:ext cx="216" cy="144"/>
            </a:xfrm>
            <a:custGeom>
              <a:avLst/>
              <a:gdLst/>
              <a:ahLst/>
              <a:cxnLst>
                <a:cxn ang="0">
                  <a:pos x="216" y="144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216" h="144">
                  <a:moveTo>
                    <a:pt x="216" y="144"/>
                  </a:moveTo>
                  <a:lnTo>
                    <a:pt x="0" y="0"/>
                  </a:lnTo>
                  <a:lnTo>
                    <a:pt x="16" y="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40694" name="Freeform 22"/>
          <p:cNvSpPr>
            <a:spLocks/>
          </p:cNvSpPr>
          <p:nvPr/>
        </p:nvSpPr>
        <p:spPr bwMode="auto">
          <a:xfrm>
            <a:off x="609600" y="1625600"/>
            <a:ext cx="3619500" cy="4789488"/>
          </a:xfrm>
          <a:custGeom>
            <a:avLst/>
            <a:gdLst/>
            <a:ahLst/>
            <a:cxnLst>
              <a:cxn ang="0">
                <a:pos x="1240" y="3017"/>
              </a:cxn>
              <a:cxn ang="0">
                <a:pos x="1240" y="2969"/>
              </a:cxn>
              <a:cxn ang="0">
                <a:pos x="2280" y="0"/>
              </a:cxn>
              <a:cxn ang="0">
                <a:pos x="0" y="1817"/>
              </a:cxn>
              <a:cxn ang="0">
                <a:pos x="1240" y="3017"/>
              </a:cxn>
            </a:cxnLst>
            <a:rect l="0" t="0" r="r" b="b"/>
            <a:pathLst>
              <a:path w="2280" h="3017">
                <a:moveTo>
                  <a:pt x="1240" y="3017"/>
                </a:moveTo>
                <a:cubicBezTo>
                  <a:pt x="1240" y="3001"/>
                  <a:pt x="1240" y="2985"/>
                  <a:pt x="1240" y="2969"/>
                </a:cubicBezTo>
                <a:lnTo>
                  <a:pt x="2280" y="0"/>
                </a:lnTo>
                <a:lnTo>
                  <a:pt x="0" y="1817"/>
                </a:lnTo>
                <a:lnTo>
                  <a:pt x="1240" y="3017"/>
                </a:lnTo>
                <a:close/>
              </a:path>
            </a:pathLst>
          </a:custGeom>
          <a:solidFill>
            <a:srgbClr val="FFFF00">
              <a:alpha val="46001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540724" name="Group 52"/>
          <p:cNvGrpSpPr>
            <a:grpSpLocks/>
          </p:cNvGrpSpPr>
          <p:nvPr/>
        </p:nvGrpSpPr>
        <p:grpSpPr bwMode="auto">
          <a:xfrm>
            <a:off x="1066800" y="1676400"/>
            <a:ext cx="3113088" cy="4114800"/>
            <a:chOff x="672" y="1056"/>
            <a:chExt cx="1961" cy="2592"/>
          </a:xfrm>
        </p:grpSpPr>
        <p:sp>
          <p:nvSpPr>
            <p:cNvPr id="540688" name="Text Box 16"/>
            <p:cNvSpPr txBox="1">
              <a:spLocks noChangeArrowheads="1"/>
            </p:cNvSpPr>
            <p:nvPr/>
          </p:nvSpPr>
          <p:spPr bwMode="auto">
            <a:xfrm>
              <a:off x="672" y="3321"/>
              <a:ext cx="30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/>
                <a:t>M</a:t>
              </a:r>
              <a:endParaRPr lang="ru-RU" sz="2800"/>
            </a:p>
          </p:txBody>
        </p:sp>
        <p:sp>
          <p:nvSpPr>
            <p:cNvPr id="540695" name="Oval 23"/>
            <p:cNvSpPr>
              <a:spLocks noChangeArrowheads="1"/>
            </p:cNvSpPr>
            <p:nvPr/>
          </p:nvSpPr>
          <p:spPr bwMode="auto">
            <a:xfrm>
              <a:off x="912" y="3369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0707" name="Freeform 35"/>
            <p:cNvSpPr>
              <a:spLocks/>
            </p:cNvSpPr>
            <p:nvPr/>
          </p:nvSpPr>
          <p:spPr bwMode="auto">
            <a:xfrm>
              <a:off x="984" y="1056"/>
              <a:ext cx="1649" cy="2336"/>
            </a:xfrm>
            <a:custGeom>
              <a:avLst/>
              <a:gdLst/>
              <a:ahLst/>
              <a:cxnLst>
                <a:cxn ang="0">
                  <a:pos x="1649" y="0"/>
                </a:cxn>
                <a:cxn ang="0">
                  <a:pos x="0" y="2336"/>
                </a:cxn>
              </a:cxnLst>
              <a:rect l="0" t="0" r="r" b="b"/>
              <a:pathLst>
                <a:path w="1649" h="2336">
                  <a:moveTo>
                    <a:pt x="1649" y="0"/>
                  </a:moveTo>
                  <a:lnTo>
                    <a:pt x="0" y="2336"/>
                  </a:lnTo>
                </a:path>
              </a:pathLst>
            </a:custGeom>
            <a:noFill/>
            <a:ln w="28575" cmpd="sng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0708" name="Freeform 36"/>
            <p:cNvSpPr>
              <a:spLocks/>
            </p:cNvSpPr>
            <p:nvPr/>
          </p:nvSpPr>
          <p:spPr bwMode="auto">
            <a:xfrm>
              <a:off x="864" y="3120"/>
              <a:ext cx="216" cy="192"/>
            </a:xfrm>
            <a:custGeom>
              <a:avLst/>
              <a:gdLst/>
              <a:ahLst/>
              <a:cxnLst>
                <a:cxn ang="0">
                  <a:pos x="216" y="112"/>
                </a:cxn>
                <a:cxn ang="0">
                  <a:pos x="104" y="0"/>
                </a:cxn>
                <a:cxn ang="0">
                  <a:pos x="0" y="192"/>
                </a:cxn>
              </a:cxnLst>
              <a:rect l="0" t="0" r="r" b="b"/>
              <a:pathLst>
                <a:path w="216" h="192">
                  <a:moveTo>
                    <a:pt x="216" y="112"/>
                  </a:moveTo>
                  <a:lnTo>
                    <a:pt x="104" y="0"/>
                  </a:lnTo>
                  <a:lnTo>
                    <a:pt x="0" y="192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6" name="Номер слайда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CC81-017F-4C1C-8AF8-3AEAC33F227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07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07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07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07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07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07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07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07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07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07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07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07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07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07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07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07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07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07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07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07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07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40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54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07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07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07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07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07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07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07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07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0726" grpId="0" animBg="1"/>
      <p:bldP spid="540727" grpId="0" animBg="1"/>
      <p:bldP spid="540722" grpId="0" animBg="1"/>
      <p:bldP spid="540723" grpId="0" animBg="1"/>
      <p:bldP spid="54069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371600"/>
            <a:ext cx="7772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Что называется пирамидой?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Правильной пирамидой?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Что называется площадью боковой поверхности пирамиды?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Что называется площадью полной поверхности пирамиды?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Чему равна площадь боковой поверхности правильной пирамиды?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Как найти радиусы вписанной и описанной окружностей для произвольного треугольника?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Формула для площади треугольника?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67000" y="381000"/>
            <a:ext cx="24799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 урока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CC81-017F-4C1C-8AF8-3AEAC33F227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914400"/>
            <a:ext cx="7162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Подведение итогов.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Домашнее задание.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П.32,33,34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№241,242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CC81-017F-4C1C-8AF8-3AEAC33F227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CC81-017F-4C1C-8AF8-3AEAC33F227C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43000" y="533400"/>
            <a:ext cx="6248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Список литературы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1600200"/>
            <a:ext cx="7086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Атанасян Л.С., Бутузов В.Ф.и др.Геометрия 10-11,Москва «Просвещение»,2010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Яровенко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В.А. Поурочные разработки по геометрии. Дифференцированный подход. Москва «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Вако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»,2011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1828800"/>
            <a:ext cx="7391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Определение пирамиды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Правильная пирамида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Усеченная пирамида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 задач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 урока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Список литературы</a:t>
            </a:r>
          </a:p>
          <a:p>
            <a:pPr marL="342900" indent="-342900">
              <a:buFont typeface="Wingdings" pitchFamily="2" charset="2"/>
              <a:buChar char="v"/>
            </a:pPr>
            <a:endParaRPr lang="ru-RU" dirty="0" smtClean="0"/>
          </a:p>
          <a:p>
            <a:pPr marL="342900" indent="-342900"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D868-79D9-4ECA-9E3B-AC6AB4E12D5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Скругленный прямоугольник 36"/>
          <p:cNvSpPr/>
          <p:nvPr/>
        </p:nvSpPr>
        <p:spPr>
          <a:xfrm>
            <a:off x="152400" y="228600"/>
            <a:ext cx="8686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29410" name="Group 2"/>
          <p:cNvGrpSpPr>
            <a:grpSpLocks/>
          </p:cNvGrpSpPr>
          <p:nvPr/>
        </p:nvGrpSpPr>
        <p:grpSpPr bwMode="auto">
          <a:xfrm>
            <a:off x="152400" y="3886200"/>
            <a:ext cx="6096000" cy="1905000"/>
            <a:chOff x="96" y="2400"/>
            <a:chExt cx="3840" cy="1200"/>
          </a:xfrm>
          <a:solidFill>
            <a:schemeClr val="accent1">
              <a:lumMod val="50000"/>
            </a:schemeClr>
          </a:solidFill>
        </p:grpSpPr>
        <p:grpSp>
          <p:nvGrpSpPr>
            <p:cNvPr id="529411" name="Group 3"/>
            <p:cNvGrpSpPr>
              <a:grpSpLocks/>
            </p:cNvGrpSpPr>
            <p:nvPr/>
          </p:nvGrpSpPr>
          <p:grpSpPr bwMode="auto">
            <a:xfrm>
              <a:off x="96" y="2400"/>
              <a:ext cx="3840" cy="1200"/>
              <a:chOff x="336" y="2024"/>
              <a:chExt cx="4280" cy="1152"/>
            </a:xfrm>
            <a:grpFill/>
          </p:grpSpPr>
          <p:sp>
            <p:nvSpPr>
              <p:cNvPr id="529412" name="Freeform 4"/>
              <p:cNvSpPr>
                <a:spLocks/>
              </p:cNvSpPr>
              <p:nvPr/>
            </p:nvSpPr>
            <p:spPr bwMode="auto">
              <a:xfrm>
                <a:off x="336" y="2040"/>
                <a:ext cx="4280" cy="1136"/>
              </a:xfrm>
              <a:custGeom>
                <a:avLst/>
                <a:gdLst/>
                <a:ahLst/>
                <a:cxnLst>
                  <a:cxn ang="0">
                    <a:pos x="0" y="1088"/>
                  </a:cxn>
                  <a:cxn ang="0">
                    <a:pos x="904" y="80"/>
                  </a:cxn>
                  <a:cxn ang="0">
                    <a:pos x="4280" y="0"/>
                  </a:cxn>
                  <a:cxn ang="0">
                    <a:pos x="3432" y="1088"/>
                  </a:cxn>
                  <a:cxn ang="0">
                    <a:pos x="6" y="1091"/>
                  </a:cxn>
                  <a:cxn ang="0">
                    <a:pos x="6" y="1123"/>
                  </a:cxn>
                  <a:cxn ang="0">
                    <a:pos x="3448" y="1120"/>
                  </a:cxn>
                  <a:cxn ang="0">
                    <a:pos x="3448" y="1136"/>
                  </a:cxn>
                  <a:cxn ang="0">
                    <a:pos x="3464" y="1104"/>
                  </a:cxn>
                  <a:cxn ang="0">
                    <a:pos x="3448" y="1104"/>
                  </a:cxn>
                  <a:cxn ang="0">
                    <a:pos x="4264" y="48"/>
                  </a:cxn>
                  <a:cxn ang="0">
                    <a:pos x="4264" y="48"/>
                  </a:cxn>
                  <a:cxn ang="0">
                    <a:pos x="3448" y="1088"/>
                  </a:cxn>
                  <a:cxn ang="0">
                    <a:pos x="6" y="1091"/>
                  </a:cxn>
                </a:cxnLst>
                <a:rect l="0" t="0" r="r" b="b"/>
                <a:pathLst>
                  <a:path w="4280" h="1136">
                    <a:moveTo>
                      <a:pt x="0" y="1088"/>
                    </a:moveTo>
                    <a:lnTo>
                      <a:pt x="904" y="80"/>
                    </a:lnTo>
                    <a:lnTo>
                      <a:pt x="4280" y="0"/>
                    </a:lnTo>
                    <a:lnTo>
                      <a:pt x="3432" y="1088"/>
                    </a:lnTo>
                    <a:lnTo>
                      <a:pt x="6" y="1091"/>
                    </a:lnTo>
                    <a:lnTo>
                      <a:pt x="6" y="1123"/>
                    </a:lnTo>
                    <a:lnTo>
                      <a:pt x="3448" y="1120"/>
                    </a:lnTo>
                    <a:lnTo>
                      <a:pt x="3448" y="1136"/>
                    </a:lnTo>
                    <a:lnTo>
                      <a:pt x="3464" y="1104"/>
                    </a:lnTo>
                    <a:lnTo>
                      <a:pt x="3448" y="1104"/>
                    </a:lnTo>
                    <a:lnTo>
                      <a:pt x="4264" y="48"/>
                    </a:lnTo>
                    <a:lnTo>
                      <a:pt x="4264" y="48"/>
                    </a:lnTo>
                    <a:lnTo>
                      <a:pt x="3448" y="1088"/>
                    </a:lnTo>
                    <a:lnTo>
                      <a:pt x="6" y="1091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9413" name="Freeform 5"/>
              <p:cNvSpPr>
                <a:spLocks/>
              </p:cNvSpPr>
              <p:nvPr/>
            </p:nvSpPr>
            <p:spPr bwMode="auto">
              <a:xfrm>
                <a:off x="3768" y="2024"/>
                <a:ext cx="848" cy="1138"/>
              </a:xfrm>
              <a:custGeom>
                <a:avLst/>
                <a:gdLst/>
                <a:ahLst/>
                <a:cxnLst>
                  <a:cxn ang="0">
                    <a:pos x="848" y="0"/>
                  </a:cxn>
                  <a:cxn ang="0">
                    <a:pos x="848" y="64"/>
                  </a:cxn>
                  <a:cxn ang="0">
                    <a:pos x="12" y="1138"/>
                  </a:cxn>
                  <a:cxn ang="0">
                    <a:pos x="0" y="1090"/>
                  </a:cxn>
                  <a:cxn ang="0">
                    <a:pos x="848" y="0"/>
                  </a:cxn>
                </a:cxnLst>
                <a:rect l="0" t="0" r="r" b="b"/>
                <a:pathLst>
                  <a:path w="848" h="1138">
                    <a:moveTo>
                      <a:pt x="848" y="0"/>
                    </a:moveTo>
                    <a:lnTo>
                      <a:pt x="848" y="64"/>
                    </a:lnTo>
                    <a:lnTo>
                      <a:pt x="12" y="1138"/>
                    </a:lnTo>
                    <a:lnTo>
                      <a:pt x="0" y="1090"/>
                    </a:lnTo>
                    <a:lnTo>
                      <a:pt x="848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9414" name="Freeform 6"/>
              <p:cNvSpPr>
                <a:spLocks/>
              </p:cNvSpPr>
              <p:nvPr/>
            </p:nvSpPr>
            <p:spPr bwMode="auto">
              <a:xfrm>
                <a:off x="336" y="3109"/>
                <a:ext cx="3444" cy="59"/>
              </a:xfrm>
              <a:custGeom>
                <a:avLst/>
                <a:gdLst/>
                <a:ahLst/>
                <a:cxnLst>
                  <a:cxn ang="0">
                    <a:pos x="6" y="22"/>
                  </a:cxn>
                  <a:cxn ang="0">
                    <a:pos x="3432" y="5"/>
                  </a:cxn>
                  <a:cxn ang="0">
                    <a:pos x="3444" y="53"/>
                  </a:cxn>
                  <a:cxn ang="0">
                    <a:pos x="0" y="59"/>
                  </a:cxn>
                  <a:cxn ang="0">
                    <a:pos x="6" y="22"/>
                  </a:cxn>
                </a:cxnLst>
                <a:rect l="0" t="0" r="r" b="b"/>
                <a:pathLst>
                  <a:path w="3444" h="59">
                    <a:moveTo>
                      <a:pt x="6" y="22"/>
                    </a:moveTo>
                    <a:cubicBezTo>
                      <a:pt x="2207" y="27"/>
                      <a:pt x="2859" y="0"/>
                      <a:pt x="3432" y="5"/>
                    </a:cubicBezTo>
                    <a:lnTo>
                      <a:pt x="3444" y="53"/>
                    </a:lnTo>
                    <a:lnTo>
                      <a:pt x="0" y="59"/>
                    </a:lnTo>
                    <a:lnTo>
                      <a:pt x="6" y="22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aphicFrame>
          <p:nvGraphicFramePr>
            <p:cNvPr id="529415" name="Object 7"/>
            <p:cNvGraphicFramePr>
              <a:graphicFrameLocks noChangeAspect="1"/>
            </p:cNvGraphicFramePr>
            <p:nvPr/>
          </p:nvGraphicFramePr>
          <p:xfrm>
            <a:off x="3408" y="2448"/>
            <a:ext cx="264" cy="352"/>
          </p:xfrm>
          <a:graphic>
            <a:graphicData uri="http://schemas.openxmlformats.org/presentationml/2006/ole">
              <p:oleObj spid="_x0000_s529445" name="Формула" r:id="rId3" imgW="152268" imgH="203024" progId="Equation.3">
                <p:embed/>
              </p:oleObj>
            </a:graphicData>
          </a:graphic>
        </p:graphicFrame>
      </p:grpSp>
      <p:sp>
        <p:nvSpPr>
          <p:cNvPr id="529416" name="Freeform 8"/>
          <p:cNvSpPr>
            <a:spLocks/>
          </p:cNvSpPr>
          <p:nvPr/>
        </p:nvSpPr>
        <p:spPr bwMode="auto">
          <a:xfrm>
            <a:off x="1447800" y="4114800"/>
            <a:ext cx="3308350" cy="1447800"/>
          </a:xfrm>
          <a:custGeom>
            <a:avLst/>
            <a:gdLst/>
            <a:ahLst/>
            <a:cxnLst>
              <a:cxn ang="0">
                <a:pos x="0" y="524"/>
              </a:cxn>
              <a:cxn ang="0">
                <a:pos x="664" y="32"/>
              </a:cxn>
              <a:cxn ang="0">
                <a:pos x="1392" y="0"/>
              </a:cxn>
              <a:cxn ang="0">
                <a:pos x="2084" y="488"/>
              </a:cxn>
              <a:cxn ang="0">
                <a:pos x="960" y="912"/>
              </a:cxn>
              <a:cxn ang="0">
                <a:pos x="0" y="528"/>
              </a:cxn>
            </a:cxnLst>
            <a:rect l="0" t="0" r="r" b="b"/>
            <a:pathLst>
              <a:path w="2084" h="912">
                <a:moveTo>
                  <a:pt x="0" y="524"/>
                </a:moveTo>
                <a:lnTo>
                  <a:pt x="664" y="32"/>
                </a:lnTo>
                <a:lnTo>
                  <a:pt x="1392" y="0"/>
                </a:lnTo>
                <a:lnTo>
                  <a:pt x="2084" y="488"/>
                </a:lnTo>
                <a:lnTo>
                  <a:pt x="960" y="912"/>
                </a:lnTo>
                <a:lnTo>
                  <a:pt x="0" y="528"/>
                </a:lnTo>
              </a:path>
            </a:pathLst>
          </a:custGeom>
          <a:solidFill>
            <a:srgbClr val="33CC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9418" name="Freeform 10"/>
          <p:cNvSpPr>
            <a:spLocks/>
          </p:cNvSpPr>
          <p:nvPr/>
        </p:nvSpPr>
        <p:spPr bwMode="auto">
          <a:xfrm>
            <a:off x="1447800" y="1670050"/>
            <a:ext cx="2139950" cy="3282950"/>
          </a:xfrm>
          <a:custGeom>
            <a:avLst/>
            <a:gdLst/>
            <a:ahLst/>
            <a:cxnLst>
              <a:cxn ang="0">
                <a:pos x="1348" y="0"/>
              </a:cxn>
              <a:cxn ang="0">
                <a:pos x="0" y="2068"/>
              </a:cxn>
            </a:cxnLst>
            <a:rect l="0" t="0" r="r" b="b"/>
            <a:pathLst>
              <a:path w="1348" h="2068">
                <a:moveTo>
                  <a:pt x="1348" y="0"/>
                </a:moveTo>
                <a:lnTo>
                  <a:pt x="0" y="206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9419" name="Freeform 11"/>
          <p:cNvSpPr>
            <a:spLocks/>
          </p:cNvSpPr>
          <p:nvPr/>
        </p:nvSpPr>
        <p:spPr bwMode="auto">
          <a:xfrm>
            <a:off x="3657600" y="1676400"/>
            <a:ext cx="1098550" cy="32194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92" y="2028"/>
              </a:cxn>
            </a:cxnLst>
            <a:rect l="0" t="0" r="r" b="b"/>
            <a:pathLst>
              <a:path w="692" h="2028">
                <a:moveTo>
                  <a:pt x="0" y="0"/>
                </a:moveTo>
                <a:lnTo>
                  <a:pt x="692" y="202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9420" name="Freeform 12"/>
          <p:cNvSpPr>
            <a:spLocks/>
          </p:cNvSpPr>
          <p:nvPr/>
        </p:nvSpPr>
        <p:spPr bwMode="auto">
          <a:xfrm>
            <a:off x="3632200" y="1670050"/>
            <a:ext cx="26988" cy="2444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7" y="1540"/>
              </a:cxn>
            </a:cxnLst>
            <a:rect l="0" t="0" r="r" b="b"/>
            <a:pathLst>
              <a:path w="17" h="1540">
                <a:moveTo>
                  <a:pt x="0" y="0"/>
                </a:moveTo>
                <a:lnTo>
                  <a:pt x="17" y="1540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9421" name="Freeform 13"/>
          <p:cNvSpPr>
            <a:spLocks/>
          </p:cNvSpPr>
          <p:nvPr/>
        </p:nvSpPr>
        <p:spPr bwMode="auto">
          <a:xfrm>
            <a:off x="2451100" y="1676400"/>
            <a:ext cx="1149350" cy="2489200"/>
          </a:xfrm>
          <a:custGeom>
            <a:avLst/>
            <a:gdLst/>
            <a:ahLst/>
            <a:cxnLst>
              <a:cxn ang="0">
                <a:pos x="724" y="0"/>
              </a:cxn>
              <a:cxn ang="0">
                <a:pos x="0" y="1568"/>
              </a:cxn>
            </a:cxnLst>
            <a:rect l="0" t="0" r="r" b="b"/>
            <a:pathLst>
              <a:path w="724" h="1568">
                <a:moveTo>
                  <a:pt x="724" y="0"/>
                </a:moveTo>
                <a:lnTo>
                  <a:pt x="0" y="1568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9422" name="Freeform 14"/>
          <p:cNvSpPr>
            <a:spLocks/>
          </p:cNvSpPr>
          <p:nvPr/>
        </p:nvSpPr>
        <p:spPr bwMode="auto">
          <a:xfrm>
            <a:off x="1447800" y="4114800"/>
            <a:ext cx="3314700" cy="838200"/>
          </a:xfrm>
          <a:custGeom>
            <a:avLst/>
            <a:gdLst/>
            <a:ahLst/>
            <a:cxnLst>
              <a:cxn ang="0">
                <a:pos x="0" y="528"/>
              </a:cxn>
              <a:cxn ang="0">
                <a:pos x="648" y="32"/>
              </a:cxn>
              <a:cxn ang="0">
                <a:pos x="1392" y="0"/>
              </a:cxn>
              <a:cxn ang="0">
                <a:pos x="2088" y="496"/>
              </a:cxn>
            </a:cxnLst>
            <a:rect l="0" t="0" r="r" b="b"/>
            <a:pathLst>
              <a:path w="2088" h="528">
                <a:moveTo>
                  <a:pt x="0" y="528"/>
                </a:moveTo>
                <a:lnTo>
                  <a:pt x="648" y="32"/>
                </a:lnTo>
                <a:lnTo>
                  <a:pt x="1392" y="0"/>
                </a:lnTo>
                <a:lnTo>
                  <a:pt x="2088" y="496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9426" name="Freeform 18"/>
          <p:cNvSpPr>
            <a:spLocks/>
          </p:cNvSpPr>
          <p:nvPr/>
        </p:nvSpPr>
        <p:spPr bwMode="auto">
          <a:xfrm>
            <a:off x="2971800" y="1676400"/>
            <a:ext cx="647700" cy="3886200"/>
          </a:xfrm>
          <a:custGeom>
            <a:avLst/>
            <a:gdLst/>
            <a:ahLst/>
            <a:cxnLst>
              <a:cxn ang="0">
                <a:pos x="408" y="0"/>
              </a:cxn>
              <a:cxn ang="0">
                <a:pos x="0" y="2448"/>
              </a:cxn>
            </a:cxnLst>
            <a:rect l="0" t="0" r="r" b="b"/>
            <a:pathLst>
              <a:path w="408" h="2448">
                <a:moveTo>
                  <a:pt x="408" y="0"/>
                </a:moveTo>
                <a:lnTo>
                  <a:pt x="0" y="2448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9427" name="Freeform 19"/>
          <p:cNvSpPr>
            <a:spLocks/>
          </p:cNvSpPr>
          <p:nvPr/>
        </p:nvSpPr>
        <p:spPr bwMode="auto">
          <a:xfrm>
            <a:off x="1447800" y="4895850"/>
            <a:ext cx="3302000" cy="666750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960" y="420"/>
              </a:cxn>
              <a:cxn ang="0">
                <a:pos x="2080" y="0"/>
              </a:cxn>
            </a:cxnLst>
            <a:rect l="0" t="0" r="r" b="b"/>
            <a:pathLst>
              <a:path w="2080" h="420">
                <a:moveTo>
                  <a:pt x="0" y="36"/>
                </a:moveTo>
                <a:lnTo>
                  <a:pt x="960" y="420"/>
                </a:lnTo>
                <a:lnTo>
                  <a:pt x="208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9435" name="Text Box 27"/>
          <p:cNvSpPr txBox="1">
            <a:spLocks noChangeArrowheads="1"/>
          </p:cNvSpPr>
          <p:nvPr/>
        </p:nvSpPr>
        <p:spPr bwMode="auto">
          <a:xfrm>
            <a:off x="990600" y="47244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1</a:t>
            </a:r>
            <a:endParaRPr lang="ru-RU" sz="2400"/>
          </a:p>
        </p:txBody>
      </p:sp>
      <p:sp>
        <p:nvSpPr>
          <p:cNvPr id="529436" name="Text Box 28"/>
          <p:cNvSpPr txBox="1">
            <a:spLocks noChangeArrowheads="1"/>
          </p:cNvSpPr>
          <p:nvPr/>
        </p:nvSpPr>
        <p:spPr bwMode="auto">
          <a:xfrm>
            <a:off x="2547938" y="5410200"/>
            <a:ext cx="500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2</a:t>
            </a:r>
            <a:endParaRPr lang="ru-RU" sz="2400"/>
          </a:p>
        </p:txBody>
      </p:sp>
      <p:sp>
        <p:nvSpPr>
          <p:cNvPr id="529437" name="Text Box 29"/>
          <p:cNvSpPr txBox="1">
            <a:spLocks noChangeArrowheads="1"/>
          </p:cNvSpPr>
          <p:nvPr/>
        </p:nvSpPr>
        <p:spPr bwMode="auto">
          <a:xfrm>
            <a:off x="2057400" y="3733800"/>
            <a:ext cx="511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en-US" sz="2400" b="1" baseline="-25000"/>
              <a:t>n</a:t>
            </a:r>
            <a:endParaRPr lang="ru-RU" sz="2400" b="1"/>
          </a:p>
        </p:txBody>
      </p:sp>
      <p:sp>
        <p:nvSpPr>
          <p:cNvPr id="529438" name="Text Box 30"/>
          <p:cNvSpPr txBox="1">
            <a:spLocks noChangeArrowheads="1"/>
          </p:cNvSpPr>
          <p:nvPr/>
        </p:nvSpPr>
        <p:spPr bwMode="auto">
          <a:xfrm>
            <a:off x="3429000" y="11430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Р</a:t>
            </a:r>
          </a:p>
        </p:txBody>
      </p:sp>
      <p:sp>
        <p:nvSpPr>
          <p:cNvPr id="529442" name="Text Box 34"/>
          <p:cNvSpPr txBox="1">
            <a:spLocks noChangeArrowheads="1"/>
          </p:cNvSpPr>
          <p:nvPr/>
        </p:nvSpPr>
        <p:spPr bwMode="auto">
          <a:xfrm>
            <a:off x="4572000" y="48006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en-US" sz="2400" baseline="-25000"/>
              <a:t>3</a:t>
            </a:r>
            <a:endParaRPr lang="ru-RU" sz="2400"/>
          </a:p>
        </p:txBody>
      </p:sp>
      <p:sp>
        <p:nvSpPr>
          <p:cNvPr id="529443" name="Text Box 35"/>
          <p:cNvSpPr txBox="1">
            <a:spLocks noChangeArrowheads="1"/>
          </p:cNvSpPr>
          <p:nvPr/>
        </p:nvSpPr>
        <p:spPr bwMode="auto">
          <a:xfrm>
            <a:off x="228600" y="228600"/>
            <a:ext cx="9067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dirty="0"/>
              <a:t>Многогранник, составленный из </a:t>
            </a:r>
            <a:r>
              <a:rPr lang="en-US" sz="2400" dirty="0" smtClean="0"/>
              <a:t>n-</a:t>
            </a:r>
            <a:r>
              <a:rPr lang="ru-RU" sz="2400" dirty="0"/>
              <a:t>угольника А</a:t>
            </a:r>
            <a:r>
              <a:rPr lang="ru-RU" sz="2400" baseline="-25000" dirty="0"/>
              <a:t>1</a:t>
            </a:r>
            <a:r>
              <a:rPr lang="ru-RU" sz="2400" dirty="0"/>
              <a:t>А</a:t>
            </a:r>
            <a:r>
              <a:rPr lang="ru-RU" sz="2400" baseline="-25000" dirty="0"/>
              <a:t>2</a:t>
            </a:r>
            <a:r>
              <a:rPr lang="ru-RU" sz="2400" dirty="0"/>
              <a:t>…А</a:t>
            </a:r>
            <a:r>
              <a:rPr lang="en-US" sz="2400" baseline="-25000" dirty="0"/>
              <a:t>n</a:t>
            </a:r>
            <a:r>
              <a:rPr lang="ru-RU" sz="2400" baseline="-25000" dirty="0"/>
              <a:t> </a:t>
            </a:r>
            <a:r>
              <a:rPr lang="ru-RU" sz="2400" dirty="0"/>
              <a:t> </a:t>
            </a:r>
          </a:p>
          <a:p>
            <a:r>
              <a:rPr lang="ru-RU" sz="2400" dirty="0" smtClean="0"/>
              <a:t> и </a:t>
            </a:r>
            <a:r>
              <a:rPr lang="en-US" sz="2400" dirty="0" smtClean="0"/>
              <a:t>n</a:t>
            </a:r>
            <a:r>
              <a:rPr lang="ru-RU" sz="2400" dirty="0" smtClean="0"/>
              <a:t> </a:t>
            </a:r>
            <a:r>
              <a:rPr lang="ru-RU" sz="2400" dirty="0"/>
              <a:t>треугольников, называется пирамидой.</a:t>
            </a:r>
          </a:p>
        </p:txBody>
      </p:sp>
      <p:graphicFrame>
        <p:nvGraphicFramePr>
          <p:cNvPr id="529444" name="Object 3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529446" name="Формула" r:id="rId4" imgW="114151" imgH="215619" progId="Equation.3">
              <p:embed/>
            </p:oleObj>
          </a:graphicData>
        </a:graphic>
      </p:graphicFrame>
      <p:sp>
        <p:nvSpPr>
          <p:cNvPr id="529445" name="Oval 37"/>
          <p:cNvSpPr>
            <a:spLocks noChangeArrowheads="1"/>
          </p:cNvSpPr>
          <p:nvPr/>
        </p:nvSpPr>
        <p:spPr bwMode="auto">
          <a:xfrm>
            <a:off x="3581400" y="1600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9425" name="Freeform 17"/>
          <p:cNvSpPr>
            <a:spLocks/>
          </p:cNvSpPr>
          <p:nvPr/>
        </p:nvSpPr>
        <p:spPr bwMode="auto">
          <a:xfrm>
            <a:off x="1447800" y="1670050"/>
            <a:ext cx="3308350" cy="3892550"/>
          </a:xfrm>
          <a:custGeom>
            <a:avLst/>
            <a:gdLst/>
            <a:ahLst/>
            <a:cxnLst>
              <a:cxn ang="0">
                <a:pos x="0" y="2068"/>
              </a:cxn>
              <a:cxn ang="0">
                <a:pos x="960" y="2452"/>
              </a:cxn>
              <a:cxn ang="0">
                <a:pos x="2084" y="2024"/>
              </a:cxn>
              <a:cxn ang="0">
                <a:pos x="1380" y="0"/>
              </a:cxn>
              <a:cxn ang="0">
                <a:pos x="1368" y="4"/>
              </a:cxn>
              <a:cxn ang="0">
                <a:pos x="1352" y="0"/>
              </a:cxn>
              <a:cxn ang="0">
                <a:pos x="0" y="2068"/>
              </a:cxn>
            </a:cxnLst>
            <a:rect l="0" t="0" r="r" b="b"/>
            <a:pathLst>
              <a:path w="2084" h="2452">
                <a:moveTo>
                  <a:pt x="0" y="2068"/>
                </a:moveTo>
                <a:lnTo>
                  <a:pt x="960" y="2452"/>
                </a:lnTo>
                <a:lnTo>
                  <a:pt x="2084" y="2024"/>
                </a:lnTo>
                <a:lnTo>
                  <a:pt x="1380" y="0"/>
                </a:lnTo>
                <a:lnTo>
                  <a:pt x="1368" y="4"/>
                </a:lnTo>
                <a:lnTo>
                  <a:pt x="1352" y="0"/>
                </a:lnTo>
                <a:lnTo>
                  <a:pt x="0" y="2068"/>
                </a:lnTo>
                <a:close/>
              </a:path>
            </a:pathLst>
          </a:custGeom>
          <a:solidFill>
            <a:srgbClr val="33CCFF">
              <a:alpha val="36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529452" name="Group 44"/>
          <p:cNvGrpSpPr>
            <a:grpSpLocks/>
          </p:cNvGrpSpPr>
          <p:nvPr/>
        </p:nvGrpSpPr>
        <p:grpSpPr bwMode="auto">
          <a:xfrm>
            <a:off x="3429000" y="1600200"/>
            <a:ext cx="404813" cy="3429000"/>
            <a:chOff x="2160" y="1008"/>
            <a:chExt cx="255" cy="2160"/>
          </a:xfrm>
        </p:grpSpPr>
        <p:grpSp>
          <p:nvGrpSpPr>
            <p:cNvPr id="529447" name="Group 39"/>
            <p:cNvGrpSpPr>
              <a:grpSpLocks/>
            </p:cNvGrpSpPr>
            <p:nvPr/>
          </p:nvGrpSpPr>
          <p:grpSpPr bwMode="auto">
            <a:xfrm>
              <a:off x="2208" y="1008"/>
              <a:ext cx="96" cy="1920"/>
              <a:chOff x="1200" y="1680"/>
              <a:chExt cx="96" cy="1920"/>
            </a:xfrm>
          </p:grpSpPr>
          <p:sp>
            <p:nvSpPr>
              <p:cNvPr id="529448" name="Freeform 40"/>
              <p:cNvSpPr>
                <a:spLocks/>
              </p:cNvSpPr>
              <p:nvPr/>
            </p:nvSpPr>
            <p:spPr bwMode="auto">
              <a:xfrm>
                <a:off x="1224" y="1729"/>
                <a:ext cx="48" cy="1807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0" y="1760"/>
                  </a:cxn>
                </a:cxnLst>
                <a:rect l="0" t="0" r="r" b="b"/>
                <a:pathLst>
                  <a:path w="48" h="1760">
                    <a:moveTo>
                      <a:pt x="48" y="0"/>
                    </a:moveTo>
                    <a:lnTo>
                      <a:pt x="0" y="1760"/>
                    </a:lnTo>
                  </a:path>
                </a:pathLst>
              </a:custGeom>
              <a:noFill/>
              <a:ln w="19050" cap="flat" cmpd="sng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9449" name="Oval 41"/>
              <p:cNvSpPr>
                <a:spLocks noChangeArrowheads="1"/>
              </p:cNvSpPr>
              <p:nvPr/>
            </p:nvSpPr>
            <p:spPr bwMode="auto">
              <a:xfrm>
                <a:off x="1248" y="1680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9450" name="Oval 42"/>
              <p:cNvSpPr>
                <a:spLocks noChangeArrowheads="1"/>
              </p:cNvSpPr>
              <p:nvPr/>
            </p:nvSpPr>
            <p:spPr bwMode="auto">
              <a:xfrm>
                <a:off x="1200" y="3551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29451" name="Text Box 43"/>
            <p:cNvSpPr txBox="1">
              <a:spLocks noChangeArrowheads="1"/>
            </p:cNvSpPr>
            <p:nvPr/>
          </p:nvSpPr>
          <p:spPr bwMode="auto">
            <a:xfrm>
              <a:off x="2160" y="2880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Н</a:t>
              </a:r>
            </a:p>
          </p:txBody>
        </p:sp>
      </p:grpSp>
      <p:sp>
        <p:nvSpPr>
          <p:cNvPr id="529454" name="Text Box 46"/>
          <p:cNvSpPr txBox="1">
            <a:spLocks noChangeArrowheads="1"/>
          </p:cNvSpPr>
          <p:nvPr/>
        </p:nvSpPr>
        <p:spPr bwMode="auto">
          <a:xfrm>
            <a:off x="4876800" y="1752600"/>
            <a:ext cx="426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sz="2400" dirty="0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3657600" y="1600200"/>
            <a:ext cx="2057400" cy="7620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791200" y="1447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вершина пирамиды</a:t>
            </a:r>
            <a:endParaRPr lang="ru-RU" dirty="0"/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flipV="1">
            <a:off x="3581400" y="2438400"/>
            <a:ext cx="2209800" cy="7620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867400" y="2286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высота</a:t>
            </a:r>
            <a:endParaRPr lang="ru-RU" dirty="0"/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flipV="1">
            <a:off x="4267200" y="3276600"/>
            <a:ext cx="1905000" cy="15240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324600" y="30480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боковое </a:t>
            </a:r>
            <a:r>
              <a:rPr lang="ru-RU" dirty="0" smtClean="0"/>
              <a:t>ребро</a:t>
            </a:r>
            <a:endParaRPr lang="ru-RU" dirty="0"/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>
            <a:off x="4114800" y="4800600"/>
            <a:ext cx="3048000" cy="1588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162800" y="45720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основание</a:t>
            </a:r>
            <a:endParaRPr lang="ru-RU" dirty="0"/>
          </a:p>
        </p:txBody>
      </p:sp>
      <p:sp>
        <p:nvSpPr>
          <p:cNvPr id="43" name="Номер слайда 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CC81-017F-4C1C-8AF8-3AEAC33F227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Text Box 2"/>
          <p:cNvSpPr txBox="1">
            <a:spLocks noChangeArrowheads="1"/>
          </p:cNvSpPr>
          <p:nvPr/>
        </p:nvSpPr>
        <p:spPr bwMode="auto">
          <a:xfrm>
            <a:off x="4572000" y="5029200"/>
            <a:ext cx="4572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/>
              <a:t>Треугольная пирамида – это </a:t>
            </a:r>
          </a:p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тетраэдр</a:t>
            </a:r>
          </a:p>
        </p:txBody>
      </p:sp>
      <p:grpSp>
        <p:nvGrpSpPr>
          <p:cNvPr id="528388" name="Group 4"/>
          <p:cNvGrpSpPr>
            <a:grpSpLocks/>
          </p:cNvGrpSpPr>
          <p:nvPr/>
        </p:nvGrpSpPr>
        <p:grpSpPr bwMode="auto">
          <a:xfrm>
            <a:off x="4837112" y="685800"/>
            <a:ext cx="4306888" cy="4605338"/>
            <a:chOff x="336" y="192"/>
            <a:chExt cx="2713" cy="2901"/>
          </a:xfrm>
        </p:grpSpPr>
        <p:sp>
          <p:nvSpPr>
            <p:cNvPr id="528389" name="AutoShape 5"/>
            <p:cNvSpPr>
              <a:spLocks noChangeArrowheads="1"/>
            </p:cNvSpPr>
            <p:nvPr/>
          </p:nvSpPr>
          <p:spPr bwMode="auto">
            <a:xfrm rot="-1653858">
              <a:off x="1464" y="432"/>
              <a:ext cx="952" cy="2268"/>
            </a:xfrm>
            <a:prstGeom prst="triangle">
              <a:avLst>
                <a:gd name="adj" fmla="val 5000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8390" name="Line 6"/>
            <p:cNvSpPr>
              <a:spLocks noChangeShapeType="1"/>
            </p:cNvSpPr>
            <p:nvPr/>
          </p:nvSpPr>
          <p:spPr bwMode="auto">
            <a:xfrm flipV="1">
              <a:off x="432" y="2346"/>
              <a:ext cx="245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528391" name="Text Box 7"/>
            <p:cNvSpPr txBox="1">
              <a:spLocks noChangeArrowheads="1"/>
            </p:cNvSpPr>
            <p:nvPr/>
          </p:nvSpPr>
          <p:spPr bwMode="auto">
            <a:xfrm>
              <a:off x="1872" y="2766"/>
              <a:ext cx="2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b="1">
                  <a:latin typeface="Times New Roman" pitchFamily="18" charset="0"/>
                </a:rPr>
                <a:t>С</a:t>
              </a:r>
            </a:p>
          </p:txBody>
        </p:sp>
        <p:sp>
          <p:nvSpPr>
            <p:cNvPr id="528392" name="Text Box 8"/>
            <p:cNvSpPr txBox="1">
              <a:spLocks noChangeArrowheads="1"/>
            </p:cNvSpPr>
            <p:nvPr/>
          </p:nvSpPr>
          <p:spPr bwMode="auto">
            <a:xfrm>
              <a:off x="336" y="2430"/>
              <a:ext cx="2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b="1" dirty="0">
                  <a:latin typeface="Times New Roman" pitchFamily="18" charset="0"/>
                </a:rPr>
                <a:t>А</a:t>
              </a:r>
            </a:p>
          </p:txBody>
        </p:sp>
        <p:sp>
          <p:nvSpPr>
            <p:cNvPr id="528393" name="Text Box 9"/>
            <p:cNvSpPr txBox="1">
              <a:spLocks noChangeArrowheads="1"/>
            </p:cNvSpPr>
            <p:nvPr/>
          </p:nvSpPr>
          <p:spPr bwMode="auto">
            <a:xfrm>
              <a:off x="2771" y="2334"/>
              <a:ext cx="2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b="1">
                  <a:latin typeface="Times New Roman" pitchFamily="18" charset="0"/>
                </a:rPr>
                <a:t>В</a:t>
              </a:r>
            </a:p>
          </p:txBody>
        </p:sp>
        <p:sp>
          <p:nvSpPr>
            <p:cNvPr id="528394" name="Text Box 10"/>
            <p:cNvSpPr txBox="1">
              <a:spLocks noChangeArrowheads="1"/>
            </p:cNvSpPr>
            <p:nvPr/>
          </p:nvSpPr>
          <p:spPr bwMode="auto">
            <a:xfrm>
              <a:off x="1273" y="240"/>
              <a:ext cx="260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b="1" dirty="0" smtClean="0">
                  <a:latin typeface="Times New Roman" pitchFamily="18" charset="0"/>
                </a:rPr>
                <a:t>S</a:t>
              </a:r>
              <a:endParaRPr lang="ru-RU" sz="3200" b="1" dirty="0" smtClean="0">
                <a:latin typeface="Times New Roman" pitchFamily="18" charset="0"/>
              </a:endParaRPr>
            </a:p>
            <a:p>
              <a:endParaRPr lang="ru-RU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528395" name="Text Box 11"/>
            <p:cNvSpPr txBox="1">
              <a:spLocks noChangeArrowheads="1"/>
            </p:cNvSpPr>
            <p:nvPr/>
          </p:nvSpPr>
          <p:spPr bwMode="auto">
            <a:xfrm>
              <a:off x="1321" y="192"/>
              <a:ext cx="11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 sz="2800" b="1" dirty="0"/>
            </a:p>
          </p:txBody>
        </p:sp>
        <p:sp>
          <p:nvSpPr>
            <p:cNvPr id="528396" name="Freeform 12"/>
            <p:cNvSpPr>
              <a:spLocks/>
            </p:cNvSpPr>
            <p:nvPr/>
          </p:nvSpPr>
          <p:spPr bwMode="auto">
            <a:xfrm>
              <a:off x="432" y="552"/>
              <a:ext cx="1608" cy="2240"/>
            </a:xfrm>
            <a:custGeom>
              <a:avLst/>
              <a:gdLst/>
              <a:ahLst/>
              <a:cxnLst>
                <a:cxn ang="0">
                  <a:pos x="1608" y="2240"/>
                </a:cxn>
                <a:cxn ang="0">
                  <a:pos x="984" y="0"/>
                </a:cxn>
                <a:cxn ang="0">
                  <a:pos x="0" y="1800"/>
                </a:cxn>
                <a:cxn ang="0">
                  <a:pos x="1608" y="2240"/>
                </a:cxn>
              </a:cxnLst>
              <a:rect l="0" t="0" r="r" b="b"/>
              <a:pathLst>
                <a:path w="1608" h="2240">
                  <a:moveTo>
                    <a:pt x="1608" y="2240"/>
                  </a:moveTo>
                  <a:lnTo>
                    <a:pt x="984" y="0"/>
                  </a:lnTo>
                  <a:lnTo>
                    <a:pt x="0" y="1800"/>
                  </a:lnTo>
                  <a:lnTo>
                    <a:pt x="1608" y="2240"/>
                  </a:lnTo>
                  <a:close/>
                </a:path>
              </a:pathLst>
            </a:custGeom>
            <a:solidFill>
              <a:schemeClr val="accent2">
                <a:alpha val="50999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28400" name="Group 16"/>
          <p:cNvGrpSpPr>
            <a:grpSpLocks/>
          </p:cNvGrpSpPr>
          <p:nvPr/>
        </p:nvGrpSpPr>
        <p:grpSpPr bwMode="auto">
          <a:xfrm>
            <a:off x="304800" y="1082675"/>
            <a:ext cx="3733800" cy="3492500"/>
            <a:chOff x="2784" y="1256"/>
            <a:chExt cx="2880" cy="2488"/>
          </a:xfrm>
        </p:grpSpPr>
        <p:sp>
          <p:nvSpPr>
            <p:cNvPr id="528398" name="Freeform 14"/>
            <p:cNvSpPr>
              <a:spLocks/>
            </p:cNvSpPr>
            <p:nvPr/>
          </p:nvSpPr>
          <p:spPr bwMode="auto">
            <a:xfrm>
              <a:off x="2784" y="2920"/>
              <a:ext cx="2880" cy="776"/>
            </a:xfrm>
            <a:custGeom>
              <a:avLst/>
              <a:gdLst/>
              <a:ahLst/>
              <a:cxnLst>
                <a:cxn ang="0">
                  <a:pos x="2880" y="8"/>
                </a:cxn>
                <a:cxn ang="0">
                  <a:pos x="928" y="0"/>
                </a:cxn>
                <a:cxn ang="0">
                  <a:pos x="0" y="776"/>
                </a:cxn>
              </a:cxnLst>
              <a:rect l="0" t="0" r="r" b="b"/>
              <a:pathLst>
                <a:path w="2880" h="776">
                  <a:moveTo>
                    <a:pt x="2880" y="8"/>
                  </a:moveTo>
                  <a:lnTo>
                    <a:pt x="928" y="0"/>
                  </a:lnTo>
                  <a:lnTo>
                    <a:pt x="0" y="776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28399" name="Freeform 15"/>
            <p:cNvSpPr>
              <a:spLocks/>
            </p:cNvSpPr>
            <p:nvPr/>
          </p:nvSpPr>
          <p:spPr bwMode="auto">
            <a:xfrm>
              <a:off x="3696" y="1270"/>
              <a:ext cx="512" cy="1658"/>
            </a:xfrm>
            <a:custGeom>
              <a:avLst/>
              <a:gdLst/>
              <a:ahLst/>
              <a:cxnLst>
                <a:cxn ang="0">
                  <a:pos x="0" y="1658"/>
                </a:cxn>
                <a:cxn ang="0">
                  <a:pos x="512" y="0"/>
                </a:cxn>
              </a:cxnLst>
              <a:rect l="0" t="0" r="r" b="b"/>
              <a:pathLst>
                <a:path w="512" h="1658">
                  <a:moveTo>
                    <a:pt x="0" y="1658"/>
                  </a:moveTo>
                  <a:lnTo>
                    <a:pt x="512" y="0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28397" name="Freeform 13"/>
            <p:cNvSpPr>
              <a:spLocks/>
            </p:cNvSpPr>
            <p:nvPr/>
          </p:nvSpPr>
          <p:spPr bwMode="auto">
            <a:xfrm>
              <a:off x="2784" y="1256"/>
              <a:ext cx="2880" cy="2488"/>
            </a:xfrm>
            <a:custGeom>
              <a:avLst/>
              <a:gdLst/>
              <a:ahLst/>
              <a:cxnLst>
                <a:cxn ang="0">
                  <a:pos x="1424" y="2"/>
                </a:cxn>
                <a:cxn ang="0">
                  <a:pos x="0" y="2440"/>
                </a:cxn>
                <a:cxn ang="0">
                  <a:pos x="2112" y="2488"/>
                </a:cxn>
                <a:cxn ang="0">
                  <a:pos x="2112" y="2480"/>
                </a:cxn>
                <a:cxn ang="0">
                  <a:pos x="2112" y="2464"/>
                </a:cxn>
                <a:cxn ang="0">
                  <a:pos x="1424" y="0"/>
                </a:cxn>
                <a:cxn ang="0">
                  <a:pos x="2880" y="1672"/>
                </a:cxn>
                <a:cxn ang="0">
                  <a:pos x="2112" y="2480"/>
                </a:cxn>
                <a:cxn ang="0">
                  <a:pos x="2112" y="2464"/>
                </a:cxn>
                <a:cxn ang="0">
                  <a:pos x="2112" y="2488"/>
                </a:cxn>
              </a:cxnLst>
              <a:rect l="0" t="0" r="r" b="b"/>
              <a:pathLst>
                <a:path w="2880" h="2488">
                  <a:moveTo>
                    <a:pt x="1424" y="2"/>
                  </a:moveTo>
                  <a:lnTo>
                    <a:pt x="0" y="2440"/>
                  </a:lnTo>
                  <a:lnTo>
                    <a:pt x="2112" y="2488"/>
                  </a:lnTo>
                  <a:lnTo>
                    <a:pt x="2112" y="2480"/>
                  </a:lnTo>
                  <a:lnTo>
                    <a:pt x="2112" y="2464"/>
                  </a:lnTo>
                  <a:lnTo>
                    <a:pt x="1424" y="0"/>
                  </a:lnTo>
                  <a:lnTo>
                    <a:pt x="2880" y="1672"/>
                  </a:lnTo>
                  <a:lnTo>
                    <a:pt x="2112" y="2480"/>
                  </a:lnTo>
                  <a:lnTo>
                    <a:pt x="2112" y="2464"/>
                  </a:lnTo>
                  <a:lnTo>
                    <a:pt x="2112" y="2488"/>
                  </a:lnTo>
                </a:path>
              </a:pathLst>
            </a:custGeom>
            <a:solidFill>
              <a:srgbClr val="33CCFF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28401" name="Text Box 17"/>
          <p:cNvSpPr txBox="1">
            <a:spLocks noChangeArrowheads="1"/>
          </p:cNvSpPr>
          <p:nvPr/>
        </p:nvSpPr>
        <p:spPr bwMode="auto">
          <a:xfrm>
            <a:off x="533400" y="5045075"/>
            <a:ext cx="2743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/>
              <a:t>Четырехугольная </a:t>
            </a:r>
          </a:p>
          <a:p>
            <a:r>
              <a:rPr lang="ru-RU" sz="2400" dirty="0"/>
              <a:t>пирамида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528402" name="Group 18"/>
          <p:cNvGrpSpPr>
            <a:grpSpLocks/>
          </p:cNvGrpSpPr>
          <p:nvPr/>
        </p:nvGrpSpPr>
        <p:grpSpPr bwMode="auto">
          <a:xfrm>
            <a:off x="6324600" y="1219200"/>
            <a:ext cx="404813" cy="3429000"/>
            <a:chOff x="2160" y="1008"/>
            <a:chExt cx="255" cy="2160"/>
          </a:xfrm>
        </p:grpSpPr>
        <p:grpSp>
          <p:nvGrpSpPr>
            <p:cNvPr id="528403" name="Group 19"/>
            <p:cNvGrpSpPr>
              <a:grpSpLocks/>
            </p:cNvGrpSpPr>
            <p:nvPr/>
          </p:nvGrpSpPr>
          <p:grpSpPr bwMode="auto">
            <a:xfrm>
              <a:off x="2208" y="1008"/>
              <a:ext cx="96" cy="1920"/>
              <a:chOff x="1200" y="1680"/>
              <a:chExt cx="96" cy="1920"/>
            </a:xfrm>
          </p:grpSpPr>
          <p:sp>
            <p:nvSpPr>
              <p:cNvPr id="528404" name="Freeform 20"/>
              <p:cNvSpPr>
                <a:spLocks/>
              </p:cNvSpPr>
              <p:nvPr/>
            </p:nvSpPr>
            <p:spPr bwMode="auto">
              <a:xfrm>
                <a:off x="1224" y="1729"/>
                <a:ext cx="48" cy="1807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0" y="1760"/>
                  </a:cxn>
                </a:cxnLst>
                <a:rect l="0" t="0" r="r" b="b"/>
                <a:pathLst>
                  <a:path w="48" h="1760">
                    <a:moveTo>
                      <a:pt x="48" y="0"/>
                    </a:moveTo>
                    <a:lnTo>
                      <a:pt x="0" y="1760"/>
                    </a:lnTo>
                  </a:path>
                </a:pathLst>
              </a:custGeom>
              <a:noFill/>
              <a:ln w="19050" cap="flat" cmpd="sng">
                <a:solidFill>
                  <a:srgbClr val="6600CC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8405" name="Oval 21"/>
              <p:cNvSpPr>
                <a:spLocks noChangeArrowheads="1"/>
              </p:cNvSpPr>
              <p:nvPr/>
            </p:nvSpPr>
            <p:spPr bwMode="auto">
              <a:xfrm>
                <a:off x="1248" y="1680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8406" name="Oval 22"/>
              <p:cNvSpPr>
                <a:spLocks noChangeArrowheads="1"/>
              </p:cNvSpPr>
              <p:nvPr/>
            </p:nvSpPr>
            <p:spPr bwMode="auto">
              <a:xfrm>
                <a:off x="1200" y="3551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28407" name="Text Box 23"/>
            <p:cNvSpPr txBox="1">
              <a:spLocks noChangeArrowheads="1"/>
            </p:cNvSpPr>
            <p:nvPr/>
          </p:nvSpPr>
          <p:spPr bwMode="auto">
            <a:xfrm>
              <a:off x="2160" y="2880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Н</a:t>
              </a:r>
            </a:p>
          </p:txBody>
        </p:sp>
      </p:grpSp>
      <p:grpSp>
        <p:nvGrpSpPr>
          <p:cNvPr id="528408" name="Group 24"/>
          <p:cNvGrpSpPr>
            <a:grpSpLocks/>
          </p:cNvGrpSpPr>
          <p:nvPr/>
        </p:nvGrpSpPr>
        <p:grpSpPr bwMode="auto">
          <a:xfrm>
            <a:off x="1957388" y="1023938"/>
            <a:ext cx="404812" cy="3259137"/>
            <a:chOff x="2160" y="1008"/>
            <a:chExt cx="240" cy="2177"/>
          </a:xfrm>
        </p:grpSpPr>
        <p:grpSp>
          <p:nvGrpSpPr>
            <p:cNvPr id="528409" name="Group 25"/>
            <p:cNvGrpSpPr>
              <a:grpSpLocks/>
            </p:cNvGrpSpPr>
            <p:nvPr/>
          </p:nvGrpSpPr>
          <p:grpSpPr bwMode="auto">
            <a:xfrm>
              <a:off x="2208" y="1008"/>
              <a:ext cx="96" cy="1920"/>
              <a:chOff x="1200" y="1680"/>
              <a:chExt cx="96" cy="1920"/>
            </a:xfrm>
          </p:grpSpPr>
          <p:sp>
            <p:nvSpPr>
              <p:cNvPr id="528410" name="Freeform 26"/>
              <p:cNvSpPr>
                <a:spLocks/>
              </p:cNvSpPr>
              <p:nvPr/>
            </p:nvSpPr>
            <p:spPr bwMode="auto">
              <a:xfrm>
                <a:off x="1224" y="1729"/>
                <a:ext cx="48" cy="1807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0" y="1760"/>
                  </a:cxn>
                </a:cxnLst>
                <a:rect l="0" t="0" r="r" b="b"/>
                <a:pathLst>
                  <a:path w="48" h="1760">
                    <a:moveTo>
                      <a:pt x="48" y="0"/>
                    </a:moveTo>
                    <a:lnTo>
                      <a:pt x="0" y="1760"/>
                    </a:lnTo>
                  </a:path>
                </a:pathLst>
              </a:custGeom>
              <a:noFill/>
              <a:ln w="19050" cap="flat" cmpd="sng">
                <a:solidFill>
                  <a:srgbClr val="6600CC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8411" name="Oval 27"/>
              <p:cNvSpPr>
                <a:spLocks noChangeArrowheads="1"/>
              </p:cNvSpPr>
              <p:nvPr/>
            </p:nvSpPr>
            <p:spPr bwMode="auto">
              <a:xfrm>
                <a:off x="1248" y="1680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8412" name="Oval 28"/>
              <p:cNvSpPr>
                <a:spLocks noChangeArrowheads="1"/>
              </p:cNvSpPr>
              <p:nvPr/>
            </p:nvSpPr>
            <p:spPr bwMode="auto">
              <a:xfrm>
                <a:off x="1200" y="3551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28413" name="Text Box 29"/>
            <p:cNvSpPr txBox="1">
              <a:spLocks noChangeArrowheads="1"/>
            </p:cNvSpPr>
            <p:nvPr/>
          </p:nvSpPr>
          <p:spPr bwMode="auto">
            <a:xfrm>
              <a:off x="2160" y="2880"/>
              <a:ext cx="240" cy="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dirty="0"/>
                <a:t>Н</a:t>
              </a:r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152400" y="44196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</a:rPr>
              <a:t>А</a:t>
            </a: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971800" y="449580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</a:rPr>
              <a:t>B</a:t>
            </a: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038600" y="32766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</a:rPr>
              <a:t>C</a:t>
            </a: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143000" y="31242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</a:rPr>
              <a:t>D</a:t>
            </a: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981200" y="609600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</a:rPr>
              <a:t>S</a:t>
            </a: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37" name="Номер слайда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CC81-017F-4C1C-8AF8-3AEAC33F227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8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8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Прямоугольник 40"/>
          <p:cNvSpPr/>
          <p:nvPr/>
        </p:nvSpPr>
        <p:spPr>
          <a:xfrm>
            <a:off x="533400" y="5638800"/>
            <a:ext cx="3962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1472" name="Text Box 16"/>
          <p:cNvSpPr txBox="1">
            <a:spLocks noChangeArrowheads="1"/>
          </p:cNvSpPr>
          <p:nvPr/>
        </p:nvSpPr>
        <p:spPr bwMode="auto">
          <a:xfrm>
            <a:off x="228600" y="152400"/>
            <a:ext cx="2743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Пятиугольная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пирамида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1473" name="Freeform 17"/>
          <p:cNvSpPr>
            <a:spLocks/>
          </p:cNvSpPr>
          <p:nvPr/>
        </p:nvSpPr>
        <p:spPr bwMode="auto">
          <a:xfrm>
            <a:off x="838200" y="3352800"/>
            <a:ext cx="3308350" cy="1447800"/>
          </a:xfrm>
          <a:custGeom>
            <a:avLst/>
            <a:gdLst/>
            <a:ahLst/>
            <a:cxnLst>
              <a:cxn ang="0">
                <a:pos x="0" y="524"/>
              </a:cxn>
              <a:cxn ang="0">
                <a:pos x="664" y="32"/>
              </a:cxn>
              <a:cxn ang="0">
                <a:pos x="1392" y="0"/>
              </a:cxn>
              <a:cxn ang="0">
                <a:pos x="2084" y="488"/>
              </a:cxn>
              <a:cxn ang="0">
                <a:pos x="960" y="912"/>
              </a:cxn>
              <a:cxn ang="0">
                <a:pos x="0" y="528"/>
              </a:cxn>
            </a:cxnLst>
            <a:rect l="0" t="0" r="r" b="b"/>
            <a:pathLst>
              <a:path w="2084" h="912">
                <a:moveTo>
                  <a:pt x="0" y="524"/>
                </a:moveTo>
                <a:lnTo>
                  <a:pt x="664" y="32"/>
                </a:lnTo>
                <a:lnTo>
                  <a:pt x="1392" y="0"/>
                </a:lnTo>
                <a:lnTo>
                  <a:pt x="2084" y="488"/>
                </a:lnTo>
                <a:lnTo>
                  <a:pt x="960" y="912"/>
                </a:lnTo>
                <a:lnTo>
                  <a:pt x="0" y="528"/>
                </a:lnTo>
              </a:path>
            </a:pathLst>
          </a:custGeom>
          <a:solidFill>
            <a:srgbClr val="33CC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1474" name="Freeform 18"/>
          <p:cNvSpPr>
            <a:spLocks/>
          </p:cNvSpPr>
          <p:nvPr/>
        </p:nvSpPr>
        <p:spPr bwMode="auto">
          <a:xfrm>
            <a:off x="838200" y="908050"/>
            <a:ext cx="2139950" cy="3282950"/>
          </a:xfrm>
          <a:custGeom>
            <a:avLst/>
            <a:gdLst/>
            <a:ahLst/>
            <a:cxnLst>
              <a:cxn ang="0">
                <a:pos x="1348" y="0"/>
              </a:cxn>
              <a:cxn ang="0">
                <a:pos x="0" y="2068"/>
              </a:cxn>
            </a:cxnLst>
            <a:rect l="0" t="0" r="r" b="b"/>
            <a:pathLst>
              <a:path w="1348" h="2068">
                <a:moveTo>
                  <a:pt x="1348" y="0"/>
                </a:moveTo>
                <a:lnTo>
                  <a:pt x="0" y="206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1475" name="Freeform 19"/>
          <p:cNvSpPr>
            <a:spLocks/>
          </p:cNvSpPr>
          <p:nvPr/>
        </p:nvSpPr>
        <p:spPr bwMode="auto">
          <a:xfrm>
            <a:off x="3048000" y="914400"/>
            <a:ext cx="1098550" cy="32194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92" y="2028"/>
              </a:cxn>
            </a:cxnLst>
            <a:rect l="0" t="0" r="r" b="b"/>
            <a:pathLst>
              <a:path w="692" h="2028">
                <a:moveTo>
                  <a:pt x="0" y="0"/>
                </a:moveTo>
                <a:lnTo>
                  <a:pt x="692" y="202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1476" name="Freeform 20"/>
          <p:cNvSpPr>
            <a:spLocks/>
          </p:cNvSpPr>
          <p:nvPr/>
        </p:nvSpPr>
        <p:spPr bwMode="auto">
          <a:xfrm>
            <a:off x="3022600" y="908050"/>
            <a:ext cx="26988" cy="2444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7" y="1540"/>
              </a:cxn>
            </a:cxnLst>
            <a:rect l="0" t="0" r="r" b="b"/>
            <a:pathLst>
              <a:path w="17" h="1540">
                <a:moveTo>
                  <a:pt x="0" y="0"/>
                </a:moveTo>
                <a:lnTo>
                  <a:pt x="17" y="1540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1477" name="Freeform 21"/>
          <p:cNvSpPr>
            <a:spLocks/>
          </p:cNvSpPr>
          <p:nvPr/>
        </p:nvSpPr>
        <p:spPr bwMode="auto">
          <a:xfrm>
            <a:off x="1841500" y="914400"/>
            <a:ext cx="1149350" cy="2489200"/>
          </a:xfrm>
          <a:custGeom>
            <a:avLst/>
            <a:gdLst/>
            <a:ahLst/>
            <a:cxnLst>
              <a:cxn ang="0">
                <a:pos x="724" y="0"/>
              </a:cxn>
              <a:cxn ang="0">
                <a:pos x="0" y="1568"/>
              </a:cxn>
            </a:cxnLst>
            <a:rect l="0" t="0" r="r" b="b"/>
            <a:pathLst>
              <a:path w="724" h="1568">
                <a:moveTo>
                  <a:pt x="724" y="0"/>
                </a:moveTo>
                <a:lnTo>
                  <a:pt x="0" y="1568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1478" name="Freeform 22"/>
          <p:cNvSpPr>
            <a:spLocks/>
          </p:cNvSpPr>
          <p:nvPr/>
        </p:nvSpPr>
        <p:spPr bwMode="auto">
          <a:xfrm>
            <a:off x="838200" y="3352800"/>
            <a:ext cx="3314700" cy="838200"/>
          </a:xfrm>
          <a:custGeom>
            <a:avLst/>
            <a:gdLst/>
            <a:ahLst/>
            <a:cxnLst>
              <a:cxn ang="0">
                <a:pos x="0" y="528"/>
              </a:cxn>
              <a:cxn ang="0">
                <a:pos x="648" y="32"/>
              </a:cxn>
              <a:cxn ang="0">
                <a:pos x="1392" y="0"/>
              </a:cxn>
              <a:cxn ang="0">
                <a:pos x="2088" y="496"/>
              </a:cxn>
            </a:cxnLst>
            <a:rect l="0" t="0" r="r" b="b"/>
            <a:pathLst>
              <a:path w="2088" h="528">
                <a:moveTo>
                  <a:pt x="0" y="528"/>
                </a:moveTo>
                <a:lnTo>
                  <a:pt x="648" y="32"/>
                </a:lnTo>
                <a:lnTo>
                  <a:pt x="1392" y="0"/>
                </a:lnTo>
                <a:lnTo>
                  <a:pt x="2088" y="496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1479" name="Freeform 23"/>
          <p:cNvSpPr>
            <a:spLocks/>
          </p:cNvSpPr>
          <p:nvPr/>
        </p:nvSpPr>
        <p:spPr bwMode="auto">
          <a:xfrm>
            <a:off x="2362200" y="914400"/>
            <a:ext cx="647700" cy="3886200"/>
          </a:xfrm>
          <a:custGeom>
            <a:avLst/>
            <a:gdLst/>
            <a:ahLst/>
            <a:cxnLst>
              <a:cxn ang="0">
                <a:pos x="408" y="0"/>
              </a:cxn>
              <a:cxn ang="0">
                <a:pos x="0" y="2448"/>
              </a:cxn>
            </a:cxnLst>
            <a:rect l="0" t="0" r="r" b="b"/>
            <a:pathLst>
              <a:path w="408" h="2448">
                <a:moveTo>
                  <a:pt x="408" y="0"/>
                </a:moveTo>
                <a:lnTo>
                  <a:pt x="0" y="2448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1480" name="Freeform 24"/>
          <p:cNvSpPr>
            <a:spLocks/>
          </p:cNvSpPr>
          <p:nvPr/>
        </p:nvSpPr>
        <p:spPr bwMode="auto">
          <a:xfrm>
            <a:off x="838200" y="4133850"/>
            <a:ext cx="3302000" cy="666750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960" y="420"/>
              </a:cxn>
              <a:cxn ang="0">
                <a:pos x="2080" y="0"/>
              </a:cxn>
            </a:cxnLst>
            <a:rect l="0" t="0" r="r" b="b"/>
            <a:pathLst>
              <a:path w="2080" h="420">
                <a:moveTo>
                  <a:pt x="0" y="36"/>
                </a:moveTo>
                <a:lnTo>
                  <a:pt x="960" y="420"/>
                </a:lnTo>
                <a:lnTo>
                  <a:pt x="208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1481" name="Text Box 25"/>
          <p:cNvSpPr txBox="1">
            <a:spLocks noChangeArrowheads="1"/>
          </p:cNvSpPr>
          <p:nvPr/>
        </p:nvSpPr>
        <p:spPr bwMode="auto">
          <a:xfrm>
            <a:off x="381000" y="39624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1</a:t>
            </a:r>
            <a:endParaRPr lang="ru-RU" sz="2400"/>
          </a:p>
        </p:txBody>
      </p:sp>
      <p:sp>
        <p:nvSpPr>
          <p:cNvPr id="531482" name="Text Box 26"/>
          <p:cNvSpPr txBox="1">
            <a:spLocks noChangeArrowheads="1"/>
          </p:cNvSpPr>
          <p:nvPr/>
        </p:nvSpPr>
        <p:spPr bwMode="auto">
          <a:xfrm>
            <a:off x="1938338" y="4648200"/>
            <a:ext cx="500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2</a:t>
            </a:r>
            <a:endParaRPr lang="ru-RU" sz="2400"/>
          </a:p>
        </p:txBody>
      </p:sp>
      <p:sp>
        <p:nvSpPr>
          <p:cNvPr id="531483" name="Text Box 27"/>
          <p:cNvSpPr txBox="1">
            <a:spLocks noChangeArrowheads="1"/>
          </p:cNvSpPr>
          <p:nvPr/>
        </p:nvSpPr>
        <p:spPr bwMode="auto">
          <a:xfrm>
            <a:off x="1447800" y="2971800"/>
            <a:ext cx="511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en-US" sz="2400" b="1" baseline="-25000"/>
              <a:t>n</a:t>
            </a:r>
            <a:endParaRPr lang="ru-RU" sz="2400" b="1"/>
          </a:p>
        </p:txBody>
      </p:sp>
      <p:sp>
        <p:nvSpPr>
          <p:cNvPr id="531484" name="Text Box 28"/>
          <p:cNvSpPr txBox="1">
            <a:spLocks noChangeArrowheads="1"/>
          </p:cNvSpPr>
          <p:nvPr/>
        </p:nvSpPr>
        <p:spPr bwMode="auto">
          <a:xfrm>
            <a:off x="2819400" y="3810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Р</a:t>
            </a:r>
          </a:p>
        </p:txBody>
      </p:sp>
      <p:sp>
        <p:nvSpPr>
          <p:cNvPr id="531485" name="Text Box 29"/>
          <p:cNvSpPr txBox="1">
            <a:spLocks noChangeArrowheads="1"/>
          </p:cNvSpPr>
          <p:nvPr/>
        </p:nvSpPr>
        <p:spPr bwMode="auto">
          <a:xfrm>
            <a:off x="3962400" y="40386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en-US" sz="2400" baseline="-25000"/>
              <a:t>3</a:t>
            </a:r>
            <a:endParaRPr lang="ru-RU" sz="2400"/>
          </a:p>
        </p:txBody>
      </p:sp>
      <p:graphicFrame>
        <p:nvGraphicFramePr>
          <p:cNvPr id="531486" name="Object 30"/>
          <p:cNvGraphicFramePr>
            <a:graphicFrameLocks noChangeAspect="1"/>
          </p:cNvGraphicFramePr>
          <p:nvPr/>
        </p:nvGraphicFramePr>
        <p:xfrm>
          <a:off x="3905250" y="2559050"/>
          <a:ext cx="114300" cy="215900"/>
        </p:xfrm>
        <a:graphic>
          <a:graphicData uri="http://schemas.openxmlformats.org/presentationml/2006/ole">
            <p:oleObj spid="_x0000_s531515" name="Формула" r:id="rId3" imgW="114151" imgH="215619" progId="Equation.3">
              <p:embed/>
            </p:oleObj>
          </a:graphicData>
        </a:graphic>
      </p:graphicFrame>
      <p:sp>
        <p:nvSpPr>
          <p:cNvPr id="531487" name="Oval 31"/>
          <p:cNvSpPr>
            <a:spLocks noChangeArrowheads="1"/>
          </p:cNvSpPr>
          <p:nvPr/>
        </p:nvSpPr>
        <p:spPr bwMode="auto">
          <a:xfrm>
            <a:off x="2971800" y="838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1488" name="Freeform 32"/>
          <p:cNvSpPr>
            <a:spLocks/>
          </p:cNvSpPr>
          <p:nvPr/>
        </p:nvSpPr>
        <p:spPr bwMode="auto">
          <a:xfrm>
            <a:off x="838200" y="908050"/>
            <a:ext cx="3308350" cy="3892550"/>
          </a:xfrm>
          <a:custGeom>
            <a:avLst/>
            <a:gdLst/>
            <a:ahLst/>
            <a:cxnLst>
              <a:cxn ang="0">
                <a:pos x="0" y="2068"/>
              </a:cxn>
              <a:cxn ang="0">
                <a:pos x="960" y="2452"/>
              </a:cxn>
              <a:cxn ang="0">
                <a:pos x="2084" y="2024"/>
              </a:cxn>
              <a:cxn ang="0">
                <a:pos x="1380" y="0"/>
              </a:cxn>
              <a:cxn ang="0">
                <a:pos x="1368" y="4"/>
              </a:cxn>
              <a:cxn ang="0">
                <a:pos x="1352" y="0"/>
              </a:cxn>
              <a:cxn ang="0">
                <a:pos x="0" y="2068"/>
              </a:cxn>
            </a:cxnLst>
            <a:rect l="0" t="0" r="r" b="b"/>
            <a:pathLst>
              <a:path w="2084" h="2452">
                <a:moveTo>
                  <a:pt x="0" y="2068"/>
                </a:moveTo>
                <a:lnTo>
                  <a:pt x="960" y="2452"/>
                </a:lnTo>
                <a:lnTo>
                  <a:pt x="2084" y="2024"/>
                </a:lnTo>
                <a:lnTo>
                  <a:pt x="1380" y="0"/>
                </a:lnTo>
                <a:lnTo>
                  <a:pt x="1368" y="4"/>
                </a:lnTo>
                <a:lnTo>
                  <a:pt x="1352" y="0"/>
                </a:lnTo>
                <a:lnTo>
                  <a:pt x="0" y="2068"/>
                </a:lnTo>
                <a:close/>
              </a:path>
            </a:pathLst>
          </a:custGeom>
          <a:solidFill>
            <a:srgbClr val="0000FF">
              <a:alpha val="36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531489" name="Group 33"/>
          <p:cNvGrpSpPr>
            <a:grpSpLocks/>
          </p:cNvGrpSpPr>
          <p:nvPr/>
        </p:nvGrpSpPr>
        <p:grpSpPr bwMode="auto">
          <a:xfrm>
            <a:off x="2819400" y="838200"/>
            <a:ext cx="404813" cy="3429000"/>
            <a:chOff x="2160" y="1008"/>
            <a:chExt cx="255" cy="2160"/>
          </a:xfrm>
        </p:grpSpPr>
        <p:grpSp>
          <p:nvGrpSpPr>
            <p:cNvPr id="531490" name="Group 34"/>
            <p:cNvGrpSpPr>
              <a:grpSpLocks/>
            </p:cNvGrpSpPr>
            <p:nvPr/>
          </p:nvGrpSpPr>
          <p:grpSpPr bwMode="auto">
            <a:xfrm>
              <a:off x="2208" y="1008"/>
              <a:ext cx="96" cy="1920"/>
              <a:chOff x="1200" y="1680"/>
              <a:chExt cx="96" cy="1920"/>
            </a:xfrm>
          </p:grpSpPr>
          <p:sp>
            <p:nvSpPr>
              <p:cNvPr id="531491" name="Freeform 35"/>
              <p:cNvSpPr>
                <a:spLocks/>
              </p:cNvSpPr>
              <p:nvPr/>
            </p:nvSpPr>
            <p:spPr bwMode="auto">
              <a:xfrm>
                <a:off x="1224" y="1729"/>
                <a:ext cx="48" cy="1807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0" y="1760"/>
                  </a:cxn>
                </a:cxnLst>
                <a:rect l="0" t="0" r="r" b="b"/>
                <a:pathLst>
                  <a:path w="48" h="1760">
                    <a:moveTo>
                      <a:pt x="48" y="0"/>
                    </a:moveTo>
                    <a:lnTo>
                      <a:pt x="0" y="1760"/>
                    </a:lnTo>
                  </a:path>
                </a:pathLst>
              </a:custGeom>
              <a:noFill/>
              <a:ln w="19050" cap="flat" cmpd="sng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1492" name="Oval 36"/>
              <p:cNvSpPr>
                <a:spLocks noChangeArrowheads="1"/>
              </p:cNvSpPr>
              <p:nvPr/>
            </p:nvSpPr>
            <p:spPr bwMode="auto">
              <a:xfrm>
                <a:off x="1248" y="1680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1493" name="Oval 37"/>
              <p:cNvSpPr>
                <a:spLocks noChangeArrowheads="1"/>
              </p:cNvSpPr>
              <p:nvPr/>
            </p:nvSpPr>
            <p:spPr bwMode="auto">
              <a:xfrm>
                <a:off x="1200" y="3551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31494" name="Text Box 38"/>
            <p:cNvSpPr txBox="1">
              <a:spLocks noChangeArrowheads="1"/>
            </p:cNvSpPr>
            <p:nvPr/>
          </p:nvSpPr>
          <p:spPr bwMode="auto">
            <a:xfrm>
              <a:off x="2160" y="2880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Н</a:t>
              </a:r>
            </a:p>
          </p:txBody>
        </p:sp>
      </p:grpSp>
      <p:sp>
        <p:nvSpPr>
          <p:cNvPr id="531501" name="Freeform 45"/>
          <p:cNvSpPr>
            <a:spLocks/>
          </p:cNvSpPr>
          <p:nvPr/>
        </p:nvSpPr>
        <p:spPr bwMode="auto">
          <a:xfrm>
            <a:off x="4267200" y="2105025"/>
            <a:ext cx="4191000" cy="4067175"/>
          </a:xfrm>
          <a:custGeom>
            <a:avLst/>
            <a:gdLst/>
            <a:ahLst/>
            <a:cxnLst>
              <a:cxn ang="0">
                <a:pos x="0" y="2082"/>
              </a:cxn>
              <a:cxn ang="0">
                <a:pos x="864" y="2562"/>
              </a:cxn>
              <a:cxn ang="0">
                <a:pos x="2016" y="2514"/>
              </a:cxn>
              <a:cxn ang="0">
                <a:pos x="2640" y="1986"/>
              </a:cxn>
              <a:cxn ang="0">
                <a:pos x="1206" y="0"/>
              </a:cxn>
              <a:cxn ang="0">
                <a:pos x="0" y="2082"/>
              </a:cxn>
            </a:cxnLst>
            <a:rect l="0" t="0" r="r" b="b"/>
            <a:pathLst>
              <a:path w="2640" h="2562">
                <a:moveTo>
                  <a:pt x="0" y="2082"/>
                </a:moveTo>
                <a:lnTo>
                  <a:pt x="864" y="2562"/>
                </a:lnTo>
                <a:lnTo>
                  <a:pt x="2016" y="2514"/>
                </a:lnTo>
                <a:lnTo>
                  <a:pt x="2640" y="1986"/>
                </a:lnTo>
                <a:lnTo>
                  <a:pt x="1206" y="0"/>
                </a:lnTo>
                <a:lnTo>
                  <a:pt x="0" y="2082"/>
                </a:lnTo>
                <a:close/>
              </a:path>
            </a:pathLst>
          </a:custGeom>
          <a:solidFill>
            <a:schemeClr val="accent3">
              <a:alpha val="3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1503" name="Freeform 47"/>
          <p:cNvSpPr>
            <a:spLocks/>
          </p:cNvSpPr>
          <p:nvPr/>
        </p:nvSpPr>
        <p:spPr bwMode="auto">
          <a:xfrm>
            <a:off x="5638800" y="2133600"/>
            <a:ext cx="1828800" cy="4038600"/>
          </a:xfrm>
          <a:custGeom>
            <a:avLst/>
            <a:gdLst/>
            <a:ahLst/>
            <a:cxnLst>
              <a:cxn ang="0">
                <a:pos x="0" y="2544"/>
              </a:cxn>
              <a:cxn ang="0">
                <a:pos x="348" y="0"/>
              </a:cxn>
              <a:cxn ang="0">
                <a:pos x="1152" y="2496"/>
              </a:cxn>
            </a:cxnLst>
            <a:rect l="0" t="0" r="r" b="b"/>
            <a:pathLst>
              <a:path w="1152" h="2544">
                <a:moveTo>
                  <a:pt x="0" y="2544"/>
                </a:moveTo>
                <a:lnTo>
                  <a:pt x="348" y="0"/>
                </a:lnTo>
                <a:lnTo>
                  <a:pt x="1152" y="2496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1504" name="Freeform 48"/>
          <p:cNvSpPr>
            <a:spLocks/>
          </p:cNvSpPr>
          <p:nvPr/>
        </p:nvSpPr>
        <p:spPr bwMode="auto">
          <a:xfrm>
            <a:off x="4267200" y="4826000"/>
            <a:ext cx="4191000" cy="584200"/>
          </a:xfrm>
          <a:custGeom>
            <a:avLst/>
            <a:gdLst/>
            <a:ahLst/>
            <a:cxnLst>
              <a:cxn ang="0">
                <a:pos x="0" y="368"/>
              </a:cxn>
              <a:cxn ang="0">
                <a:pos x="608" y="16"/>
              </a:cxn>
              <a:cxn ang="0">
                <a:pos x="1616" y="0"/>
              </a:cxn>
              <a:cxn ang="0">
                <a:pos x="2640" y="272"/>
              </a:cxn>
            </a:cxnLst>
            <a:rect l="0" t="0" r="r" b="b"/>
            <a:pathLst>
              <a:path w="2640" h="368">
                <a:moveTo>
                  <a:pt x="0" y="368"/>
                </a:moveTo>
                <a:lnTo>
                  <a:pt x="608" y="16"/>
                </a:lnTo>
                <a:lnTo>
                  <a:pt x="1616" y="0"/>
                </a:lnTo>
                <a:lnTo>
                  <a:pt x="2640" y="27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1505" name="Freeform 49"/>
          <p:cNvSpPr>
            <a:spLocks/>
          </p:cNvSpPr>
          <p:nvPr/>
        </p:nvSpPr>
        <p:spPr bwMode="auto">
          <a:xfrm>
            <a:off x="5232400" y="2095500"/>
            <a:ext cx="1625600" cy="2755900"/>
          </a:xfrm>
          <a:custGeom>
            <a:avLst/>
            <a:gdLst/>
            <a:ahLst/>
            <a:cxnLst>
              <a:cxn ang="0">
                <a:pos x="0" y="1736"/>
              </a:cxn>
              <a:cxn ang="0">
                <a:pos x="598" y="0"/>
              </a:cxn>
              <a:cxn ang="0">
                <a:pos x="1024" y="1704"/>
              </a:cxn>
            </a:cxnLst>
            <a:rect l="0" t="0" r="r" b="b"/>
            <a:pathLst>
              <a:path w="1024" h="1736">
                <a:moveTo>
                  <a:pt x="0" y="1736"/>
                </a:moveTo>
                <a:lnTo>
                  <a:pt x="598" y="0"/>
                </a:lnTo>
                <a:lnTo>
                  <a:pt x="1024" y="1704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531506" name="Group 50"/>
          <p:cNvGrpSpPr>
            <a:grpSpLocks/>
          </p:cNvGrpSpPr>
          <p:nvPr/>
        </p:nvGrpSpPr>
        <p:grpSpPr bwMode="auto">
          <a:xfrm>
            <a:off x="5995988" y="2057400"/>
            <a:ext cx="404812" cy="3654425"/>
            <a:chOff x="2160" y="1008"/>
            <a:chExt cx="255" cy="2140"/>
          </a:xfrm>
        </p:grpSpPr>
        <p:grpSp>
          <p:nvGrpSpPr>
            <p:cNvPr id="531507" name="Group 51"/>
            <p:cNvGrpSpPr>
              <a:grpSpLocks/>
            </p:cNvGrpSpPr>
            <p:nvPr/>
          </p:nvGrpSpPr>
          <p:grpSpPr bwMode="auto">
            <a:xfrm>
              <a:off x="2208" y="1008"/>
              <a:ext cx="96" cy="1920"/>
              <a:chOff x="1200" y="1680"/>
              <a:chExt cx="96" cy="1920"/>
            </a:xfrm>
          </p:grpSpPr>
          <p:sp>
            <p:nvSpPr>
              <p:cNvPr id="531508" name="Freeform 52"/>
              <p:cNvSpPr>
                <a:spLocks/>
              </p:cNvSpPr>
              <p:nvPr/>
            </p:nvSpPr>
            <p:spPr bwMode="auto">
              <a:xfrm>
                <a:off x="1224" y="1729"/>
                <a:ext cx="48" cy="1807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0" y="1760"/>
                  </a:cxn>
                </a:cxnLst>
                <a:rect l="0" t="0" r="r" b="b"/>
                <a:pathLst>
                  <a:path w="48" h="1760">
                    <a:moveTo>
                      <a:pt x="48" y="0"/>
                    </a:moveTo>
                    <a:lnTo>
                      <a:pt x="0" y="1760"/>
                    </a:lnTo>
                  </a:path>
                </a:pathLst>
              </a:custGeom>
              <a:noFill/>
              <a:ln w="19050" cap="flat" cmpd="sng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1509" name="Oval 53"/>
              <p:cNvSpPr>
                <a:spLocks noChangeArrowheads="1"/>
              </p:cNvSpPr>
              <p:nvPr/>
            </p:nvSpPr>
            <p:spPr bwMode="auto">
              <a:xfrm>
                <a:off x="1248" y="1680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1510" name="Oval 54"/>
              <p:cNvSpPr>
                <a:spLocks noChangeArrowheads="1"/>
              </p:cNvSpPr>
              <p:nvPr/>
            </p:nvSpPr>
            <p:spPr bwMode="auto">
              <a:xfrm>
                <a:off x="1200" y="3551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31511" name="Text Box 55"/>
            <p:cNvSpPr txBox="1">
              <a:spLocks noChangeArrowheads="1"/>
            </p:cNvSpPr>
            <p:nvPr/>
          </p:nvSpPr>
          <p:spPr bwMode="auto">
            <a:xfrm>
              <a:off x="2160" y="2880"/>
              <a:ext cx="255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Н</a:t>
              </a:r>
            </a:p>
          </p:txBody>
        </p:sp>
      </p:grpSp>
      <p:sp>
        <p:nvSpPr>
          <p:cNvPr id="531512" name="Text Box 56"/>
          <p:cNvSpPr txBox="1">
            <a:spLocks noChangeArrowheads="1"/>
          </p:cNvSpPr>
          <p:nvPr/>
        </p:nvSpPr>
        <p:spPr bwMode="auto">
          <a:xfrm>
            <a:off x="5562600" y="685800"/>
            <a:ext cx="2743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Шестиугольная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пирамида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31514" name="Object 58"/>
          <p:cNvGraphicFramePr>
            <a:graphicFrameLocks noChangeAspect="1"/>
          </p:cNvGraphicFramePr>
          <p:nvPr/>
        </p:nvGraphicFramePr>
        <p:xfrm>
          <a:off x="685800" y="5715000"/>
          <a:ext cx="3698875" cy="792163"/>
        </p:xfrm>
        <a:graphic>
          <a:graphicData uri="http://schemas.openxmlformats.org/presentationml/2006/ole">
            <p:oleObj spid="_x0000_s531516" name="Формула" r:id="rId4" imgW="1066800" imgH="228600" progId="Equation.3">
              <p:embed/>
            </p:oleObj>
          </a:graphicData>
        </a:graphic>
      </p:graphicFrame>
      <p:sp>
        <p:nvSpPr>
          <p:cNvPr id="38" name="Номер слайда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CC81-017F-4C1C-8AF8-3AEAC33F227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609600" y="228600"/>
            <a:ext cx="80010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2507" name="Freeform 27"/>
          <p:cNvSpPr>
            <a:spLocks/>
          </p:cNvSpPr>
          <p:nvPr/>
        </p:nvSpPr>
        <p:spPr bwMode="auto">
          <a:xfrm>
            <a:off x="1676400" y="4800600"/>
            <a:ext cx="4267200" cy="762000"/>
          </a:xfrm>
          <a:custGeom>
            <a:avLst/>
            <a:gdLst/>
            <a:ahLst/>
            <a:cxnLst>
              <a:cxn ang="0">
                <a:pos x="0" y="400"/>
              </a:cxn>
              <a:cxn ang="0">
                <a:pos x="800" y="0"/>
              </a:cxn>
              <a:cxn ang="0">
                <a:pos x="1968" y="0"/>
              </a:cxn>
              <a:cxn ang="0">
                <a:pos x="2688" y="480"/>
              </a:cxn>
            </a:cxnLst>
            <a:rect l="0" t="0" r="r" b="b"/>
            <a:pathLst>
              <a:path w="2688" h="480">
                <a:moveTo>
                  <a:pt x="0" y="400"/>
                </a:moveTo>
                <a:lnTo>
                  <a:pt x="800" y="0"/>
                </a:lnTo>
                <a:lnTo>
                  <a:pt x="1968" y="0"/>
                </a:lnTo>
                <a:lnTo>
                  <a:pt x="2688" y="480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7" name="Группа 26"/>
          <p:cNvGrpSpPr/>
          <p:nvPr/>
        </p:nvGrpSpPr>
        <p:grpSpPr>
          <a:xfrm>
            <a:off x="1676400" y="2057400"/>
            <a:ext cx="4292600" cy="4254500"/>
            <a:chOff x="3962400" y="2057400"/>
            <a:chExt cx="4292600" cy="4254500"/>
          </a:xfrm>
        </p:grpSpPr>
        <p:sp>
          <p:nvSpPr>
            <p:cNvPr id="532505" name="Freeform 25"/>
            <p:cNvSpPr>
              <a:spLocks/>
            </p:cNvSpPr>
            <p:nvPr/>
          </p:nvSpPr>
          <p:spPr bwMode="auto">
            <a:xfrm>
              <a:off x="3962400" y="2095500"/>
              <a:ext cx="4292600" cy="4216400"/>
            </a:xfrm>
            <a:custGeom>
              <a:avLst/>
              <a:gdLst/>
              <a:ahLst/>
              <a:cxnLst>
                <a:cxn ang="0">
                  <a:pos x="0" y="2128"/>
                </a:cxn>
                <a:cxn ang="0">
                  <a:pos x="736" y="2656"/>
                </a:cxn>
                <a:cxn ang="0">
                  <a:pos x="2016" y="2640"/>
                </a:cxn>
                <a:cxn ang="0">
                  <a:pos x="2704" y="2192"/>
                </a:cxn>
                <a:cxn ang="0">
                  <a:pos x="1392" y="0"/>
                </a:cxn>
                <a:cxn ang="0">
                  <a:pos x="0" y="2128"/>
                </a:cxn>
              </a:cxnLst>
              <a:rect l="0" t="0" r="r" b="b"/>
              <a:pathLst>
                <a:path w="2704" h="2656">
                  <a:moveTo>
                    <a:pt x="0" y="2128"/>
                  </a:moveTo>
                  <a:lnTo>
                    <a:pt x="736" y="2656"/>
                  </a:lnTo>
                  <a:lnTo>
                    <a:pt x="2016" y="2640"/>
                  </a:lnTo>
                  <a:lnTo>
                    <a:pt x="2704" y="2192"/>
                  </a:lnTo>
                  <a:lnTo>
                    <a:pt x="1392" y="0"/>
                  </a:lnTo>
                  <a:lnTo>
                    <a:pt x="0" y="2128"/>
                  </a:lnTo>
                  <a:close/>
                </a:path>
              </a:pathLst>
            </a:custGeom>
            <a:solidFill>
              <a:srgbClr val="00CC99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32506" name="Freeform 26"/>
            <p:cNvSpPr>
              <a:spLocks/>
            </p:cNvSpPr>
            <p:nvPr/>
          </p:nvSpPr>
          <p:spPr bwMode="auto">
            <a:xfrm>
              <a:off x="5130800" y="2124075"/>
              <a:ext cx="2057400" cy="4187825"/>
            </a:xfrm>
            <a:custGeom>
              <a:avLst/>
              <a:gdLst/>
              <a:ahLst/>
              <a:cxnLst>
                <a:cxn ang="0">
                  <a:pos x="0" y="2638"/>
                </a:cxn>
                <a:cxn ang="0">
                  <a:pos x="656" y="0"/>
                </a:cxn>
                <a:cxn ang="0">
                  <a:pos x="1296" y="2622"/>
                </a:cxn>
              </a:cxnLst>
              <a:rect l="0" t="0" r="r" b="b"/>
              <a:pathLst>
                <a:path w="1296" h="2638">
                  <a:moveTo>
                    <a:pt x="0" y="2638"/>
                  </a:moveTo>
                  <a:lnTo>
                    <a:pt x="656" y="0"/>
                  </a:lnTo>
                  <a:lnTo>
                    <a:pt x="1296" y="2622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32508" name="Freeform 28"/>
            <p:cNvSpPr>
              <a:spLocks/>
            </p:cNvSpPr>
            <p:nvPr/>
          </p:nvSpPr>
          <p:spPr bwMode="auto">
            <a:xfrm>
              <a:off x="5232400" y="2095500"/>
              <a:ext cx="1778000" cy="2755900"/>
            </a:xfrm>
            <a:custGeom>
              <a:avLst/>
              <a:gdLst/>
              <a:ahLst/>
              <a:cxnLst>
                <a:cxn ang="0">
                  <a:pos x="0" y="1736"/>
                </a:cxn>
                <a:cxn ang="0">
                  <a:pos x="598" y="0"/>
                </a:cxn>
                <a:cxn ang="0">
                  <a:pos x="1120" y="1696"/>
                </a:cxn>
              </a:cxnLst>
              <a:rect l="0" t="0" r="r" b="b"/>
              <a:pathLst>
                <a:path w="1120" h="1736">
                  <a:moveTo>
                    <a:pt x="0" y="1736"/>
                  </a:moveTo>
                  <a:lnTo>
                    <a:pt x="598" y="0"/>
                  </a:lnTo>
                  <a:lnTo>
                    <a:pt x="1120" y="1696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532509" name="Group 29"/>
            <p:cNvGrpSpPr>
              <a:grpSpLocks/>
            </p:cNvGrpSpPr>
            <p:nvPr/>
          </p:nvGrpSpPr>
          <p:grpSpPr bwMode="auto">
            <a:xfrm>
              <a:off x="5943600" y="2057400"/>
              <a:ext cx="404813" cy="3856038"/>
              <a:chOff x="2160" y="1008"/>
              <a:chExt cx="215" cy="2123"/>
            </a:xfrm>
          </p:grpSpPr>
          <p:grpSp>
            <p:nvGrpSpPr>
              <p:cNvPr id="532510" name="Group 30"/>
              <p:cNvGrpSpPr>
                <a:grpSpLocks/>
              </p:cNvGrpSpPr>
              <p:nvPr/>
            </p:nvGrpSpPr>
            <p:grpSpPr bwMode="auto">
              <a:xfrm>
                <a:off x="2208" y="1008"/>
                <a:ext cx="96" cy="1920"/>
                <a:chOff x="1200" y="1680"/>
                <a:chExt cx="96" cy="1920"/>
              </a:xfrm>
            </p:grpSpPr>
            <p:sp>
              <p:nvSpPr>
                <p:cNvPr id="532511" name="Freeform 31"/>
                <p:cNvSpPr>
                  <a:spLocks/>
                </p:cNvSpPr>
                <p:nvPr/>
              </p:nvSpPr>
              <p:spPr bwMode="auto">
                <a:xfrm>
                  <a:off x="1224" y="1729"/>
                  <a:ext cx="48" cy="1807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0" y="1760"/>
                    </a:cxn>
                  </a:cxnLst>
                  <a:rect l="0" t="0" r="r" b="b"/>
                  <a:pathLst>
                    <a:path w="48" h="1760">
                      <a:moveTo>
                        <a:pt x="48" y="0"/>
                      </a:moveTo>
                      <a:lnTo>
                        <a:pt x="0" y="1760"/>
                      </a:lnTo>
                    </a:path>
                  </a:pathLst>
                </a:custGeom>
                <a:noFill/>
                <a:ln w="19050" cap="flat" cmpd="sng">
                  <a:solidFill>
                    <a:srgbClr val="FF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32512" name="Oval 32"/>
                <p:cNvSpPr>
                  <a:spLocks noChangeArrowheads="1"/>
                </p:cNvSpPr>
                <p:nvPr/>
              </p:nvSpPr>
              <p:spPr bwMode="auto">
                <a:xfrm>
                  <a:off x="1248" y="1680"/>
                  <a:ext cx="48" cy="4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32513" name="Oval 33"/>
                <p:cNvSpPr>
                  <a:spLocks noChangeArrowheads="1"/>
                </p:cNvSpPr>
                <p:nvPr/>
              </p:nvSpPr>
              <p:spPr bwMode="auto">
                <a:xfrm>
                  <a:off x="1200" y="3551"/>
                  <a:ext cx="48" cy="4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532514" name="Text Box 34"/>
              <p:cNvSpPr txBox="1">
                <a:spLocks noChangeArrowheads="1"/>
              </p:cNvSpPr>
              <p:nvPr/>
            </p:nvSpPr>
            <p:spPr bwMode="auto">
              <a:xfrm>
                <a:off x="2160" y="2880"/>
                <a:ext cx="215" cy="2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dirty="0"/>
                  <a:t>Н</a:t>
                </a:r>
              </a:p>
            </p:txBody>
          </p:sp>
        </p:grpSp>
      </p:grpSp>
      <p:sp>
        <p:nvSpPr>
          <p:cNvPr id="532515" name="Text Box 35"/>
          <p:cNvSpPr txBox="1">
            <a:spLocks noChangeArrowheads="1"/>
          </p:cNvSpPr>
          <p:nvPr/>
        </p:nvSpPr>
        <p:spPr bwMode="auto">
          <a:xfrm>
            <a:off x="609600" y="304800"/>
            <a:ext cx="7772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Пирамида называется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правильной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если ее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основание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правильный многоугольник, а отрезок, соединяющий вершину с центром основания, является ее высотой.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18" name="Oval 38"/>
          <p:cNvSpPr>
            <a:spLocks noChangeArrowheads="1"/>
          </p:cNvSpPr>
          <p:nvPr/>
        </p:nvSpPr>
        <p:spPr bwMode="auto">
          <a:xfrm>
            <a:off x="1676400" y="4724400"/>
            <a:ext cx="4267200" cy="1676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733800" y="1676400"/>
            <a:ext cx="533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</a:rPr>
              <a:t>S</a:t>
            </a: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CC81-017F-4C1C-8AF8-3AEAC33F227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Скругленный прямоугольник 41"/>
          <p:cNvSpPr/>
          <p:nvPr/>
        </p:nvSpPr>
        <p:spPr>
          <a:xfrm>
            <a:off x="304800" y="228600"/>
            <a:ext cx="861060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latin typeface="Times New Roman" pitchFamily="18" charset="0"/>
            </a:endParaRPr>
          </a:p>
        </p:txBody>
      </p:sp>
      <p:sp>
        <p:nvSpPr>
          <p:cNvPr id="533507" name="Freeform 3"/>
          <p:cNvSpPr>
            <a:spLocks/>
          </p:cNvSpPr>
          <p:nvPr/>
        </p:nvSpPr>
        <p:spPr bwMode="auto">
          <a:xfrm>
            <a:off x="2057400" y="2209800"/>
            <a:ext cx="2057400" cy="4187825"/>
          </a:xfrm>
          <a:custGeom>
            <a:avLst/>
            <a:gdLst/>
            <a:ahLst/>
            <a:cxnLst>
              <a:cxn ang="0">
                <a:pos x="0" y="2638"/>
              </a:cxn>
              <a:cxn ang="0">
                <a:pos x="656" y="0"/>
              </a:cxn>
              <a:cxn ang="0">
                <a:pos x="1296" y="2622"/>
              </a:cxn>
            </a:cxnLst>
            <a:rect l="0" t="0" r="r" b="b"/>
            <a:pathLst>
              <a:path w="1296" h="2638">
                <a:moveTo>
                  <a:pt x="0" y="2638"/>
                </a:moveTo>
                <a:lnTo>
                  <a:pt x="656" y="0"/>
                </a:lnTo>
                <a:lnTo>
                  <a:pt x="1296" y="262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3508" name="Freeform 4"/>
          <p:cNvSpPr>
            <a:spLocks/>
          </p:cNvSpPr>
          <p:nvPr/>
        </p:nvSpPr>
        <p:spPr bwMode="auto">
          <a:xfrm>
            <a:off x="914400" y="4876800"/>
            <a:ext cx="4267200" cy="762000"/>
          </a:xfrm>
          <a:custGeom>
            <a:avLst/>
            <a:gdLst/>
            <a:ahLst/>
            <a:cxnLst>
              <a:cxn ang="0">
                <a:pos x="0" y="400"/>
              </a:cxn>
              <a:cxn ang="0">
                <a:pos x="800" y="0"/>
              </a:cxn>
              <a:cxn ang="0">
                <a:pos x="1936" y="0"/>
              </a:cxn>
              <a:cxn ang="0">
                <a:pos x="2688" y="480"/>
              </a:cxn>
            </a:cxnLst>
            <a:rect l="0" t="0" r="r" b="b"/>
            <a:pathLst>
              <a:path w="2688" h="480">
                <a:moveTo>
                  <a:pt x="0" y="400"/>
                </a:moveTo>
                <a:lnTo>
                  <a:pt x="800" y="0"/>
                </a:lnTo>
                <a:lnTo>
                  <a:pt x="1936" y="0"/>
                </a:lnTo>
                <a:lnTo>
                  <a:pt x="2688" y="480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3509" name="Freeform 5"/>
          <p:cNvSpPr>
            <a:spLocks/>
          </p:cNvSpPr>
          <p:nvPr/>
        </p:nvSpPr>
        <p:spPr bwMode="auto">
          <a:xfrm>
            <a:off x="2133600" y="2209800"/>
            <a:ext cx="1828800" cy="2755900"/>
          </a:xfrm>
          <a:custGeom>
            <a:avLst/>
            <a:gdLst/>
            <a:ahLst/>
            <a:cxnLst>
              <a:cxn ang="0">
                <a:pos x="0" y="1736"/>
              </a:cxn>
              <a:cxn ang="0">
                <a:pos x="598" y="0"/>
              </a:cxn>
              <a:cxn ang="0">
                <a:pos x="1152" y="1712"/>
              </a:cxn>
            </a:cxnLst>
            <a:rect l="0" t="0" r="r" b="b"/>
            <a:pathLst>
              <a:path w="1152" h="1736">
                <a:moveTo>
                  <a:pt x="0" y="1736"/>
                </a:moveTo>
                <a:lnTo>
                  <a:pt x="598" y="0"/>
                </a:lnTo>
                <a:lnTo>
                  <a:pt x="1152" y="171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3516" name="Text Box 12"/>
          <p:cNvSpPr txBox="1">
            <a:spLocks noChangeArrowheads="1"/>
          </p:cNvSpPr>
          <p:nvPr/>
        </p:nvSpPr>
        <p:spPr bwMode="auto">
          <a:xfrm>
            <a:off x="381000" y="381000"/>
            <a:ext cx="8534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боковые ребра правильной пирамиды равны, а боковые грани являются равными равнобедренными треугольниками.</a:t>
            </a:r>
          </a:p>
        </p:txBody>
      </p:sp>
      <p:sp>
        <p:nvSpPr>
          <p:cNvPr id="533518" name="Oval 14"/>
          <p:cNvSpPr>
            <a:spLocks noChangeArrowheads="1"/>
          </p:cNvSpPr>
          <p:nvPr/>
        </p:nvSpPr>
        <p:spPr bwMode="auto">
          <a:xfrm>
            <a:off x="914400" y="4800600"/>
            <a:ext cx="4267200" cy="1676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33523" name="Group 19"/>
          <p:cNvGrpSpPr>
            <a:grpSpLocks/>
          </p:cNvGrpSpPr>
          <p:nvPr/>
        </p:nvGrpSpPr>
        <p:grpSpPr bwMode="auto">
          <a:xfrm>
            <a:off x="3048000" y="2209800"/>
            <a:ext cx="1066800" cy="4114800"/>
            <a:chOff x="3840" y="1344"/>
            <a:chExt cx="672" cy="2592"/>
          </a:xfrm>
        </p:grpSpPr>
        <p:sp>
          <p:nvSpPr>
            <p:cNvPr id="533519" name="Line 15"/>
            <p:cNvSpPr>
              <a:spLocks noChangeShapeType="1"/>
            </p:cNvSpPr>
            <p:nvPr/>
          </p:nvSpPr>
          <p:spPr bwMode="auto">
            <a:xfrm flipH="1" flipV="1">
              <a:off x="3840" y="3456"/>
              <a:ext cx="672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33520" name="Freeform 16"/>
            <p:cNvSpPr>
              <a:spLocks/>
            </p:cNvSpPr>
            <p:nvPr/>
          </p:nvSpPr>
          <p:spPr bwMode="auto">
            <a:xfrm>
              <a:off x="3840" y="1344"/>
              <a:ext cx="672" cy="2592"/>
            </a:xfrm>
            <a:custGeom>
              <a:avLst/>
              <a:gdLst/>
              <a:ahLst/>
              <a:cxnLst>
                <a:cxn ang="0">
                  <a:pos x="672" y="2592"/>
                </a:cxn>
                <a:cxn ang="0">
                  <a:pos x="48" y="0"/>
                </a:cxn>
                <a:cxn ang="0">
                  <a:pos x="0" y="2112"/>
                </a:cxn>
                <a:cxn ang="0">
                  <a:pos x="672" y="2592"/>
                </a:cxn>
              </a:cxnLst>
              <a:rect l="0" t="0" r="r" b="b"/>
              <a:pathLst>
                <a:path w="672" h="2592">
                  <a:moveTo>
                    <a:pt x="672" y="2592"/>
                  </a:moveTo>
                  <a:lnTo>
                    <a:pt x="48" y="0"/>
                  </a:lnTo>
                  <a:lnTo>
                    <a:pt x="0" y="2112"/>
                  </a:lnTo>
                  <a:lnTo>
                    <a:pt x="672" y="2592"/>
                  </a:lnTo>
                  <a:close/>
                </a:path>
              </a:pathLst>
            </a:custGeom>
            <a:solidFill>
              <a:srgbClr val="FF0000">
                <a:alpha val="61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33524" name="Group 20"/>
          <p:cNvGrpSpPr>
            <a:grpSpLocks/>
          </p:cNvGrpSpPr>
          <p:nvPr/>
        </p:nvGrpSpPr>
        <p:grpSpPr bwMode="auto">
          <a:xfrm>
            <a:off x="914400" y="2209800"/>
            <a:ext cx="2184400" cy="3340100"/>
            <a:chOff x="2496" y="1352"/>
            <a:chExt cx="1376" cy="2104"/>
          </a:xfrm>
        </p:grpSpPr>
        <p:sp>
          <p:nvSpPr>
            <p:cNvPr id="533521" name="Freeform 17"/>
            <p:cNvSpPr>
              <a:spLocks/>
            </p:cNvSpPr>
            <p:nvPr/>
          </p:nvSpPr>
          <p:spPr bwMode="auto">
            <a:xfrm>
              <a:off x="2496" y="1352"/>
              <a:ext cx="1376" cy="2096"/>
            </a:xfrm>
            <a:custGeom>
              <a:avLst/>
              <a:gdLst/>
              <a:ahLst/>
              <a:cxnLst>
                <a:cxn ang="0">
                  <a:pos x="0" y="2096"/>
                </a:cxn>
                <a:cxn ang="0">
                  <a:pos x="1376" y="0"/>
                </a:cxn>
                <a:cxn ang="0">
                  <a:pos x="1328" y="2096"/>
                </a:cxn>
                <a:cxn ang="0">
                  <a:pos x="0" y="2096"/>
                </a:cxn>
              </a:cxnLst>
              <a:rect l="0" t="0" r="r" b="b"/>
              <a:pathLst>
                <a:path w="1376" h="2096">
                  <a:moveTo>
                    <a:pt x="0" y="2096"/>
                  </a:moveTo>
                  <a:lnTo>
                    <a:pt x="1376" y="0"/>
                  </a:lnTo>
                  <a:lnTo>
                    <a:pt x="1328" y="2096"/>
                  </a:lnTo>
                  <a:lnTo>
                    <a:pt x="0" y="2096"/>
                  </a:lnTo>
                  <a:close/>
                </a:path>
              </a:pathLst>
            </a:custGeom>
            <a:solidFill>
              <a:srgbClr val="0000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33522" name="Line 18"/>
            <p:cNvSpPr>
              <a:spLocks noChangeShapeType="1"/>
            </p:cNvSpPr>
            <p:nvPr/>
          </p:nvSpPr>
          <p:spPr bwMode="auto">
            <a:xfrm flipH="1" flipV="1">
              <a:off x="2496" y="3456"/>
              <a:ext cx="13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33510" name="Group 6"/>
          <p:cNvGrpSpPr>
            <a:grpSpLocks/>
          </p:cNvGrpSpPr>
          <p:nvPr/>
        </p:nvGrpSpPr>
        <p:grpSpPr bwMode="auto">
          <a:xfrm>
            <a:off x="2895600" y="2209800"/>
            <a:ext cx="404813" cy="3856038"/>
            <a:chOff x="2160" y="1008"/>
            <a:chExt cx="215" cy="2123"/>
          </a:xfrm>
        </p:grpSpPr>
        <p:grpSp>
          <p:nvGrpSpPr>
            <p:cNvPr id="533511" name="Group 7"/>
            <p:cNvGrpSpPr>
              <a:grpSpLocks/>
            </p:cNvGrpSpPr>
            <p:nvPr/>
          </p:nvGrpSpPr>
          <p:grpSpPr bwMode="auto">
            <a:xfrm>
              <a:off x="2208" y="1008"/>
              <a:ext cx="96" cy="1920"/>
              <a:chOff x="1200" y="1680"/>
              <a:chExt cx="96" cy="1920"/>
            </a:xfrm>
          </p:grpSpPr>
          <p:sp>
            <p:nvSpPr>
              <p:cNvPr id="533512" name="Freeform 8"/>
              <p:cNvSpPr>
                <a:spLocks/>
              </p:cNvSpPr>
              <p:nvPr/>
            </p:nvSpPr>
            <p:spPr bwMode="auto">
              <a:xfrm>
                <a:off x="1224" y="1729"/>
                <a:ext cx="48" cy="1807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0" y="1760"/>
                  </a:cxn>
                </a:cxnLst>
                <a:rect l="0" t="0" r="r" b="b"/>
                <a:pathLst>
                  <a:path w="48" h="1760">
                    <a:moveTo>
                      <a:pt x="48" y="0"/>
                    </a:moveTo>
                    <a:lnTo>
                      <a:pt x="0" y="1760"/>
                    </a:lnTo>
                  </a:path>
                </a:pathLst>
              </a:custGeom>
              <a:noFill/>
              <a:ln w="19050" cap="flat" cmpd="sng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3513" name="Oval 9"/>
              <p:cNvSpPr>
                <a:spLocks noChangeArrowheads="1"/>
              </p:cNvSpPr>
              <p:nvPr/>
            </p:nvSpPr>
            <p:spPr bwMode="auto">
              <a:xfrm>
                <a:off x="1248" y="1680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3514" name="Oval 10"/>
              <p:cNvSpPr>
                <a:spLocks noChangeArrowheads="1"/>
              </p:cNvSpPr>
              <p:nvPr/>
            </p:nvSpPr>
            <p:spPr bwMode="auto">
              <a:xfrm>
                <a:off x="1200" y="3551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33515" name="Text Box 11"/>
            <p:cNvSpPr txBox="1">
              <a:spLocks noChangeArrowheads="1"/>
            </p:cNvSpPr>
            <p:nvPr/>
          </p:nvSpPr>
          <p:spPr bwMode="auto">
            <a:xfrm>
              <a:off x="2160" y="2880"/>
              <a:ext cx="215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Н</a:t>
              </a:r>
            </a:p>
          </p:txBody>
        </p:sp>
      </p:grpSp>
      <p:sp>
        <p:nvSpPr>
          <p:cNvPr id="533532" name="Text Box 28"/>
          <p:cNvSpPr txBox="1">
            <a:spLocks noChangeArrowheads="1"/>
          </p:cNvSpPr>
          <p:nvPr/>
        </p:nvSpPr>
        <p:spPr bwMode="auto">
          <a:xfrm>
            <a:off x="381000" y="53340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/>
              <a:t>А</a:t>
            </a:r>
            <a:r>
              <a:rPr lang="ru-RU" sz="2400" baseline="-25000" dirty="0"/>
              <a:t>1</a:t>
            </a:r>
            <a:endParaRPr lang="ru-RU" sz="2400" dirty="0"/>
          </a:p>
        </p:txBody>
      </p:sp>
      <p:sp>
        <p:nvSpPr>
          <p:cNvPr id="533533" name="Text Box 29"/>
          <p:cNvSpPr txBox="1">
            <a:spLocks noChangeArrowheads="1"/>
          </p:cNvSpPr>
          <p:nvPr/>
        </p:nvSpPr>
        <p:spPr bwMode="auto">
          <a:xfrm>
            <a:off x="1828800" y="64008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/>
              <a:t>А</a:t>
            </a:r>
            <a:r>
              <a:rPr lang="ru-RU" sz="2400" baseline="-25000" dirty="0"/>
              <a:t>2</a:t>
            </a:r>
            <a:endParaRPr lang="ru-RU" sz="2400" dirty="0"/>
          </a:p>
        </p:txBody>
      </p:sp>
      <p:sp>
        <p:nvSpPr>
          <p:cNvPr id="533534" name="Text Box 30"/>
          <p:cNvSpPr txBox="1">
            <a:spLocks noChangeArrowheads="1"/>
          </p:cNvSpPr>
          <p:nvPr/>
        </p:nvSpPr>
        <p:spPr bwMode="auto">
          <a:xfrm>
            <a:off x="3886200" y="62484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/>
              <a:t>А</a:t>
            </a:r>
            <a:r>
              <a:rPr lang="ru-RU" sz="2400" baseline="-25000" dirty="0"/>
              <a:t>3</a:t>
            </a:r>
            <a:endParaRPr lang="ru-RU" sz="2400" dirty="0"/>
          </a:p>
        </p:txBody>
      </p:sp>
      <p:sp>
        <p:nvSpPr>
          <p:cNvPr id="533535" name="Text Box 31"/>
          <p:cNvSpPr txBox="1">
            <a:spLocks noChangeArrowheads="1"/>
          </p:cNvSpPr>
          <p:nvPr/>
        </p:nvSpPr>
        <p:spPr bwMode="auto">
          <a:xfrm>
            <a:off x="5105400" y="55626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/>
              <a:t>А</a:t>
            </a:r>
            <a:r>
              <a:rPr lang="ru-RU" sz="2400" baseline="-25000" dirty="0"/>
              <a:t>4</a:t>
            </a:r>
            <a:endParaRPr lang="ru-RU" sz="2400" dirty="0"/>
          </a:p>
        </p:txBody>
      </p:sp>
      <p:sp>
        <p:nvSpPr>
          <p:cNvPr id="533536" name="Text Box 32"/>
          <p:cNvSpPr txBox="1">
            <a:spLocks noChangeArrowheads="1"/>
          </p:cNvSpPr>
          <p:nvPr/>
        </p:nvSpPr>
        <p:spPr bwMode="auto">
          <a:xfrm>
            <a:off x="3733800" y="46482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/>
              <a:t>А</a:t>
            </a:r>
            <a:r>
              <a:rPr lang="ru-RU" sz="2400" baseline="-25000" dirty="0"/>
              <a:t>5</a:t>
            </a:r>
            <a:endParaRPr lang="ru-RU" sz="2400" dirty="0"/>
          </a:p>
        </p:txBody>
      </p:sp>
      <p:sp>
        <p:nvSpPr>
          <p:cNvPr id="533537" name="Text Box 33"/>
          <p:cNvSpPr txBox="1">
            <a:spLocks noChangeArrowheads="1"/>
          </p:cNvSpPr>
          <p:nvPr/>
        </p:nvSpPr>
        <p:spPr bwMode="auto">
          <a:xfrm>
            <a:off x="1828800" y="4572000"/>
            <a:ext cx="500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/>
              <a:t>А</a:t>
            </a:r>
            <a:r>
              <a:rPr lang="ru-RU" sz="2400" baseline="-25000" dirty="0"/>
              <a:t>6</a:t>
            </a:r>
            <a:endParaRPr lang="ru-RU" sz="2400" dirty="0"/>
          </a:p>
        </p:txBody>
      </p:sp>
      <p:sp>
        <p:nvSpPr>
          <p:cNvPr id="533549" name="Freeform 45"/>
          <p:cNvSpPr>
            <a:spLocks/>
          </p:cNvSpPr>
          <p:nvPr/>
        </p:nvSpPr>
        <p:spPr bwMode="auto">
          <a:xfrm>
            <a:off x="2057400" y="2133600"/>
            <a:ext cx="1066800" cy="4114800"/>
          </a:xfrm>
          <a:custGeom>
            <a:avLst/>
            <a:gdLst/>
            <a:ahLst/>
            <a:cxnLst>
              <a:cxn ang="0">
                <a:pos x="624" y="2064"/>
              </a:cxn>
              <a:cxn ang="0">
                <a:pos x="0" y="2592"/>
              </a:cxn>
              <a:cxn ang="0">
                <a:pos x="672" y="0"/>
              </a:cxn>
              <a:cxn ang="0">
                <a:pos x="624" y="2112"/>
              </a:cxn>
            </a:cxnLst>
            <a:rect l="0" t="0" r="r" b="b"/>
            <a:pathLst>
              <a:path w="672" h="2592">
                <a:moveTo>
                  <a:pt x="624" y="2064"/>
                </a:moveTo>
                <a:lnTo>
                  <a:pt x="0" y="2592"/>
                </a:lnTo>
                <a:lnTo>
                  <a:pt x="672" y="0"/>
                </a:lnTo>
                <a:lnTo>
                  <a:pt x="624" y="2112"/>
                </a:lnTo>
              </a:path>
            </a:pathLst>
          </a:custGeom>
          <a:solidFill>
            <a:srgbClr val="FFFF00">
              <a:alpha val="50999"/>
            </a:srgbClr>
          </a:solidFill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3506" name="Freeform 2"/>
          <p:cNvSpPr>
            <a:spLocks/>
          </p:cNvSpPr>
          <p:nvPr/>
        </p:nvSpPr>
        <p:spPr bwMode="auto">
          <a:xfrm>
            <a:off x="914400" y="2209800"/>
            <a:ext cx="4267200" cy="4216400"/>
          </a:xfrm>
          <a:custGeom>
            <a:avLst/>
            <a:gdLst/>
            <a:ahLst/>
            <a:cxnLst>
              <a:cxn ang="0">
                <a:pos x="0" y="2128"/>
              </a:cxn>
              <a:cxn ang="0">
                <a:pos x="736" y="2656"/>
              </a:cxn>
              <a:cxn ang="0">
                <a:pos x="2016" y="2640"/>
              </a:cxn>
              <a:cxn ang="0">
                <a:pos x="2688" y="2192"/>
              </a:cxn>
              <a:cxn ang="0">
                <a:pos x="1392" y="0"/>
              </a:cxn>
              <a:cxn ang="0">
                <a:pos x="0" y="2128"/>
              </a:cxn>
            </a:cxnLst>
            <a:rect l="0" t="0" r="r" b="b"/>
            <a:pathLst>
              <a:path w="2688" h="2656">
                <a:moveTo>
                  <a:pt x="0" y="2128"/>
                </a:moveTo>
                <a:lnTo>
                  <a:pt x="736" y="2656"/>
                </a:lnTo>
                <a:lnTo>
                  <a:pt x="2016" y="2640"/>
                </a:lnTo>
                <a:lnTo>
                  <a:pt x="2688" y="2192"/>
                </a:lnTo>
                <a:lnTo>
                  <a:pt x="1392" y="0"/>
                </a:lnTo>
                <a:lnTo>
                  <a:pt x="0" y="2128"/>
                </a:lnTo>
                <a:close/>
              </a:path>
            </a:pathLst>
          </a:custGeom>
          <a:solidFill>
            <a:srgbClr val="00CC99">
              <a:alpha val="3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3531" name="Text Box 27"/>
          <p:cNvSpPr txBox="1">
            <a:spLocks noChangeArrowheads="1"/>
          </p:cNvSpPr>
          <p:nvPr/>
        </p:nvSpPr>
        <p:spPr bwMode="auto">
          <a:xfrm>
            <a:off x="2895600" y="1676400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 smtClean="0"/>
              <a:t>S</a:t>
            </a:r>
            <a:endParaRPr lang="ru-RU" sz="2400" dirty="0"/>
          </a:p>
        </p:txBody>
      </p:sp>
      <p:sp>
        <p:nvSpPr>
          <p:cNvPr id="533528" name="Oval 24"/>
          <p:cNvSpPr>
            <a:spLocks noChangeArrowheads="1"/>
          </p:cNvSpPr>
          <p:nvPr/>
        </p:nvSpPr>
        <p:spPr bwMode="auto">
          <a:xfrm>
            <a:off x="3048000" y="21336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" name="Freeform 2"/>
          <p:cNvSpPr>
            <a:spLocks/>
          </p:cNvSpPr>
          <p:nvPr/>
        </p:nvSpPr>
        <p:spPr bwMode="auto">
          <a:xfrm>
            <a:off x="914400" y="2209800"/>
            <a:ext cx="4267200" cy="4216400"/>
          </a:xfrm>
          <a:custGeom>
            <a:avLst/>
            <a:gdLst/>
            <a:ahLst/>
            <a:cxnLst>
              <a:cxn ang="0">
                <a:pos x="0" y="2128"/>
              </a:cxn>
              <a:cxn ang="0">
                <a:pos x="736" y="2656"/>
              </a:cxn>
              <a:cxn ang="0">
                <a:pos x="2016" y="2640"/>
              </a:cxn>
              <a:cxn ang="0">
                <a:pos x="2688" y="2192"/>
              </a:cxn>
              <a:cxn ang="0">
                <a:pos x="1392" y="0"/>
              </a:cxn>
              <a:cxn ang="0">
                <a:pos x="0" y="2128"/>
              </a:cxn>
            </a:cxnLst>
            <a:rect l="0" t="0" r="r" b="b"/>
            <a:pathLst>
              <a:path w="2688" h="2656">
                <a:moveTo>
                  <a:pt x="0" y="2128"/>
                </a:moveTo>
                <a:lnTo>
                  <a:pt x="736" y="2656"/>
                </a:lnTo>
                <a:lnTo>
                  <a:pt x="2016" y="2640"/>
                </a:lnTo>
                <a:lnTo>
                  <a:pt x="2688" y="2192"/>
                </a:lnTo>
                <a:lnTo>
                  <a:pt x="1392" y="0"/>
                </a:lnTo>
                <a:lnTo>
                  <a:pt x="0" y="2128"/>
                </a:lnTo>
                <a:close/>
              </a:path>
            </a:pathLst>
          </a:custGeom>
          <a:solidFill>
            <a:srgbClr val="00CC99">
              <a:alpha val="3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457200" y="23622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CC81-017F-4C1C-8AF8-3AEAC33F227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33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335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33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33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3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3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33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33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3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3518" grpId="0" animBg="1"/>
      <p:bldP spid="53354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Скругленный прямоугольник 33"/>
          <p:cNvSpPr/>
          <p:nvPr/>
        </p:nvSpPr>
        <p:spPr>
          <a:xfrm>
            <a:off x="304800" y="228600"/>
            <a:ext cx="86106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4530" name="Freeform 2"/>
          <p:cNvSpPr>
            <a:spLocks/>
          </p:cNvSpPr>
          <p:nvPr/>
        </p:nvSpPr>
        <p:spPr bwMode="auto">
          <a:xfrm>
            <a:off x="5130800" y="2124075"/>
            <a:ext cx="2057400" cy="4187825"/>
          </a:xfrm>
          <a:custGeom>
            <a:avLst/>
            <a:gdLst/>
            <a:ahLst/>
            <a:cxnLst>
              <a:cxn ang="0">
                <a:pos x="0" y="2638"/>
              </a:cxn>
              <a:cxn ang="0">
                <a:pos x="656" y="0"/>
              </a:cxn>
              <a:cxn ang="0">
                <a:pos x="1296" y="2622"/>
              </a:cxn>
            </a:cxnLst>
            <a:rect l="0" t="0" r="r" b="b"/>
            <a:pathLst>
              <a:path w="1296" h="2638">
                <a:moveTo>
                  <a:pt x="0" y="2638"/>
                </a:moveTo>
                <a:lnTo>
                  <a:pt x="656" y="0"/>
                </a:lnTo>
                <a:lnTo>
                  <a:pt x="1296" y="262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4531" name="Freeform 3"/>
          <p:cNvSpPr>
            <a:spLocks/>
          </p:cNvSpPr>
          <p:nvPr/>
        </p:nvSpPr>
        <p:spPr bwMode="auto">
          <a:xfrm>
            <a:off x="3987800" y="4813300"/>
            <a:ext cx="4267200" cy="762000"/>
          </a:xfrm>
          <a:custGeom>
            <a:avLst/>
            <a:gdLst/>
            <a:ahLst/>
            <a:cxnLst>
              <a:cxn ang="0">
                <a:pos x="0" y="400"/>
              </a:cxn>
              <a:cxn ang="0">
                <a:pos x="800" y="0"/>
              </a:cxn>
              <a:cxn ang="0">
                <a:pos x="1936" y="0"/>
              </a:cxn>
              <a:cxn ang="0">
                <a:pos x="2688" y="480"/>
              </a:cxn>
            </a:cxnLst>
            <a:rect l="0" t="0" r="r" b="b"/>
            <a:pathLst>
              <a:path w="2688" h="480">
                <a:moveTo>
                  <a:pt x="0" y="400"/>
                </a:moveTo>
                <a:lnTo>
                  <a:pt x="800" y="0"/>
                </a:lnTo>
                <a:lnTo>
                  <a:pt x="1936" y="0"/>
                </a:lnTo>
                <a:lnTo>
                  <a:pt x="2688" y="480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4532" name="Freeform 4"/>
          <p:cNvSpPr>
            <a:spLocks/>
          </p:cNvSpPr>
          <p:nvPr/>
        </p:nvSpPr>
        <p:spPr bwMode="auto">
          <a:xfrm>
            <a:off x="5232400" y="2095500"/>
            <a:ext cx="1828800" cy="2755900"/>
          </a:xfrm>
          <a:custGeom>
            <a:avLst/>
            <a:gdLst/>
            <a:ahLst/>
            <a:cxnLst>
              <a:cxn ang="0">
                <a:pos x="0" y="1736"/>
              </a:cxn>
              <a:cxn ang="0">
                <a:pos x="598" y="0"/>
              </a:cxn>
              <a:cxn ang="0">
                <a:pos x="1152" y="1712"/>
              </a:cxn>
            </a:cxnLst>
            <a:rect l="0" t="0" r="r" b="b"/>
            <a:pathLst>
              <a:path w="1152" h="1736">
                <a:moveTo>
                  <a:pt x="0" y="1736"/>
                </a:moveTo>
                <a:lnTo>
                  <a:pt x="598" y="0"/>
                </a:lnTo>
                <a:lnTo>
                  <a:pt x="1152" y="171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4533" name="Text Box 5"/>
          <p:cNvSpPr txBox="1">
            <a:spLocks noChangeArrowheads="1"/>
          </p:cNvSpPr>
          <p:nvPr/>
        </p:nvSpPr>
        <p:spPr bwMode="auto">
          <a:xfrm>
            <a:off x="381000" y="304800"/>
            <a:ext cx="8458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Высота боковой грани правильной пирамиды, проведенная из ее вершины, называется</a:t>
            </a: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апофемой.</a:t>
            </a:r>
          </a:p>
        </p:txBody>
      </p:sp>
      <p:sp>
        <p:nvSpPr>
          <p:cNvPr id="534534" name="Oval 6"/>
          <p:cNvSpPr>
            <a:spLocks noChangeArrowheads="1"/>
          </p:cNvSpPr>
          <p:nvPr/>
        </p:nvSpPr>
        <p:spPr bwMode="auto">
          <a:xfrm>
            <a:off x="3962400" y="4724400"/>
            <a:ext cx="4267200" cy="1676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34541" name="Group 13"/>
          <p:cNvGrpSpPr>
            <a:grpSpLocks/>
          </p:cNvGrpSpPr>
          <p:nvPr/>
        </p:nvGrpSpPr>
        <p:grpSpPr bwMode="auto">
          <a:xfrm>
            <a:off x="5943600" y="2057400"/>
            <a:ext cx="404813" cy="3856038"/>
            <a:chOff x="2160" y="1008"/>
            <a:chExt cx="215" cy="2123"/>
          </a:xfrm>
        </p:grpSpPr>
        <p:grpSp>
          <p:nvGrpSpPr>
            <p:cNvPr id="534542" name="Group 14"/>
            <p:cNvGrpSpPr>
              <a:grpSpLocks/>
            </p:cNvGrpSpPr>
            <p:nvPr/>
          </p:nvGrpSpPr>
          <p:grpSpPr bwMode="auto">
            <a:xfrm>
              <a:off x="2208" y="1008"/>
              <a:ext cx="96" cy="1920"/>
              <a:chOff x="1200" y="1680"/>
              <a:chExt cx="96" cy="1920"/>
            </a:xfrm>
          </p:grpSpPr>
          <p:sp>
            <p:nvSpPr>
              <p:cNvPr id="534543" name="Freeform 15"/>
              <p:cNvSpPr>
                <a:spLocks/>
              </p:cNvSpPr>
              <p:nvPr/>
            </p:nvSpPr>
            <p:spPr bwMode="auto">
              <a:xfrm>
                <a:off x="1224" y="1729"/>
                <a:ext cx="48" cy="1807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0" y="1760"/>
                  </a:cxn>
                </a:cxnLst>
                <a:rect l="0" t="0" r="r" b="b"/>
                <a:pathLst>
                  <a:path w="48" h="1760">
                    <a:moveTo>
                      <a:pt x="48" y="0"/>
                    </a:moveTo>
                    <a:lnTo>
                      <a:pt x="0" y="1760"/>
                    </a:lnTo>
                  </a:path>
                </a:pathLst>
              </a:custGeom>
              <a:noFill/>
              <a:ln w="19050" cap="flat" cmpd="sng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4544" name="Oval 16"/>
              <p:cNvSpPr>
                <a:spLocks noChangeArrowheads="1"/>
              </p:cNvSpPr>
              <p:nvPr/>
            </p:nvSpPr>
            <p:spPr bwMode="auto">
              <a:xfrm>
                <a:off x="1248" y="1680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4545" name="Oval 17"/>
              <p:cNvSpPr>
                <a:spLocks noChangeArrowheads="1"/>
              </p:cNvSpPr>
              <p:nvPr/>
            </p:nvSpPr>
            <p:spPr bwMode="auto">
              <a:xfrm>
                <a:off x="1200" y="3551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34546" name="Text Box 18"/>
            <p:cNvSpPr txBox="1">
              <a:spLocks noChangeArrowheads="1"/>
            </p:cNvSpPr>
            <p:nvPr/>
          </p:nvSpPr>
          <p:spPr bwMode="auto">
            <a:xfrm>
              <a:off x="2160" y="2880"/>
              <a:ext cx="215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Н</a:t>
              </a:r>
            </a:p>
          </p:txBody>
        </p:sp>
      </p:grpSp>
      <p:sp>
        <p:nvSpPr>
          <p:cNvPr id="534547" name="Text Box 19"/>
          <p:cNvSpPr txBox="1">
            <a:spLocks noChangeArrowheads="1"/>
          </p:cNvSpPr>
          <p:nvPr/>
        </p:nvSpPr>
        <p:spPr bwMode="auto">
          <a:xfrm>
            <a:off x="3505200" y="51816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1</a:t>
            </a:r>
            <a:endParaRPr lang="ru-RU" sz="2400"/>
          </a:p>
        </p:txBody>
      </p:sp>
      <p:sp>
        <p:nvSpPr>
          <p:cNvPr id="534548" name="Text Box 20"/>
          <p:cNvSpPr txBox="1">
            <a:spLocks noChangeArrowheads="1"/>
          </p:cNvSpPr>
          <p:nvPr/>
        </p:nvSpPr>
        <p:spPr bwMode="auto">
          <a:xfrm>
            <a:off x="4800600" y="62484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2</a:t>
            </a:r>
            <a:endParaRPr lang="ru-RU" sz="2400"/>
          </a:p>
        </p:txBody>
      </p:sp>
      <p:sp>
        <p:nvSpPr>
          <p:cNvPr id="534549" name="Text Box 21"/>
          <p:cNvSpPr txBox="1">
            <a:spLocks noChangeArrowheads="1"/>
          </p:cNvSpPr>
          <p:nvPr/>
        </p:nvSpPr>
        <p:spPr bwMode="auto">
          <a:xfrm>
            <a:off x="7086600" y="62484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3</a:t>
            </a:r>
            <a:endParaRPr lang="ru-RU" sz="2400"/>
          </a:p>
        </p:txBody>
      </p:sp>
      <p:sp>
        <p:nvSpPr>
          <p:cNvPr id="534550" name="Text Box 22"/>
          <p:cNvSpPr txBox="1">
            <a:spLocks noChangeArrowheads="1"/>
          </p:cNvSpPr>
          <p:nvPr/>
        </p:nvSpPr>
        <p:spPr bwMode="auto">
          <a:xfrm>
            <a:off x="8229600" y="52578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4</a:t>
            </a:r>
            <a:endParaRPr lang="ru-RU" sz="2400"/>
          </a:p>
        </p:txBody>
      </p:sp>
      <p:sp>
        <p:nvSpPr>
          <p:cNvPr id="534551" name="Text Box 23"/>
          <p:cNvSpPr txBox="1">
            <a:spLocks noChangeArrowheads="1"/>
          </p:cNvSpPr>
          <p:nvPr/>
        </p:nvSpPr>
        <p:spPr bwMode="auto">
          <a:xfrm>
            <a:off x="7010400" y="44196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5</a:t>
            </a:r>
            <a:endParaRPr lang="ru-RU" sz="2400"/>
          </a:p>
        </p:txBody>
      </p:sp>
      <p:sp>
        <p:nvSpPr>
          <p:cNvPr id="534552" name="Text Box 24"/>
          <p:cNvSpPr txBox="1">
            <a:spLocks noChangeArrowheads="1"/>
          </p:cNvSpPr>
          <p:nvPr/>
        </p:nvSpPr>
        <p:spPr bwMode="auto">
          <a:xfrm>
            <a:off x="4833938" y="4419600"/>
            <a:ext cx="500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6</a:t>
            </a:r>
            <a:endParaRPr lang="ru-RU" sz="2400"/>
          </a:p>
        </p:txBody>
      </p:sp>
      <p:sp>
        <p:nvSpPr>
          <p:cNvPr id="534568" name="Freeform 40"/>
          <p:cNvSpPr>
            <a:spLocks/>
          </p:cNvSpPr>
          <p:nvPr/>
        </p:nvSpPr>
        <p:spPr bwMode="auto">
          <a:xfrm>
            <a:off x="3962400" y="2120900"/>
            <a:ext cx="2184400" cy="4191000"/>
          </a:xfrm>
          <a:custGeom>
            <a:avLst/>
            <a:gdLst/>
            <a:ahLst/>
            <a:cxnLst>
              <a:cxn ang="0">
                <a:pos x="732" y="2630"/>
              </a:cxn>
              <a:cxn ang="0">
                <a:pos x="752" y="2560"/>
              </a:cxn>
              <a:cxn ang="0">
                <a:pos x="1376" y="64"/>
              </a:cxn>
              <a:cxn ang="0">
                <a:pos x="1376" y="0"/>
              </a:cxn>
              <a:cxn ang="0">
                <a:pos x="0" y="2120"/>
              </a:cxn>
              <a:cxn ang="0">
                <a:pos x="736" y="2640"/>
              </a:cxn>
            </a:cxnLst>
            <a:rect l="0" t="0" r="r" b="b"/>
            <a:pathLst>
              <a:path w="1376" h="2640">
                <a:moveTo>
                  <a:pt x="732" y="2630"/>
                </a:moveTo>
                <a:lnTo>
                  <a:pt x="752" y="2560"/>
                </a:lnTo>
                <a:lnTo>
                  <a:pt x="1376" y="64"/>
                </a:lnTo>
                <a:lnTo>
                  <a:pt x="1376" y="0"/>
                </a:lnTo>
                <a:lnTo>
                  <a:pt x="0" y="2120"/>
                </a:lnTo>
                <a:lnTo>
                  <a:pt x="736" y="2640"/>
                </a:lnTo>
              </a:path>
            </a:pathLst>
          </a:custGeom>
          <a:solidFill>
            <a:srgbClr val="0000FF">
              <a:alpha val="42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534571" name="Group 43"/>
          <p:cNvGrpSpPr>
            <a:grpSpLocks/>
          </p:cNvGrpSpPr>
          <p:nvPr/>
        </p:nvGrpSpPr>
        <p:grpSpPr bwMode="auto">
          <a:xfrm>
            <a:off x="4495800" y="2171700"/>
            <a:ext cx="1651000" cy="3829050"/>
            <a:chOff x="2832" y="1368"/>
            <a:chExt cx="1040" cy="2412"/>
          </a:xfrm>
        </p:grpSpPr>
        <p:sp>
          <p:nvSpPr>
            <p:cNvPr id="534569" name="Freeform 41"/>
            <p:cNvSpPr>
              <a:spLocks/>
            </p:cNvSpPr>
            <p:nvPr/>
          </p:nvSpPr>
          <p:spPr bwMode="auto">
            <a:xfrm>
              <a:off x="2832" y="1368"/>
              <a:ext cx="1040" cy="2328"/>
            </a:xfrm>
            <a:custGeom>
              <a:avLst/>
              <a:gdLst/>
              <a:ahLst/>
              <a:cxnLst>
                <a:cxn ang="0">
                  <a:pos x="1040" y="0"/>
                </a:cxn>
                <a:cxn ang="0">
                  <a:pos x="0" y="2328"/>
                </a:cxn>
              </a:cxnLst>
              <a:rect l="0" t="0" r="r" b="b"/>
              <a:pathLst>
                <a:path w="1040" h="2328">
                  <a:moveTo>
                    <a:pt x="1040" y="0"/>
                  </a:moveTo>
                  <a:lnTo>
                    <a:pt x="0" y="2328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34570" name="Freeform 42"/>
            <p:cNvSpPr>
              <a:spLocks/>
            </p:cNvSpPr>
            <p:nvPr/>
          </p:nvSpPr>
          <p:spPr bwMode="auto">
            <a:xfrm>
              <a:off x="2910" y="3534"/>
              <a:ext cx="120" cy="2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84"/>
                </a:cxn>
                <a:cxn ang="0">
                  <a:pos x="54" y="246"/>
                </a:cxn>
              </a:cxnLst>
              <a:rect l="0" t="0" r="r" b="b"/>
              <a:pathLst>
                <a:path w="120" h="246">
                  <a:moveTo>
                    <a:pt x="0" y="0"/>
                  </a:moveTo>
                  <a:lnTo>
                    <a:pt x="120" y="84"/>
                  </a:lnTo>
                  <a:lnTo>
                    <a:pt x="54" y="246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34575" name="Group 47"/>
          <p:cNvGrpSpPr>
            <a:grpSpLocks/>
          </p:cNvGrpSpPr>
          <p:nvPr/>
        </p:nvGrpSpPr>
        <p:grpSpPr bwMode="auto">
          <a:xfrm>
            <a:off x="6184900" y="2197100"/>
            <a:ext cx="279400" cy="4114800"/>
            <a:chOff x="3896" y="1384"/>
            <a:chExt cx="176" cy="2592"/>
          </a:xfrm>
        </p:grpSpPr>
        <p:sp>
          <p:nvSpPr>
            <p:cNvPr id="534573" name="Freeform 45"/>
            <p:cNvSpPr>
              <a:spLocks/>
            </p:cNvSpPr>
            <p:nvPr/>
          </p:nvSpPr>
          <p:spPr bwMode="auto">
            <a:xfrm>
              <a:off x="3896" y="1384"/>
              <a:ext cx="16" cy="25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2592"/>
                </a:cxn>
              </a:cxnLst>
              <a:rect l="0" t="0" r="r" b="b"/>
              <a:pathLst>
                <a:path w="16" h="2592">
                  <a:moveTo>
                    <a:pt x="0" y="0"/>
                  </a:moveTo>
                  <a:lnTo>
                    <a:pt x="16" y="2592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34574" name="Freeform 46"/>
            <p:cNvSpPr>
              <a:spLocks/>
            </p:cNvSpPr>
            <p:nvPr/>
          </p:nvSpPr>
          <p:spPr bwMode="auto">
            <a:xfrm>
              <a:off x="3928" y="3784"/>
              <a:ext cx="144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4" y="0"/>
                </a:cxn>
                <a:cxn ang="0">
                  <a:pos x="144" y="160"/>
                </a:cxn>
              </a:cxnLst>
              <a:rect l="0" t="0" r="r" b="b"/>
              <a:pathLst>
                <a:path w="144" h="160">
                  <a:moveTo>
                    <a:pt x="0" y="0"/>
                  </a:moveTo>
                  <a:lnTo>
                    <a:pt x="144" y="0"/>
                  </a:lnTo>
                  <a:lnTo>
                    <a:pt x="144" y="16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34576" name="Group 48"/>
          <p:cNvGrpSpPr>
            <a:grpSpLocks/>
          </p:cNvGrpSpPr>
          <p:nvPr/>
        </p:nvGrpSpPr>
        <p:grpSpPr bwMode="auto">
          <a:xfrm rot="-1386347">
            <a:off x="6980238" y="1985963"/>
            <a:ext cx="279400" cy="3962400"/>
            <a:chOff x="3896" y="1384"/>
            <a:chExt cx="176" cy="2592"/>
          </a:xfrm>
        </p:grpSpPr>
        <p:sp>
          <p:nvSpPr>
            <p:cNvPr id="534577" name="Freeform 49"/>
            <p:cNvSpPr>
              <a:spLocks/>
            </p:cNvSpPr>
            <p:nvPr/>
          </p:nvSpPr>
          <p:spPr bwMode="auto">
            <a:xfrm>
              <a:off x="3896" y="1384"/>
              <a:ext cx="16" cy="25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2592"/>
                </a:cxn>
              </a:cxnLst>
              <a:rect l="0" t="0" r="r" b="b"/>
              <a:pathLst>
                <a:path w="16" h="2592">
                  <a:moveTo>
                    <a:pt x="0" y="0"/>
                  </a:moveTo>
                  <a:lnTo>
                    <a:pt x="16" y="2592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34578" name="Freeform 50"/>
            <p:cNvSpPr>
              <a:spLocks/>
            </p:cNvSpPr>
            <p:nvPr/>
          </p:nvSpPr>
          <p:spPr bwMode="auto">
            <a:xfrm>
              <a:off x="3928" y="3784"/>
              <a:ext cx="144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4" y="0"/>
                </a:cxn>
                <a:cxn ang="0">
                  <a:pos x="144" y="160"/>
                </a:cxn>
              </a:cxnLst>
              <a:rect l="0" t="0" r="r" b="b"/>
              <a:pathLst>
                <a:path w="144" h="160">
                  <a:moveTo>
                    <a:pt x="0" y="0"/>
                  </a:moveTo>
                  <a:lnTo>
                    <a:pt x="144" y="0"/>
                  </a:lnTo>
                  <a:lnTo>
                    <a:pt x="144" y="16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34564" name="Freeform 36"/>
          <p:cNvSpPr>
            <a:spLocks/>
          </p:cNvSpPr>
          <p:nvPr/>
        </p:nvSpPr>
        <p:spPr bwMode="auto">
          <a:xfrm>
            <a:off x="3962400" y="2095500"/>
            <a:ext cx="4267200" cy="4216400"/>
          </a:xfrm>
          <a:custGeom>
            <a:avLst/>
            <a:gdLst/>
            <a:ahLst/>
            <a:cxnLst>
              <a:cxn ang="0">
                <a:pos x="0" y="2128"/>
              </a:cxn>
              <a:cxn ang="0">
                <a:pos x="736" y="2656"/>
              </a:cxn>
              <a:cxn ang="0">
                <a:pos x="2016" y="2640"/>
              </a:cxn>
              <a:cxn ang="0">
                <a:pos x="2688" y="2192"/>
              </a:cxn>
              <a:cxn ang="0">
                <a:pos x="1392" y="0"/>
              </a:cxn>
              <a:cxn ang="0">
                <a:pos x="0" y="2128"/>
              </a:cxn>
            </a:cxnLst>
            <a:rect l="0" t="0" r="r" b="b"/>
            <a:pathLst>
              <a:path w="2688" h="2656">
                <a:moveTo>
                  <a:pt x="0" y="2128"/>
                </a:moveTo>
                <a:lnTo>
                  <a:pt x="736" y="2656"/>
                </a:lnTo>
                <a:lnTo>
                  <a:pt x="2016" y="2640"/>
                </a:lnTo>
                <a:lnTo>
                  <a:pt x="2688" y="2192"/>
                </a:lnTo>
                <a:lnTo>
                  <a:pt x="1392" y="0"/>
                </a:lnTo>
                <a:lnTo>
                  <a:pt x="0" y="2128"/>
                </a:lnTo>
                <a:close/>
              </a:path>
            </a:pathLst>
          </a:custGeom>
          <a:solidFill>
            <a:srgbClr val="00CC99">
              <a:alpha val="3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534565" name="Text Box 37"/>
          <p:cNvSpPr txBox="1">
            <a:spLocks noChangeArrowheads="1"/>
          </p:cNvSpPr>
          <p:nvPr/>
        </p:nvSpPr>
        <p:spPr bwMode="auto">
          <a:xfrm>
            <a:off x="6019800" y="16764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Р</a:t>
            </a:r>
          </a:p>
        </p:txBody>
      </p:sp>
      <p:sp>
        <p:nvSpPr>
          <p:cNvPr id="534566" name="Oval 38"/>
          <p:cNvSpPr>
            <a:spLocks noChangeArrowheads="1"/>
          </p:cNvSpPr>
          <p:nvPr/>
        </p:nvSpPr>
        <p:spPr bwMode="auto">
          <a:xfrm>
            <a:off x="6096000" y="2057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rot="10800000">
            <a:off x="2514600" y="3733800"/>
            <a:ext cx="2819400" cy="30480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143000" y="35052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апофема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Номер слайда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CC81-017F-4C1C-8AF8-3AEAC33F227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Скругленный прямоугольник 29"/>
          <p:cNvSpPr/>
          <p:nvPr/>
        </p:nvSpPr>
        <p:spPr>
          <a:xfrm>
            <a:off x="152400" y="304800"/>
            <a:ext cx="86868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81000" y="2590800"/>
            <a:ext cx="33528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5555" name="Freeform 3"/>
          <p:cNvSpPr>
            <a:spLocks/>
          </p:cNvSpPr>
          <p:nvPr/>
        </p:nvSpPr>
        <p:spPr bwMode="auto">
          <a:xfrm>
            <a:off x="5130800" y="2124075"/>
            <a:ext cx="2057400" cy="4187825"/>
          </a:xfrm>
          <a:custGeom>
            <a:avLst/>
            <a:gdLst/>
            <a:ahLst/>
            <a:cxnLst>
              <a:cxn ang="0">
                <a:pos x="0" y="2638"/>
              </a:cxn>
              <a:cxn ang="0">
                <a:pos x="656" y="0"/>
              </a:cxn>
              <a:cxn ang="0">
                <a:pos x="1296" y="2622"/>
              </a:cxn>
            </a:cxnLst>
            <a:rect l="0" t="0" r="r" b="b"/>
            <a:pathLst>
              <a:path w="1296" h="2638">
                <a:moveTo>
                  <a:pt x="0" y="2638"/>
                </a:moveTo>
                <a:lnTo>
                  <a:pt x="656" y="0"/>
                </a:lnTo>
                <a:lnTo>
                  <a:pt x="1296" y="262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5556" name="Freeform 4"/>
          <p:cNvSpPr>
            <a:spLocks/>
          </p:cNvSpPr>
          <p:nvPr/>
        </p:nvSpPr>
        <p:spPr bwMode="auto">
          <a:xfrm>
            <a:off x="3987800" y="4813300"/>
            <a:ext cx="4267200" cy="762000"/>
          </a:xfrm>
          <a:custGeom>
            <a:avLst/>
            <a:gdLst/>
            <a:ahLst/>
            <a:cxnLst>
              <a:cxn ang="0">
                <a:pos x="0" y="400"/>
              </a:cxn>
              <a:cxn ang="0">
                <a:pos x="800" y="0"/>
              </a:cxn>
              <a:cxn ang="0">
                <a:pos x="1936" y="0"/>
              </a:cxn>
              <a:cxn ang="0">
                <a:pos x="2688" y="480"/>
              </a:cxn>
            </a:cxnLst>
            <a:rect l="0" t="0" r="r" b="b"/>
            <a:pathLst>
              <a:path w="2688" h="480">
                <a:moveTo>
                  <a:pt x="0" y="400"/>
                </a:moveTo>
                <a:lnTo>
                  <a:pt x="800" y="0"/>
                </a:lnTo>
                <a:lnTo>
                  <a:pt x="1936" y="0"/>
                </a:lnTo>
                <a:lnTo>
                  <a:pt x="2688" y="480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5557" name="Freeform 5"/>
          <p:cNvSpPr>
            <a:spLocks/>
          </p:cNvSpPr>
          <p:nvPr/>
        </p:nvSpPr>
        <p:spPr bwMode="auto">
          <a:xfrm>
            <a:off x="5232400" y="2095500"/>
            <a:ext cx="1828800" cy="2755900"/>
          </a:xfrm>
          <a:custGeom>
            <a:avLst/>
            <a:gdLst/>
            <a:ahLst/>
            <a:cxnLst>
              <a:cxn ang="0">
                <a:pos x="0" y="1736"/>
              </a:cxn>
              <a:cxn ang="0">
                <a:pos x="598" y="0"/>
              </a:cxn>
              <a:cxn ang="0">
                <a:pos x="1152" y="1712"/>
              </a:cxn>
            </a:cxnLst>
            <a:rect l="0" t="0" r="r" b="b"/>
            <a:pathLst>
              <a:path w="1152" h="1736">
                <a:moveTo>
                  <a:pt x="0" y="1736"/>
                </a:moveTo>
                <a:lnTo>
                  <a:pt x="598" y="0"/>
                </a:lnTo>
                <a:lnTo>
                  <a:pt x="1152" y="171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5558" name="Text Box 6"/>
          <p:cNvSpPr txBox="1">
            <a:spLocks noChangeArrowheads="1"/>
          </p:cNvSpPr>
          <p:nvPr/>
        </p:nvSpPr>
        <p:spPr bwMode="auto">
          <a:xfrm>
            <a:off x="228600" y="381000"/>
            <a:ext cx="9067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Площадь боковой поверхности правильной пирамиды равна половине произведения периметра основания на апофему.</a:t>
            </a:r>
          </a:p>
        </p:txBody>
      </p:sp>
      <p:sp>
        <p:nvSpPr>
          <p:cNvPr id="535559" name="Oval 7"/>
          <p:cNvSpPr>
            <a:spLocks noChangeArrowheads="1"/>
          </p:cNvSpPr>
          <p:nvPr/>
        </p:nvSpPr>
        <p:spPr bwMode="auto">
          <a:xfrm>
            <a:off x="3962400" y="4724400"/>
            <a:ext cx="4267200" cy="1676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35560" name="Group 8"/>
          <p:cNvGrpSpPr>
            <a:grpSpLocks/>
          </p:cNvGrpSpPr>
          <p:nvPr/>
        </p:nvGrpSpPr>
        <p:grpSpPr bwMode="auto">
          <a:xfrm>
            <a:off x="5943600" y="2057400"/>
            <a:ext cx="404813" cy="3856038"/>
            <a:chOff x="2160" y="1008"/>
            <a:chExt cx="215" cy="2123"/>
          </a:xfrm>
        </p:grpSpPr>
        <p:grpSp>
          <p:nvGrpSpPr>
            <p:cNvPr id="535561" name="Group 9"/>
            <p:cNvGrpSpPr>
              <a:grpSpLocks/>
            </p:cNvGrpSpPr>
            <p:nvPr/>
          </p:nvGrpSpPr>
          <p:grpSpPr bwMode="auto">
            <a:xfrm>
              <a:off x="2208" y="1008"/>
              <a:ext cx="96" cy="1920"/>
              <a:chOff x="1200" y="1680"/>
              <a:chExt cx="96" cy="1920"/>
            </a:xfrm>
          </p:grpSpPr>
          <p:sp>
            <p:nvSpPr>
              <p:cNvPr id="535562" name="Freeform 10"/>
              <p:cNvSpPr>
                <a:spLocks/>
              </p:cNvSpPr>
              <p:nvPr/>
            </p:nvSpPr>
            <p:spPr bwMode="auto">
              <a:xfrm>
                <a:off x="1224" y="1729"/>
                <a:ext cx="48" cy="1807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0" y="1760"/>
                  </a:cxn>
                </a:cxnLst>
                <a:rect l="0" t="0" r="r" b="b"/>
                <a:pathLst>
                  <a:path w="48" h="1760">
                    <a:moveTo>
                      <a:pt x="48" y="0"/>
                    </a:moveTo>
                    <a:lnTo>
                      <a:pt x="0" y="1760"/>
                    </a:lnTo>
                  </a:path>
                </a:pathLst>
              </a:custGeom>
              <a:noFill/>
              <a:ln w="19050" cap="flat" cmpd="sng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5563" name="Oval 11"/>
              <p:cNvSpPr>
                <a:spLocks noChangeArrowheads="1"/>
              </p:cNvSpPr>
              <p:nvPr/>
            </p:nvSpPr>
            <p:spPr bwMode="auto">
              <a:xfrm>
                <a:off x="1248" y="1680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5564" name="Oval 12"/>
              <p:cNvSpPr>
                <a:spLocks noChangeArrowheads="1"/>
              </p:cNvSpPr>
              <p:nvPr/>
            </p:nvSpPr>
            <p:spPr bwMode="auto">
              <a:xfrm>
                <a:off x="1200" y="3551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35565" name="Text Box 13"/>
            <p:cNvSpPr txBox="1">
              <a:spLocks noChangeArrowheads="1"/>
            </p:cNvSpPr>
            <p:nvPr/>
          </p:nvSpPr>
          <p:spPr bwMode="auto">
            <a:xfrm>
              <a:off x="2160" y="2880"/>
              <a:ext cx="215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Н</a:t>
              </a:r>
            </a:p>
          </p:txBody>
        </p:sp>
      </p:grpSp>
      <p:sp>
        <p:nvSpPr>
          <p:cNvPr id="535566" name="Text Box 14"/>
          <p:cNvSpPr txBox="1">
            <a:spLocks noChangeArrowheads="1"/>
          </p:cNvSpPr>
          <p:nvPr/>
        </p:nvSpPr>
        <p:spPr bwMode="auto">
          <a:xfrm>
            <a:off x="3505200" y="51816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1</a:t>
            </a:r>
            <a:endParaRPr lang="ru-RU" sz="2400"/>
          </a:p>
        </p:txBody>
      </p:sp>
      <p:sp>
        <p:nvSpPr>
          <p:cNvPr id="535567" name="Text Box 15"/>
          <p:cNvSpPr txBox="1">
            <a:spLocks noChangeArrowheads="1"/>
          </p:cNvSpPr>
          <p:nvPr/>
        </p:nvSpPr>
        <p:spPr bwMode="auto">
          <a:xfrm>
            <a:off x="4800600" y="62484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2</a:t>
            </a:r>
            <a:endParaRPr lang="ru-RU" sz="2400"/>
          </a:p>
        </p:txBody>
      </p:sp>
      <p:sp>
        <p:nvSpPr>
          <p:cNvPr id="535568" name="Text Box 16"/>
          <p:cNvSpPr txBox="1">
            <a:spLocks noChangeArrowheads="1"/>
          </p:cNvSpPr>
          <p:nvPr/>
        </p:nvSpPr>
        <p:spPr bwMode="auto">
          <a:xfrm>
            <a:off x="7086600" y="62484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3</a:t>
            </a:r>
            <a:endParaRPr lang="ru-RU" sz="2400"/>
          </a:p>
        </p:txBody>
      </p:sp>
      <p:sp>
        <p:nvSpPr>
          <p:cNvPr id="535569" name="Text Box 17"/>
          <p:cNvSpPr txBox="1">
            <a:spLocks noChangeArrowheads="1"/>
          </p:cNvSpPr>
          <p:nvPr/>
        </p:nvSpPr>
        <p:spPr bwMode="auto">
          <a:xfrm>
            <a:off x="8229600" y="52578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4</a:t>
            </a:r>
            <a:endParaRPr lang="ru-RU" sz="2400"/>
          </a:p>
        </p:txBody>
      </p:sp>
      <p:sp>
        <p:nvSpPr>
          <p:cNvPr id="535570" name="Text Box 18"/>
          <p:cNvSpPr txBox="1">
            <a:spLocks noChangeArrowheads="1"/>
          </p:cNvSpPr>
          <p:nvPr/>
        </p:nvSpPr>
        <p:spPr bwMode="auto">
          <a:xfrm>
            <a:off x="7010400" y="44196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5</a:t>
            </a:r>
            <a:endParaRPr lang="ru-RU" sz="2400"/>
          </a:p>
        </p:txBody>
      </p:sp>
      <p:sp>
        <p:nvSpPr>
          <p:cNvPr id="535571" name="Text Box 19"/>
          <p:cNvSpPr txBox="1">
            <a:spLocks noChangeArrowheads="1"/>
          </p:cNvSpPr>
          <p:nvPr/>
        </p:nvSpPr>
        <p:spPr bwMode="auto">
          <a:xfrm>
            <a:off x="4833938" y="4419600"/>
            <a:ext cx="500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6</a:t>
            </a:r>
            <a:endParaRPr lang="ru-RU" sz="2400"/>
          </a:p>
        </p:txBody>
      </p:sp>
      <p:grpSp>
        <p:nvGrpSpPr>
          <p:cNvPr id="535573" name="Group 21"/>
          <p:cNvGrpSpPr>
            <a:grpSpLocks/>
          </p:cNvGrpSpPr>
          <p:nvPr/>
        </p:nvGrpSpPr>
        <p:grpSpPr bwMode="auto">
          <a:xfrm>
            <a:off x="4495800" y="2171700"/>
            <a:ext cx="1651000" cy="3829050"/>
            <a:chOff x="2832" y="1368"/>
            <a:chExt cx="1040" cy="2412"/>
          </a:xfrm>
        </p:grpSpPr>
        <p:sp>
          <p:nvSpPr>
            <p:cNvPr id="535574" name="Freeform 22"/>
            <p:cNvSpPr>
              <a:spLocks/>
            </p:cNvSpPr>
            <p:nvPr/>
          </p:nvSpPr>
          <p:spPr bwMode="auto">
            <a:xfrm>
              <a:off x="2832" y="1368"/>
              <a:ext cx="1040" cy="2328"/>
            </a:xfrm>
            <a:custGeom>
              <a:avLst/>
              <a:gdLst/>
              <a:ahLst/>
              <a:cxnLst>
                <a:cxn ang="0">
                  <a:pos x="1040" y="0"/>
                </a:cxn>
                <a:cxn ang="0">
                  <a:pos x="0" y="2328"/>
                </a:cxn>
              </a:cxnLst>
              <a:rect l="0" t="0" r="r" b="b"/>
              <a:pathLst>
                <a:path w="1040" h="2328">
                  <a:moveTo>
                    <a:pt x="1040" y="0"/>
                  </a:moveTo>
                  <a:lnTo>
                    <a:pt x="0" y="2328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35575" name="Freeform 23"/>
            <p:cNvSpPr>
              <a:spLocks/>
            </p:cNvSpPr>
            <p:nvPr/>
          </p:nvSpPr>
          <p:spPr bwMode="auto">
            <a:xfrm>
              <a:off x="2910" y="3534"/>
              <a:ext cx="120" cy="2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84"/>
                </a:cxn>
                <a:cxn ang="0">
                  <a:pos x="54" y="246"/>
                </a:cxn>
              </a:cxnLst>
              <a:rect l="0" t="0" r="r" b="b"/>
              <a:pathLst>
                <a:path w="120" h="246">
                  <a:moveTo>
                    <a:pt x="0" y="0"/>
                  </a:moveTo>
                  <a:lnTo>
                    <a:pt x="120" y="84"/>
                  </a:lnTo>
                  <a:lnTo>
                    <a:pt x="54" y="246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535584" name="Object 32"/>
          <p:cNvGraphicFramePr>
            <a:graphicFrameLocks noChangeAspect="1"/>
          </p:cNvGraphicFramePr>
          <p:nvPr/>
        </p:nvGraphicFramePr>
        <p:xfrm>
          <a:off x="533400" y="2819400"/>
          <a:ext cx="2979738" cy="1247775"/>
        </p:xfrm>
        <a:graphic>
          <a:graphicData uri="http://schemas.openxmlformats.org/presentationml/2006/ole">
            <p:oleObj spid="_x0000_s535586" name="Формула" r:id="rId3" imgW="939392" imgH="393529" progId="Equation.3">
              <p:embed/>
            </p:oleObj>
          </a:graphicData>
        </a:graphic>
      </p:graphicFrame>
      <p:sp>
        <p:nvSpPr>
          <p:cNvPr id="535554" name="Freeform 2"/>
          <p:cNvSpPr>
            <a:spLocks/>
          </p:cNvSpPr>
          <p:nvPr/>
        </p:nvSpPr>
        <p:spPr bwMode="auto">
          <a:xfrm>
            <a:off x="3962400" y="2095500"/>
            <a:ext cx="4267200" cy="4216400"/>
          </a:xfrm>
          <a:custGeom>
            <a:avLst/>
            <a:gdLst/>
            <a:ahLst/>
            <a:cxnLst>
              <a:cxn ang="0">
                <a:pos x="0" y="2128"/>
              </a:cxn>
              <a:cxn ang="0">
                <a:pos x="736" y="2656"/>
              </a:cxn>
              <a:cxn ang="0">
                <a:pos x="2016" y="2640"/>
              </a:cxn>
              <a:cxn ang="0">
                <a:pos x="2688" y="2192"/>
              </a:cxn>
              <a:cxn ang="0">
                <a:pos x="1392" y="0"/>
              </a:cxn>
              <a:cxn ang="0">
                <a:pos x="0" y="2128"/>
              </a:cxn>
            </a:cxnLst>
            <a:rect l="0" t="0" r="r" b="b"/>
            <a:pathLst>
              <a:path w="2688" h="2656">
                <a:moveTo>
                  <a:pt x="0" y="2128"/>
                </a:moveTo>
                <a:lnTo>
                  <a:pt x="736" y="2656"/>
                </a:lnTo>
                <a:lnTo>
                  <a:pt x="2016" y="2640"/>
                </a:lnTo>
                <a:lnTo>
                  <a:pt x="2688" y="2192"/>
                </a:lnTo>
                <a:lnTo>
                  <a:pt x="1392" y="0"/>
                </a:lnTo>
                <a:lnTo>
                  <a:pt x="0" y="2128"/>
                </a:lnTo>
                <a:close/>
              </a:path>
            </a:pathLst>
          </a:custGeom>
          <a:solidFill>
            <a:srgbClr val="00CC99">
              <a:alpha val="3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5576" name="Text Box 24"/>
          <p:cNvSpPr txBox="1">
            <a:spLocks noChangeArrowheads="1"/>
          </p:cNvSpPr>
          <p:nvPr/>
        </p:nvSpPr>
        <p:spPr bwMode="auto">
          <a:xfrm>
            <a:off x="6019800" y="16764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Р</a:t>
            </a:r>
          </a:p>
        </p:txBody>
      </p:sp>
      <p:sp>
        <p:nvSpPr>
          <p:cNvPr id="535577" name="Oval 25"/>
          <p:cNvSpPr>
            <a:spLocks noChangeArrowheads="1"/>
          </p:cNvSpPr>
          <p:nvPr/>
        </p:nvSpPr>
        <p:spPr bwMode="auto">
          <a:xfrm>
            <a:off x="6096000" y="2057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535585" name="Object 33"/>
          <p:cNvGraphicFramePr>
            <a:graphicFrameLocks noChangeAspect="1"/>
          </p:cNvGraphicFramePr>
          <p:nvPr/>
        </p:nvGraphicFramePr>
        <p:xfrm>
          <a:off x="4953000" y="3703638"/>
          <a:ext cx="403225" cy="563562"/>
        </p:xfrm>
        <a:graphic>
          <a:graphicData uri="http://schemas.openxmlformats.org/presentationml/2006/ole">
            <p:oleObj spid="_x0000_s535587" name="Формула" r:id="rId4" imgW="126725" imgH="177415" progId="Equation.3">
              <p:embed/>
            </p:oleObj>
          </a:graphicData>
        </a:graphic>
      </p:graphicFrame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CC81-017F-4C1C-8AF8-3AEAC33F227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5767</TotalTime>
  <Words>417</Words>
  <Application>Microsoft Office PowerPoint</Application>
  <PresentationFormat>Экран (4:3)</PresentationFormat>
  <Paragraphs>147</Paragraphs>
  <Slides>15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Оформление по умолчанию</vt:lpstr>
      <vt:lpstr>Формула</vt:lpstr>
      <vt:lpstr>Урок математики в 10 классе по теме «Пирамида»</vt:lpstr>
      <vt:lpstr>Содержание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57</dc:creator>
  <cp:lastModifiedBy>Admin</cp:lastModifiedBy>
  <cp:revision>288</cp:revision>
  <cp:lastPrinted>1601-01-01T00:00:00Z</cp:lastPrinted>
  <dcterms:created xsi:type="dcterms:W3CDTF">1601-01-01T00:00:00Z</dcterms:created>
  <dcterms:modified xsi:type="dcterms:W3CDTF">2014-11-21T14:00:53Z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