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4" r:id="rId6"/>
    <p:sldId id="266" r:id="rId7"/>
    <p:sldId id="260" r:id="rId8"/>
    <p:sldId id="267" r:id="rId9"/>
    <p:sldId id="268" r:id="rId10"/>
    <p:sldId id="269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D4843-86C8-48C6-9326-CCD6CE725FA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F3352-17E3-4018-A8A7-85115BDA6E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028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Сумма внешних углов правильного многоугольника, взятых по одному при </a:t>
            </a:r>
            <a:r>
              <a:rPr lang="ru-RU" smtClean="0"/>
              <a:t>каждой вершине, равна 360⁰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F3352-17E3-4018-A8A7-85115BDA6EE9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579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874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517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37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366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79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192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72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946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483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604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B5BD7-B13E-4BD1-8980-9A05D95947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6D134-4FF4-41F4-B325-0F712D687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38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3"/>
            <a:ext cx="8062664" cy="1728191"/>
          </a:xfrm>
        </p:spPr>
        <p:txBody>
          <a:bodyPr/>
          <a:lstStyle/>
          <a:p>
            <a:r>
              <a:rPr lang="ru-RU" dirty="0" smtClean="0"/>
              <a:t>Правильные многоугольники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66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68952" cy="1542033"/>
          </a:xfrm>
        </p:spPr>
        <p:txBody>
          <a:bodyPr/>
          <a:lstStyle/>
          <a:p>
            <a:r>
              <a:rPr lang="ru-RU" dirty="0" smtClean="0"/>
              <a:t>Площадь кругового сектора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568952" cy="5112568"/>
          </a:xfrm>
        </p:spPr>
        <p:txBody>
          <a:bodyPr/>
          <a:lstStyle/>
          <a:p>
            <a:r>
              <a:rPr lang="ru-RU" dirty="0" smtClean="0"/>
              <a:t>Формула площади кругового сектора</a:t>
            </a:r>
            <a:endParaRPr lang="ru-RU" dirty="0"/>
          </a:p>
        </p:txBody>
      </p:sp>
      <p:sp>
        <p:nvSpPr>
          <p:cNvPr id="6" name="Пирог 5"/>
          <p:cNvSpPr/>
          <p:nvPr/>
        </p:nvSpPr>
        <p:spPr>
          <a:xfrm>
            <a:off x="856362" y="2636912"/>
            <a:ext cx="3168352" cy="3312368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499992" y="2987077"/>
                <a:ext cx="2880319" cy="11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 smtClean="0"/>
                  <a:t>S=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en-US" sz="4400" b="0" i="1" smtClean="0">
                            <a:latin typeface="Cambria Math"/>
                            <a:ea typeface="Cambria Math"/>
                          </a:rPr>
                          <m:t>𝑅</m:t>
                        </m:r>
                        <m:r>
                          <a:rPr lang="en-US" sz="4400" b="0" i="1" smtClean="0">
                            <a:latin typeface="Cambria Math"/>
                            <a:ea typeface="Cambria Math"/>
                          </a:rPr>
                          <m:t>²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360</m:t>
                        </m:r>
                      </m:den>
                    </m:f>
                    <m:r>
                      <a:rPr lang="en-US" sz="4400" b="0" i="0" smtClean="0">
                        <a:latin typeface="Cambria Math"/>
                      </a:rPr>
                      <m:t> </m:t>
                    </m:r>
                    <m:r>
                      <a:rPr lang="en-US" sz="4400" b="0" i="1" smtClean="0">
                        <a:latin typeface="Cambria Math"/>
                      </a:rPr>
                      <m:t>∙ </m:t>
                    </m:r>
                    <m:r>
                      <m:rPr>
                        <m:sty m:val="p"/>
                      </m:rPr>
                      <a:rPr lang="en-US" sz="4400" dirty="0"/>
                      <m:t>α</m:t>
                    </m:r>
                  </m:oMath>
                </a14:m>
                <a:endParaRPr lang="ru-RU" sz="4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2987077"/>
                <a:ext cx="2880319" cy="1130887"/>
              </a:xfrm>
              <a:prstGeom prst="rect">
                <a:avLst/>
              </a:prstGeom>
              <a:blipFill rotWithShape="1">
                <a:blip r:embed="rId2"/>
                <a:stretch>
                  <a:fillRect l="-8457" b="-123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566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7990656" cy="1224135"/>
          </a:xfrm>
        </p:spPr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умма внешних углов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6944816" cy="23042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Восьмиугольник 5"/>
          <p:cNvSpPr/>
          <p:nvPr/>
        </p:nvSpPr>
        <p:spPr>
          <a:xfrm>
            <a:off x="3308306" y="1556792"/>
            <a:ext cx="2786608" cy="2664296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6" idx="7"/>
          </p:cNvCxnSpPr>
          <p:nvPr/>
        </p:nvCxnSpPr>
        <p:spPr>
          <a:xfrm>
            <a:off x="5314568" y="1556792"/>
            <a:ext cx="13564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6" idx="0"/>
          </p:cNvCxnSpPr>
          <p:nvPr/>
        </p:nvCxnSpPr>
        <p:spPr>
          <a:xfrm>
            <a:off x="6094914" y="2337138"/>
            <a:ext cx="576064" cy="5518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094914" y="3429000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6" idx="2"/>
          </p:cNvCxnSpPr>
          <p:nvPr/>
        </p:nvCxnSpPr>
        <p:spPr>
          <a:xfrm flipH="1">
            <a:off x="4701610" y="4221088"/>
            <a:ext cx="612958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3"/>
          </p:cNvCxnSpPr>
          <p:nvPr/>
        </p:nvCxnSpPr>
        <p:spPr>
          <a:xfrm flipH="1">
            <a:off x="2771800" y="4221088"/>
            <a:ext cx="13168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3308306" y="3394118"/>
            <a:ext cx="536506" cy="54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844812" y="980728"/>
            <a:ext cx="856798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6" idx="5"/>
          </p:cNvCxnSpPr>
          <p:nvPr/>
        </p:nvCxnSpPr>
        <p:spPr>
          <a:xfrm flipV="1">
            <a:off x="3308306" y="1376772"/>
            <a:ext cx="0" cy="9603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2483768" y="2613039"/>
            <a:ext cx="824538" cy="887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528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02624" cy="1728191"/>
          </a:xfrm>
        </p:spPr>
        <p:txBody>
          <a:bodyPr/>
          <a:lstStyle/>
          <a:p>
            <a:r>
              <a:rPr lang="ru-RU" dirty="0" smtClean="0"/>
              <a:t>Окружность, описанная около правильного многоугольника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8280920" cy="46085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Шестиугольник 5"/>
          <p:cNvSpPr/>
          <p:nvPr/>
        </p:nvSpPr>
        <p:spPr>
          <a:xfrm>
            <a:off x="2835906" y="3068960"/>
            <a:ext cx="3392277" cy="2808312"/>
          </a:xfrm>
          <a:prstGeom prst="hex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835906" y="2744924"/>
            <a:ext cx="3393826" cy="34563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7" idx="2"/>
          </p:cNvCxnSpPr>
          <p:nvPr/>
        </p:nvCxnSpPr>
        <p:spPr>
          <a:xfrm>
            <a:off x="2835906" y="4473116"/>
            <a:ext cx="16969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63888" y="306896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63888" y="3068960"/>
            <a:ext cx="968156" cy="1404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532819" y="3068960"/>
            <a:ext cx="975285" cy="1404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32819" y="4581128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532044" y="4473116"/>
            <a:ext cx="1697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6" idx="2"/>
          </p:cNvCxnSpPr>
          <p:nvPr/>
        </p:nvCxnSpPr>
        <p:spPr>
          <a:xfrm flipV="1">
            <a:off x="3537984" y="4473116"/>
            <a:ext cx="994060" cy="1404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4532044" y="4473116"/>
            <a:ext cx="976060" cy="1404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575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062664" cy="1584175"/>
          </a:xfrm>
        </p:spPr>
        <p:txBody>
          <a:bodyPr/>
          <a:lstStyle/>
          <a:p>
            <a:r>
              <a:rPr lang="ru-RU" dirty="0" smtClean="0"/>
              <a:t>Окружность, вписанная в правильный многоугольник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988840"/>
            <a:ext cx="7776864" cy="46805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Шестиугольник 9"/>
          <p:cNvSpPr/>
          <p:nvPr/>
        </p:nvSpPr>
        <p:spPr>
          <a:xfrm>
            <a:off x="2411760" y="2204864"/>
            <a:ext cx="4608512" cy="4248472"/>
          </a:xfrm>
          <a:prstGeom prst="hexagon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699792" y="2215858"/>
            <a:ext cx="4032448" cy="42484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stCxn id="13" idx="0"/>
          </p:cNvCxnSpPr>
          <p:nvPr/>
        </p:nvCxnSpPr>
        <p:spPr>
          <a:xfrm>
            <a:off x="4716016" y="2215858"/>
            <a:ext cx="0" cy="2124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87824" y="3298245"/>
            <a:ext cx="1728192" cy="1062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4716016" y="3298245"/>
            <a:ext cx="1728192" cy="1062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987824" y="4360363"/>
            <a:ext cx="1728192" cy="10128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716016" y="4360363"/>
            <a:ext cx="1728192" cy="10128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716016" y="4360363"/>
            <a:ext cx="0" cy="21039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54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7990656" cy="792087"/>
          </a:xfrm>
        </p:spPr>
        <p:txBody>
          <a:bodyPr/>
          <a:lstStyle/>
          <a:p>
            <a:r>
              <a:rPr lang="ru-RU" dirty="0" smtClean="0"/>
              <a:t>Правильный треугольник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052736"/>
            <a:ext cx="8208912" cy="5328592"/>
          </a:xfrm>
        </p:spPr>
        <p:txBody>
          <a:bodyPr/>
          <a:lstStyle/>
          <a:p>
            <a:r>
              <a:rPr lang="ru-RU" dirty="0" smtClean="0"/>
              <a:t>Свойства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Все стороны равны между собой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Каждый угол равен 60⁰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Медиана ↔ биссектриса↔ высота 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547664" y="3717032"/>
            <a:ext cx="4104456" cy="2736304"/>
          </a:xfrm>
          <a:prstGeom prst="triangle">
            <a:avLst>
              <a:gd name="adj" fmla="val 451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3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четырехугольник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Свойства</a:t>
            </a:r>
          </a:p>
          <a:p>
            <a:pPr marL="514350" indent="-514350">
              <a:buAutoNum type="arabicPeriod"/>
            </a:pPr>
            <a:r>
              <a:rPr lang="ru-RU" dirty="0" smtClean="0"/>
              <a:t>Все стороны равны между собой.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Каждый угол равен 90⁰.</a:t>
            </a:r>
          </a:p>
          <a:p>
            <a:pPr marL="514350" indent="-514350">
              <a:buAutoNum type="arabicPeriod"/>
            </a:pPr>
            <a:r>
              <a:rPr lang="ru-RU" dirty="0" smtClean="0"/>
              <a:t>Диагонали равны и перпендикулярны.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4221088"/>
            <a:ext cx="2282552" cy="20162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051720" y="4221088"/>
            <a:ext cx="2282552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051720" y="4221088"/>
            <a:ext cx="2282552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30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7918648" cy="936103"/>
          </a:xfrm>
        </p:spPr>
        <p:txBody>
          <a:bodyPr/>
          <a:lstStyle/>
          <a:p>
            <a:r>
              <a:rPr lang="ru-RU" dirty="0" smtClean="0"/>
              <a:t>Правильный многоугольник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Шестиугольник 4"/>
          <p:cNvSpPr/>
          <p:nvPr/>
        </p:nvSpPr>
        <p:spPr>
          <a:xfrm>
            <a:off x="192489" y="1340768"/>
            <a:ext cx="2232248" cy="18722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2807804" y="1340768"/>
            <a:ext cx="2268252" cy="1872208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миугольник 6"/>
          <p:cNvSpPr/>
          <p:nvPr/>
        </p:nvSpPr>
        <p:spPr>
          <a:xfrm>
            <a:off x="5724128" y="1190364"/>
            <a:ext cx="2376264" cy="202261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сьмиугольник 7"/>
          <p:cNvSpPr/>
          <p:nvPr/>
        </p:nvSpPr>
        <p:spPr>
          <a:xfrm>
            <a:off x="277474" y="4005064"/>
            <a:ext cx="2350310" cy="2088232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есятиугольник 8"/>
          <p:cNvSpPr/>
          <p:nvPr/>
        </p:nvSpPr>
        <p:spPr>
          <a:xfrm>
            <a:off x="3203848" y="3997400"/>
            <a:ext cx="2160240" cy="2095896"/>
          </a:xfrm>
          <a:prstGeom prst="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енадцатиугольник 9"/>
          <p:cNvSpPr/>
          <p:nvPr/>
        </p:nvSpPr>
        <p:spPr>
          <a:xfrm>
            <a:off x="6516216" y="3997400"/>
            <a:ext cx="2016224" cy="195188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099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4632" cy="1008112"/>
          </a:xfrm>
        </p:spPr>
        <p:txBody>
          <a:bodyPr/>
          <a:lstStyle/>
          <a:p>
            <a:r>
              <a:rPr lang="ru-RU" dirty="0" smtClean="0"/>
              <a:t>Правильный многоугольник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776864" cy="5256584"/>
          </a:xfrm>
        </p:spPr>
        <p:txBody>
          <a:bodyPr/>
          <a:lstStyle/>
          <a:p>
            <a:r>
              <a:rPr lang="ru-RU" b="1" dirty="0" smtClean="0"/>
              <a:t>свойства</a:t>
            </a:r>
            <a:endParaRPr lang="ru-RU" b="1" dirty="0"/>
          </a:p>
        </p:txBody>
      </p:sp>
      <p:sp>
        <p:nvSpPr>
          <p:cNvPr id="10" name="Шестиугольник 9"/>
          <p:cNvSpPr/>
          <p:nvPr/>
        </p:nvSpPr>
        <p:spPr>
          <a:xfrm>
            <a:off x="3006390" y="2652511"/>
            <a:ext cx="3096344" cy="2808312"/>
          </a:xfrm>
          <a:prstGeom prst="hexagon">
            <a:avLst>
              <a:gd name="adj" fmla="val 26608"/>
              <a:gd name="vf" fmla="val 115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006390" y="2420888"/>
            <a:ext cx="3096344" cy="33123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554562" y="3933056"/>
            <a:ext cx="45719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03848" y="2652511"/>
            <a:ext cx="2664296" cy="28083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757052" y="2703428"/>
            <a:ext cx="820369" cy="1352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0" idx="3"/>
            <a:endCxn id="14" idx="6"/>
          </p:cNvCxnSpPr>
          <p:nvPr/>
        </p:nvCxnSpPr>
        <p:spPr>
          <a:xfrm flipV="1">
            <a:off x="3006390" y="4005064"/>
            <a:ext cx="1593891" cy="516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0" idx="2"/>
            <a:endCxn id="14" idx="5"/>
          </p:cNvCxnSpPr>
          <p:nvPr/>
        </p:nvCxnSpPr>
        <p:spPr>
          <a:xfrm flipV="1">
            <a:off x="3753626" y="4055981"/>
            <a:ext cx="839960" cy="1404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14" idx="6"/>
          </p:cNvCxnSpPr>
          <p:nvPr/>
        </p:nvCxnSpPr>
        <p:spPr>
          <a:xfrm flipH="1">
            <a:off x="4600281" y="2652511"/>
            <a:ext cx="763807" cy="1352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4" idx="6"/>
          </p:cNvCxnSpPr>
          <p:nvPr/>
        </p:nvCxnSpPr>
        <p:spPr>
          <a:xfrm>
            <a:off x="3347864" y="3328787"/>
            <a:ext cx="1252417" cy="67627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503853" y="2597519"/>
            <a:ext cx="64285" cy="135255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4" idx="6"/>
            <a:endCxn id="10" idx="0"/>
          </p:cNvCxnSpPr>
          <p:nvPr/>
        </p:nvCxnSpPr>
        <p:spPr>
          <a:xfrm>
            <a:off x="4600281" y="4005064"/>
            <a:ext cx="1502453" cy="516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564697" y="4016036"/>
            <a:ext cx="799391" cy="1444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14" idx="6"/>
          </p:cNvCxnSpPr>
          <p:nvPr/>
        </p:nvCxnSpPr>
        <p:spPr>
          <a:xfrm flipV="1">
            <a:off x="4600281" y="3429000"/>
            <a:ext cx="1123847" cy="57606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14" idx="5"/>
          </p:cNvCxnSpPr>
          <p:nvPr/>
        </p:nvCxnSpPr>
        <p:spPr>
          <a:xfrm>
            <a:off x="4593586" y="4055981"/>
            <a:ext cx="1130542" cy="70242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14" idx="3"/>
          </p:cNvCxnSpPr>
          <p:nvPr/>
        </p:nvCxnSpPr>
        <p:spPr>
          <a:xfrm>
            <a:off x="4561257" y="4055981"/>
            <a:ext cx="6881" cy="14048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3347864" y="4005063"/>
            <a:ext cx="1252417" cy="75333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30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332657"/>
            <a:ext cx="7990656" cy="1656183"/>
          </a:xfrm>
        </p:spPr>
        <p:txBody>
          <a:bodyPr/>
          <a:lstStyle/>
          <a:p>
            <a:r>
              <a:rPr lang="ru-RU" dirty="0" smtClean="0"/>
              <a:t>Формулы зависимости  </a:t>
            </a:r>
            <a:r>
              <a:rPr lang="ru-RU" sz="5400" b="1" i="1" dirty="0" smtClean="0"/>
              <a:t>а</a:t>
            </a:r>
            <a:r>
              <a:rPr lang="ru-RU" sz="5400" b="1" dirty="0" smtClean="0"/>
              <a:t> </a:t>
            </a:r>
            <a:r>
              <a:rPr lang="ru-RU" dirty="0" smtClean="0"/>
              <a:t>от </a:t>
            </a:r>
            <a:r>
              <a:rPr lang="en-US" sz="5400" b="1" i="1" dirty="0" smtClean="0"/>
              <a:t>R, r</a:t>
            </a:r>
            <a:endParaRPr lang="ru-RU" sz="5400" b="1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7992888" cy="3937992"/>
          </a:xfrm>
        </p:spPr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4600959"/>
                  </p:ext>
                </p:extLst>
              </p:nvPr>
            </p:nvGraphicFramePr>
            <p:xfrm>
              <a:off x="467543" y="1700808"/>
              <a:ext cx="8280921" cy="4968552"/>
            </p:xfrm>
            <a:graphic>
              <a:graphicData uri="http://schemas.openxmlformats.org/drawingml/2006/table">
                <a:tbl>
                  <a:tblPr firstRow="1" firstCol="1">
                    <a:tableStyleId>{D7AC3CCA-C797-4891-BE02-D94E43425B78}</a:tableStyleId>
                  </a:tblPr>
                  <a:tblGrid>
                    <a:gridCol w="1566661"/>
                    <a:gridCol w="3953953"/>
                    <a:gridCol w="2760307"/>
                  </a:tblGrid>
                  <a:tr h="1432422"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  <a:p>
                          <a:pPr algn="ctr"/>
                          <a:r>
                            <a:rPr lang="en-US" sz="4400" dirty="0" smtClean="0"/>
                            <a:t>n</a:t>
                          </a:r>
                          <a:endParaRPr lang="ru-RU" sz="4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dirty="0" smtClean="0"/>
                            <a:t>R=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4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𝒂</m:t>
                                  </m:r>
                                </m:num>
                                <m:den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𝒔𝒊𝒏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𝟏𝟖𝟎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𝒏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endParaRPr lang="ru-RU" sz="4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  <a:p>
                          <a:pPr algn="ctr"/>
                          <a:r>
                            <a:rPr lang="en-US" sz="4400" dirty="0" smtClean="0"/>
                            <a:t>r=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4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𝒂</m:t>
                                  </m:r>
                                </m:num>
                                <m:den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𝒕𝒈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𝟏𝟖𝟎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sz="4400" smtClean="0">
                                      <a:latin typeface="Cambria Math"/>
                                    </a:rPr>
                                    <m:t>𝒏</m:t>
                                  </m:r>
                                </m:den>
                              </m:f>
                            </m:oMath>
                          </a14:m>
                          <a:endParaRPr lang="ru-RU" sz="4400" dirty="0"/>
                        </a:p>
                      </a:txBody>
                      <a:tcPr/>
                    </a:tc>
                  </a:tr>
                  <a:tr h="1178710"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  <a:p>
                          <a:pPr algn="ctr"/>
                          <a:r>
                            <a:rPr lang="en-US" sz="4400" dirty="0" smtClean="0"/>
                            <a:t>3</a:t>
                          </a:r>
                          <a:endParaRPr lang="ru-RU" sz="4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b="1" dirty="0" smtClean="0"/>
                            <a:t>R=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4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4400" b="1" i="1" smtClean="0">
                                      <a:latin typeface="Cambria Math"/>
                                    </a:rPr>
                                    <m:t>𝒂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ru-RU" sz="4400" b="1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4400" b="1" i="1" smtClean="0">
                                          <a:latin typeface="Cambria Math"/>
                                        </a:rPr>
                                        <m:t>𝟑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ru-RU" sz="4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i="0" dirty="0" smtClean="0"/>
                            <a:t>r=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4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4400" b="0" i="0" smtClean="0">
                                      <a:latin typeface="Cambria Math"/>
                                    </a:rPr>
                                    <m:t>a</m:t>
                                  </m:r>
                                </m:num>
                                <m:den>
                                  <m:r>
                                    <a:rPr lang="en-US" sz="4400" b="0" i="0" smtClean="0">
                                      <a:latin typeface="Cambria Math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4400" b="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4400" b="0" i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ru-RU" sz="4400" i="0" dirty="0"/>
                        </a:p>
                      </a:txBody>
                      <a:tcPr/>
                    </a:tc>
                  </a:tr>
                  <a:tr h="11787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dirty="0" smtClean="0"/>
                            <a:t>4</a:t>
                          </a:r>
                          <a:endParaRPr lang="ru-RU" sz="4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b="1" dirty="0" smtClean="0"/>
                            <a:t>R 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44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4400" b="1" i="1" smtClean="0">
                                      <a:latin typeface="Cambria Math"/>
                                    </a:rPr>
                                    <m:t>𝒂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4400" b="1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4400" b="1" i="1" smtClean="0">
                                          <a:latin typeface="Cambria Math"/>
                                        </a:rPr>
                                        <m:t>𝟐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ru-RU" sz="4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i="1" dirty="0" smtClean="0"/>
                            <a:t>r=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4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ru-RU" sz="4400" i="1" dirty="0"/>
                        </a:p>
                      </a:txBody>
                      <a:tcPr/>
                    </a:tc>
                  </a:tr>
                  <a:tr h="11787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dirty="0" smtClean="0"/>
                            <a:t>6</a:t>
                          </a:r>
                          <a:endParaRPr lang="ru-RU" sz="4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b="1" dirty="0" smtClean="0"/>
                            <a:t>R=a</a:t>
                          </a:r>
                          <a:endParaRPr lang="ru-RU" sz="4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dirty="0" smtClean="0"/>
                            <a:t>r=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4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𝑎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4400" b="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44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ru-RU" sz="4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val="1084600959"/>
                  </p:ext>
                </p:extLst>
              </p:nvPr>
            </p:nvGraphicFramePr>
            <p:xfrm>
              <a:off x="467543" y="1700808"/>
              <a:ext cx="8280921" cy="4968552"/>
            </p:xfrm>
            <a:graphic>
              <a:graphicData uri="http://schemas.openxmlformats.org/drawingml/2006/table">
                <a:tbl>
                  <a:tblPr firstRow="1" firstCol="1">
                    <a:tableStyleId>{D7AC3CCA-C797-4891-BE02-D94E43425B78}</a:tableStyleId>
                  </a:tblPr>
                  <a:tblGrid>
                    <a:gridCol w="1566661"/>
                    <a:gridCol w="3953953"/>
                    <a:gridCol w="2760307"/>
                  </a:tblGrid>
                  <a:tr h="1432422"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  <a:p>
                          <a:pPr algn="ctr"/>
                          <a:r>
                            <a:rPr lang="en-US" sz="4400" dirty="0" smtClean="0"/>
                            <a:t>n</a:t>
                          </a:r>
                          <a:endParaRPr lang="ru-RU" sz="4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9815" t="-2553" r="-70062" b="-256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2553" r="-221" b="-256596"/>
                          </a:stretch>
                        </a:blipFill>
                      </a:tcPr>
                    </a:tc>
                  </a:tr>
                  <a:tr h="1178710"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  <a:p>
                          <a:pPr algn="ctr"/>
                          <a:r>
                            <a:rPr lang="en-US" sz="4400" dirty="0" smtClean="0"/>
                            <a:t>3</a:t>
                          </a:r>
                          <a:endParaRPr lang="ru-RU" sz="4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9815" t="-124870" r="-70062" b="-2124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124870" r="-221" b="-212435"/>
                          </a:stretch>
                        </a:blipFill>
                      </a:tcPr>
                    </a:tc>
                  </a:tr>
                  <a:tr h="11787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dirty="0" smtClean="0"/>
                            <a:t>4</a:t>
                          </a:r>
                          <a:endParaRPr lang="ru-RU" sz="4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9815" t="-223711" r="-70062" b="-1113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223711" r="-221" b="-111340"/>
                          </a:stretch>
                        </a:blipFill>
                      </a:tcPr>
                    </a:tc>
                  </a:tr>
                  <a:tr h="11787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dirty="0" smtClean="0"/>
                            <a:t>6</a:t>
                          </a:r>
                          <a:endParaRPr lang="ru-RU" sz="4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400" b="1" dirty="0" smtClean="0"/>
                            <a:t>R=a</a:t>
                          </a:r>
                          <a:endParaRPr lang="ru-RU" sz="4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325389" r="-221" b="-1191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4557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846640" cy="1224135"/>
          </a:xfrm>
        </p:spPr>
        <p:txBody>
          <a:bodyPr>
            <a:normAutofit/>
          </a:bodyPr>
          <a:lstStyle/>
          <a:p>
            <a:r>
              <a:rPr lang="ru-RU" dirty="0" smtClean="0"/>
              <a:t>Сумма углов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7920880" cy="401000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Сумма углов правильного многоугольника</a:t>
            </a:r>
          </a:p>
          <a:p>
            <a:pPr algn="l"/>
            <a:r>
              <a:rPr lang="en-US" sz="4400" dirty="0" smtClean="0"/>
              <a:t>  </a:t>
            </a:r>
            <a:r>
              <a:rPr lang="ru-RU" sz="4400" dirty="0" smtClean="0"/>
              <a:t> </a:t>
            </a:r>
            <a:r>
              <a:rPr lang="ru-RU" sz="4400" b="1" dirty="0" smtClean="0"/>
              <a:t>∑ = 180⁰ (</a:t>
            </a:r>
            <a:r>
              <a:rPr lang="en-US" sz="4400" b="1" dirty="0" smtClean="0"/>
              <a:t>n – 2</a:t>
            </a:r>
            <a:r>
              <a:rPr lang="en-US" sz="4400" b="1" dirty="0" smtClean="0"/>
              <a:t>)</a:t>
            </a:r>
            <a:endParaRPr lang="ru-RU" sz="4400" b="1" dirty="0" smtClean="0"/>
          </a:p>
          <a:p>
            <a:pPr algn="l"/>
            <a:r>
              <a:rPr lang="ru-RU" dirty="0" smtClean="0"/>
              <a:t>Угол правильного многоугольника</a:t>
            </a:r>
          </a:p>
          <a:p>
            <a:pPr algn="l"/>
            <a:endParaRPr lang="ru-RU" dirty="0" smtClean="0"/>
          </a:p>
          <a:p>
            <a:pPr algn="l"/>
            <a:r>
              <a:rPr lang="ru-RU" sz="4400" b="1" dirty="0" smtClean="0"/>
              <a:t>   </a:t>
            </a:r>
            <a:r>
              <a:rPr lang="el-GR" sz="4400" b="1" dirty="0" smtClean="0"/>
              <a:t>α</a:t>
            </a:r>
            <a:r>
              <a:rPr lang="ru-RU" sz="4400" b="1" dirty="0"/>
              <a:t> </a:t>
            </a:r>
            <a:r>
              <a:rPr lang="ru-RU" sz="4400" b="1" dirty="0" smtClean="0"/>
              <a:t>= 180</a:t>
            </a:r>
            <a:r>
              <a:rPr lang="ru-RU" sz="4400" b="1" dirty="0" smtClean="0">
                <a:latin typeface="Calibri"/>
              </a:rPr>
              <a:t>°(</a:t>
            </a:r>
            <a:r>
              <a:rPr lang="en-US" sz="4400" b="1" dirty="0" smtClean="0">
                <a:latin typeface="Calibri"/>
              </a:rPr>
              <a:t>n – 2) : n</a:t>
            </a:r>
            <a:endParaRPr lang="ru-RU" sz="4400" b="1" dirty="0"/>
          </a:p>
          <a:p>
            <a:pPr algn="l"/>
            <a:endParaRPr lang="ru-RU" sz="4400" b="1" dirty="0" smtClean="0"/>
          </a:p>
          <a:p>
            <a:pPr algn="l"/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2900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8206680" cy="129614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/>
              <a:t>Длина окружности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43608" y="1772816"/>
            <a:ext cx="6728792" cy="4680520"/>
          </a:xfrm>
        </p:spPr>
        <p:txBody>
          <a:bodyPr/>
          <a:lstStyle/>
          <a:p>
            <a:r>
              <a:rPr lang="ru-RU" dirty="0" smtClean="0"/>
              <a:t>формула длины окружности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267744" y="2708920"/>
            <a:ext cx="3146648" cy="3816424"/>
          </a:xfrm>
          <a:prstGeom prst="ellips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372200" y="3284984"/>
                <a:ext cx="2087559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 smtClean="0"/>
                  <a:t>C</a:t>
                </a:r>
                <a14:m>
                  <m:oMath xmlns:m="http://schemas.openxmlformats.org/officeDocument/2006/math">
                    <m:r>
                      <a:rPr lang="en-US" sz="4400" i="1" smtClean="0">
                        <a:latin typeface="Cambria Math"/>
                      </a:rPr>
                      <m:t>=</m:t>
                    </m:r>
                    <m:r>
                      <a:rPr lang="en-US" sz="4400" b="0" i="1" smtClean="0">
                        <a:latin typeface="Cambria Math"/>
                      </a:rPr>
                      <m:t>2</m:t>
                    </m:r>
                    <m:r>
                      <a:rPr lang="el-GR" sz="4400" i="1" smtClean="0">
                        <a:latin typeface="Cambria Math"/>
                      </a:rPr>
                      <m:t>𝜋</m:t>
                    </m:r>
                    <m:r>
                      <a:rPr lang="en-US" sz="4400" b="0" i="1" smtClean="0">
                        <a:latin typeface="Cambria Math"/>
                      </a:rPr>
                      <m:t>𝑅</m:t>
                    </m:r>
                  </m:oMath>
                </a14:m>
                <a:endParaRPr lang="ru-RU" sz="44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3284984"/>
                <a:ext cx="2087559" cy="769441"/>
              </a:xfrm>
              <a:prstGeom prst="rect">
                <a:avLst/>
              </a:prstGeom>
              <a:blipFill rotWithShape="1">
                <a:blip r:embed="rId2"/>
                <a:stretch>
                  <a:fillRect l="-11662" t="-15873" b="-373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Прямая соединительная линия 9"/>
          <p:cNvCxnSpPr>
            <a:endCxn id="7" idx="6"/>
          </p:cNvCxnSpPr>
          <p:nvPr/>
        </p:nvCxnSpPr>
        <p:spPr>
          <a:xfrm>
            <a:off x="3841068" y="4617132"/>
            <a:ext cx="157332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09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620689"/>
            <a:ext cx="8062664" cy="1512167"/>
          </a:xfrm>
        </p:spPr>
        <p:txBody>
          <a:bodyPr/>
          <a:lstStyle/>
          <a:p>
            <a:r>
              <a:rPr lang="ru-RU" dirty="0" smtClean="0"/>
              <a:t>Площадь круга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2420888"/>
            <a:ext cx="8064896" cy="4104456"/>
          </a:xfrm>
        </p:spPr>
        <p:txBody>
          <a:bodyPr/>
          <a:lstStyle/>
          <a:p>
            <a:r>
              <a:rPr lang="ru-RU" dirty="0" smtClean="0"/>
              <a:t>Формула площади круга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810041" y="3356992"/>
            <a:ext cx="2736304" cy="3240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436096" y="3876211"/>
                <a:ext cx="200766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 smtClean="0"/>
                  <a:t>S</a:t>
                </a:r>
                <a14:m>
                  <m:oMath xmlns:m="http://schemas.openxmlformats.org/officeDocument/2006/math">
                    <m:r>
                      <a:rPr lang="en-US" sz="4400" i="1" smtClean="0">
                        <a:latin typeface="Cambria Math"/>
                      </a:rPr>
                      <m:t>=</m:t>
                    </m:r>
                    <m:r>
                      <a:rPr lang="el-GR" sz="4400" i="1" smtClean="0">
                        <a:latin typeface="Cambria Math"/>
                      </a:rPr>
                      <m:t>𝜋</m:t>
                    </m:r>
                    <m:sSup>
                      <m:sSupPr>
                        <m:ctrlPr>
                          <a:rPr lang="en-US" sz="4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𝑅</m:t>
                        </m:r>
                      </m:e>
                      <m:sup>
                        <m:r>
                          <a:rPr lang="en-US" sz="440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4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3876211"/>
                <a:ext cx="2007665" cy="769441"/>
              </a:xfrm>
              <a:prstGeom prst="rect">
                <a:avLst/>
              </a:prstGeom>
              <a:blipFill rotWithShape="1">
                <a:blip r:embed="rId2"/>
                <a:stretch>
                  <a:fillRect l="-12462" t="-15079" b="-380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Прямая соединительная линия 8"/>
          <p:cNvCxnSpPr/>
          <p:nvPr/>
        </p:nvCxnSpPr>
        <p:spPr>
          <a:xfrm>
            <a:off x="2178193" y="4977172"/>
            <a:ext cx="1241679" cy="68407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307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219</Words>
  <Application>Microsoft Office PowerPoint</Application>
  <PresentationFormat>Экран (4:3)</PresentationFormat>
  <Paragraphs>51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Правильные многоугольники</vt:lpstr>
      <vt:lpstr>Правильный треугольник</vt:lpstr>
      <vt:lpstr>Правильный четырехугольник</vt:lpstr>
      <vt:lpstr>Правильный многоугольник</vt:lpstr>
      <vt:lpstr>Правильный многоугольник</vt:lpstr>
      <vt:lpstr>Формулы зависимости  а от R, r</vt:lpstr>
      <vt:lpstr>Сумма углов</vt:lpstr>
      <vt:lpstr> Длина окружности</vt:lpstr>
      <vt:lpstr>Площадь круга</vt:lpstr>
      <vt:lpstr>Площадь кругового сектора</vt:lpstr>
      <vt:lpstr>Сумма внешних углов </vt:lpstr>
      <vt:lpstr>Окружность, описанная около правильного многоугольника</vt:lpstr>
      <vt:lpstr>Окружность, вписанная в правильный многоугольник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Правильные многоугольники</dc:title>
  <dc:creator>Галина</dc:creator>
  <cp:lastModifiedBy>User</cp:lastModifiedBy>
  <cp:revision>22</cp:revision>
  <dcterms:created xsi:type="dcterms:W3CDTF">2015-01-22T16:04:08Z</dcterms:created>
  <dcterms:modified xsi:type="dcterms:W3CDTF">2015-02-02T09:56:56Z</dcterms:modified>
</cp:coreProperties>
</file>