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21"/>
  </p:notesMasterIdLst>
  <p:sldIdLst>
    <p:sldId id="257" r:id="rId2"/>
    <p:sldId id="259" r:id="rId3"/>
    <p:sldId id="258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139" autoAdjust="0"/>
  </p:normalViewPr>
  <p:slideViewPr>
    <p:cSldViewPr>
      <p:cViewPr varScale="1">
        <p:scale>
          <a:sx n="106" d="100"/>
          <a:sy n="106" d="100"/>
        </p:scale>
        <p:origin x="-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E244BF-F21E-427A-BCF8-6A5E416F2051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6E7DA1-889E-44E2-95B1-1AE5FA953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17268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6E7DA1-889E-44E2-95B1-1AE5FA9534E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9662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A8F8E60F-693E-42A0-B633-14F2E51EAD9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C6915B73-EC75-4FC2-AFB1-70B62489FDE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u="sng" dirty="0" smtClean="0">
                <a:solidFill>
                  <a:srgbClr val="00206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Карл Черни</a:t>
            </a:r>
            <a:endParaRPr lang="ru-RU" sz="9600" b="1" u="sng" dirty="0">
              <a:solidFill>
                <a:srgbClr val="00206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779912" y="1722437"/>
            <a:ext cx="4906888" cy="4946923"/>
          </a:xfrm>
        </p:spPr>
        <p:txBody>
          <a:bodyPr>
            <a:noAutofit/>
          </a:bodyPr>
          <a:lstStyle/>
          <a:p>
            <a:pPr lvl="1" algn="ctr"/>
            <a:r>
              <a:rPr lang="ru-RU" sz="4000" i="1" dirty="0" smtClean="0">
                <a:latin typeface="Arial Black" pitchFamily="34" charset="0"/>
              </a:rPr>
              <a:t>«Мы по достоинству еще не оценили Карла Черни»</a:t>
            </a:r>
            <a:endParaRPr lang="ru-RU" sz="4000" i="1" dirty="0" smtClean="0"/>
          </a:p>
          <a:p>
            <a:pPr algn="ctr"/>
            <a:r>
              <a:rPr lang="ru-RU" sz="4000" i="1" dirty="0" smtClean="0">
                <a:latin typeface="BancoLightTT" pitchFamily="66" charset="-52"/>
              </a:rPr>
              <a:t>И. Брамс</a:t>
            </a:r>
            <a:endParaRPr lang="ru-RU" sz="4000" i="1" dirty="0">
              <a:latin typeface="BancoLightTT" pitchFamily="66" charset="-52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714488"/>
            <a:ext cx="4214842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i="1" dirty="0" smtClean="0">
                <a:solidFill>
                  <a:srgbClr val="FFFF00"/>
                </a:solidFill>
                <a:latin typeface="Arial Narrow" pitchFamily="34" charset="0"/>
              </a:rPr>
              <a:t>ГАММЫ</a:t>
            </a:r>
            <a:endParaRPr lang="ru-RU" sz="9600" b="1" i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Как считал Черни, гаммы развивают легкость, беглость пальцев, в них сосредоточены основные правила аппликатуры, благодаря гаммам познаются все лады и, наконец, если ежедневно играть гаммы «Отчетливо, упругими пальцами, то можно стать блестящим пианистом»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9774816"/>
            <a:ext cx="22850475" cy="25513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Объект 5"/>
          <p:cNvPicPr>
            <a:picLocks noGrp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84784"/>
            <a:ext cx="4032447" cy="51845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i="1" u="sng" dirty="0" smtClean="0">
                <a:solidFill>
                  <a:srgbClr val="002060"/>
                </a:solidFill>
              </a:rPr>
              <a:t>Работу над гаммами Черни тесно связывал со звуковыми и артикуляционными задачами</a:t>
            </a:r>
            <a:endParaRPr lang="ru-RU" sz="3600" b="1" i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420888"/>
            <a:ext cx="8062912" cy="4752528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FF00"/>
                </a:solidFill>
              </a:rPr>
              <a:t>Черни рекомендовал учить гаммы на различные оттенки (</a:t>
            </a:r>
            <a:r>
              <a:rPr lang="en-US" b="1" dirty="0" err="1" smtClean="0">
                <a:solidFill>
                  <a:srgbClr val="FFFF00"/>
                </a:solidFill>
              </a:rPr>
              <a:t>pp</a:t>
            </a:r>
            <a:r>
              <a:rPr lang="en-US" b="1" dirty="0" smtClean="0">
                <a:solidFill>
                  <a:srgbClr val="FFFF00"/>
                </a:solidFill>
              </a:rPr>
              <a:t>, p, mf, f)</a:t>
            </a:r>
            <a:r>
              <a:rPr lang="ru-RU" b="1" dirty="0" smtClean="0">
                <a:solidFill>
                  <a:srgbClr val="FFFF00"/>
                </a:solidFill>
              </a:rPr>
              <a:t>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FF00"/>
                </a:solidFill>
              </a:rPr>
              <a:t>Советовал применять также различные виды туше, акценты;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FF00"/>
                </a:solidFill>
              </a:rPr>
              <a:t>Если в первых этюдах гаммаобразные фигуры охватывают не более одной-двух октав, то в последующих этюдах представлены длинные гаммаобразные последовательности, диатонические и хроматические, а также гаммы терциями квартами, секстами;</a:t>
            </a:r>
          </a:p>
          <a:p>
            <a:pPr marL="457200" indent="-457200"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FFFF00"/>
                </a:solidFill>
              </a:rPr>
              <a:t>Эти фигурации разрабатываются в различных ритмических вариантах, то в виде триолей, </a:t>
            </a:r>
            <a:r>
              <a:rPr lang="ru-RU" b="1" dirty="0" err="1" smtClean="0">
                <a:solidFill>
                  <a:srgbClr val="FFFF00"/>
                </a:solidFill>
              </a:rPr>
              <a:t>квартолей</a:t>
            </a:r>
            <a:r>
              <a:rPr lang="ru-RU" b="1" dirty="0" smtClean="0">
                <a:solidFill>
                  <a:srgbClr val="FFFF00"/>
                </a:solidFill>
              </a:rPr>
              <a:t>, то – </a:t>
            </a:r>
            <a:r>
              <a:rPr lang="ru-RU" b="1" dirty="0" err="1" smtClean="0">
                <a:solidFill>
                  <a:srgbClr val="FFFF00"/>
                </a:solidFill>
              </a:rPr>
              <a:t>секстолей</a:t>
            </a:r>
            <a:r>
              <a:rPr lang="ru-RU" b="1" dirty="0" smtClean="0">
                <a:solidFill>
                  <a:srgbClr val="FFFF00"/>
                </a:solidFill>
              </a:rPr>
              <a:t>, а также </a:t>
            </a:r>
            <a:r>
              <a:rPr lang="ru-RU" b="1" dirty="0" err="1" smtClean="0">
                <a:solidFill>
                  <a:srgbClr val="FFFF00"/>
                </a:solidFill>
              </a:rPr>
              <a:t>септолей</a:t>
            </a:r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тридцатьвторыми</a:t>
            </a:r>
            <a:r>
              <a:rPr lang="ru-RU" b="1" dirty="0" smtClean="0">
                <a:solidFill>
                  <a:srgbClr val="FFFF00"/>
                </a:solidFill>
              </a:rPr>
              <a:t>.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8346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FFFF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Арпеджио</a:t>
            </a:r>
            <a:endParaRPr lang="ru-RU" sz="9600" b="1" dirty="0">
              <a:solidFill>
                <a:srgbClr val="FFFF00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 marL="64008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 разработке техники арпеджио можно отметить ряд особенностей: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dirty="0" smtClean="0"/>
              <a:t>Черни обращается чаще к различным мажорным арпеджио;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dirty="0" smtClean="0"/>
              <a:t>Короткие модулирующие арпеджио менее характерны для этюдов и упражнений, чем длинные и ломанные арпеджио;</a:t>
            </a:r>
          </a:p>
          <a:p>
            <a:pPr marL="578358" indent="-514350">
              <a:buFont typeface="+mj-lt"/>
              <a:buAutoNum type="arabicPeriod"/>
            </a:pPr>
            <a:r>
              <a:rPr lang="ru-RU" b="1" dirty="0" smtClean="0"/>
              <a:t>Арпеджио разрабатываются в разнообразных ритмических вариантах.</a:t>
            </a:r>
            <a:endParaRPr lang="ru-RU" b="1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1722438"/>
            <a:ext cx="4320480" cy="4946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099458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b="1" dirty="0" err="1" smtClean="0">
                <a:solidFill>
                  <a:srgbClr val="FFFF00"/>
                </a:solidFill>
                <a:latin typeface="Arial Narrow" pitchFamily="34" charset="0"/>
              </a:rPr>
              <a:t>Трельная</a:t>
            </a:r>
            <a:r>
              <a:rPr lang="ru-RU" sz="8000" b="1" dirty="0" smtClean="0">
                <a:solidFill>
                  <a:srgbClr val="FFFF00"/>
                </a:solidFill>
                <a:latin typeface="Arial Narrow" pitchFamily="34" charset="0"/>
              </a:rPr>
              <a:t> техника</a:t>
            </a:r>
            <a:endParaRPr lang="ru-RU" sz="8000" b="1" dirty="0">
              <a:solidFill>
                <a:srgbClr val="FFFF00"/>
              </a:solidFill>
              <a:latin typeface="Arial Narrow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484784"/>
            <a:ext cx="4038600" cy="4946923"/>
          </a:xfrm>
        </p:spPr>
        <p:txBody>
          <a:bodyPr>
            <a:normAutofit fontScale="92500" lnSpcReduction="20000"/>
          </a:bodyPr>
          <a:lstStyle/>
          <a:p>
            <a:pPr marL="64008" indent="0">
              <a:buNone/>
            </a:pPr>
            <a:r>
              <a:rPr lang="ru-RU" b="1" i="1" dirty="0" smtClean="0"/>
              <a:t>Многие сочинения Черни воспитывают у учеников навыки исполнения через технику  трелей. </a:t>
            </a:r>
          </a:p>
          <a:p>
            <a:pPr marL="64008" indent="0">
              <a:buNone/>
            </a:pPr>
            <a:r>
              <a:rPr lang="ru-RU" b="1" i="1" dirty="0" smtClean="0"/>
              <a:t>Цепь из трелей строится в большинстве случаев на материале восходящей и нисходящей гаммаобразной последовательности, а также по нотам трезвучий.</a:t>
            </a:r>
            <a:endParaRPr lang="ru-RU" b="1" i="1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176464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4530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4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4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5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6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7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8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34" presetClass="emph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20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21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2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23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24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062912" cy="1470025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Черни различал, по меньшей мере, 8 видов пианистической артикуляции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419080"/>
          </a:xfrm>
        </p:spPr>
        <p:txBody>
          <a:bodyPr>
            <a:normAutofit fontScale="77500" lnSpcReduction="2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b="1" u="sng" dirty="0" smtClean="0">
                <a:solidFill>
                  <a:srgbClr val="002060"/>
                </a:solidFill>
              </a:rPr>
              <a:t>Legato</a:t>
            </a:r>
            <a:r>
              <a:rPr lang="en-US" b="1" u="sng" dirty="0" smtClean="0"/>
              <a:t> </a:t>
            </a:r>
            <a:r>
              <a:rPr lang="en-US" b="1" dirty="0" smtClean="0"/>
              <a:t>– </a:t>
            </a:r>
            <a:r>
              <a:rPr lang="ru-RU" b="1" dirty="0" smtClean="0"/>
              <a:t>связно;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err="1" smtClean="0">
                <a:solidFill>
                  <a:srgbClr val="002060"/>
                </a:solidFill>
              </a:rPr>
              <a:t>Legatissimo</a:t>
            </a:r>
            <a:r>
              <a:rPr lang="en-US" b="1" dirty="0" smtClean="0"/>
              <a:t> –</a:t>
            </a:r>
            <a:r>
              <a:rPr lang="ru-RU" b="1" dirty="0" smtClean="0"/>
              <a:t> очень связно;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err="1" smtClean="0">
                <a:solidFill>
                  <a:srgbClr val="002060"/>
                </a:solidFill>
              </a:rPr>
              <a:t>Halbstaccato</a:t>
            </a:r>
            <a:r>
              <a:rPr lang="en-US" b="1" dirty="0" smtClean="0"/>
              <a:t> (</a:t>
            </a:r>
            <a:r>
              <a:rPr lang="ru-RU" b="1" dirty="0" smtClean="0"/>
              <a:t>обозначает точками под лигой) – промежуточная ступень между легато и стаккато;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smtClean="0">
                <a:solidFill>
                  <a:srgbClr val="002060"/>
                </a:solidFill>
              </a:rPr>
              <a:t>Staccato</a:t>
            </a:r>
            <a:r>
              <a:rPr lang="en-US" b="1" u="sng" dirty="0" smtClean="0"/>
              <a:t> </a:t>
            </a:r>
            <a:r>
              <a:rPr lang="en-US" b="1" dirty="0" smtClean="0"/>
              <a:t>– </a:t>
            </a:r>
            <a:r>
              <a:rPr lang="ru-RU" b="1" dirty="0" smtClean="0"/>
              <a:t>отрывистое исполнение – вносит в музыку живость;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err="1" smtClean="0">
                <a:solidFill>
                  <a:srgbClr val="002060"/>
                </a:solidFill>
              </a:rPr>
              <a:t>Marcftissimo</a:t>
            </a:r>
            <a:r>
              <a:rPr lang="en-US" b="1" dirty="0" smtClean="0">
                <a:solidFill>
                  <a:srgbClr val="002060"/>
                </a:solidFill>
              </a:rPr>
              <a:t> </a:t>
            </a:r>
            <a:r>
              <a:rPr lang="ru-RU" b="1" dirty="0" smtClean="0"/>
              <a:t>или </a:t>
            </a:r>
            <a:r>
              <a:rPr lang="en-US" b="1" u="sng" dirty="0" err="1" smtClean="0">
                <a:solidFill>
                  <a:srgbClr val="002060"/>
                </a:solidFill>
              </a:rPr>
              <a:t>Staccatissimo</a:t>
            </a:r>
            <a:r>
              <a:rPr lang="en-US" b="1" dirty="0" smtClean="0"/>
              <a:t> – </a:t>
            </a:r>
            <a:r>
              <a:rPr lang="ru-RU" b="1" dirty="0" smtClean="0"/>
              <a:t>самый быстрый и короткий способ </a:t>
            </a:r>
            <a:r>
              <a:rPr lang="ru-RU" b="1" dirty="0" err="1" smtClean="0"/>
              <a:t>звукоизвлечения</a:t>
            </a:r>
            <a:r>
              <a:rPr lang="ru-RU" b="1" dirty="0" smtClean="0"/>
              <a:t>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err="1" smtClean="0">
                <a:solidFill>
                  <a:srgbClr val="002060"/>
                </a:solidFill>
              </a:rPr>
              <a:t>Marcato</a:t>
            </a:r>
            <a:r>
              <a:rPr lang="en-US" b="1" dirty="0" smtClean="0"/>
              <a:t> </a:t>
            </a:r>
            <a:r>
              <a:rPr lang="ru-RU" b="1" dirty="0" smtClean="0"/>
              <a:t>– подчеркнутое произнесение звуков;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smtClean="0">
                <a:solidFill>
                  <a:srgbClr val="002060"/>
                </a:solidFill>
              </a:rPr>
              <a:t>Tenuto </a:t>
            </a:r>
            <a:r>
              <a:rPr lang="en-US" b="1" dirty="0" smtClean="0"/>
              <a:t>–</a:t>
            </a:r>
            <a:r>
              <a:rPr lang="ru-RU" b="1" dirty="0" smtClean="0"/>
              <a:t> ставится в том случае, когда длительность ноты должна быть полностью выдержана;</a:t>
            </a:r>
          </a:p>
          <a:p>
            <a:pPr marL="514350" indent="-514350" algn="l">
              <a:buFont typeface="+mj-lt"/>
              <a:buAutoNum type="arabicPeriod"/>
            </a:pPr>
            <a:r>
              <a:rPr lang="en-US" b="1" u="sng" dirty="0" err="1" smtClean="0">
                <a:solidFill>
                  <a:srgbClr val="002060"/>
                </a:solidFill>
              </a:rPr>
              <a:t>Legiermento</a:t>
            </a:r>
            <a:r>
              <a:rPr lang="en-US" b="1" dirty="0" smtClean="0"/>
              <a:t> – </a:t>
            </a:r>
            <a:r>
              <a:rPr lang="ru-RU" b="1" dirty="0" smtClean="0"/>
              <a:t>свободно, легко – сопутствует связной и отрывистой игре в быстром темпе.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216908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39903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</a:rPr>
              <a:t>Из всех видов артикуляции</a:t>
            </a:r>
            <a:r>
              <a:rPr lang="en-US" sz="3600" b="1" i="1" dirty="0" smtClean="0">
                <a:solidFill>
                  <a:srgbClr val="002060"/>
                </a:solidFill>
              </a:rPr>
              <a:t> </a:t>
            </a:r>
            <a:r>
              <a:rPr lang="ru-RU" sz="3600" b="1" i="1" dirty="0" smtClean="0">
                <a:solidFill>
                  <a:srgbClr val="002060"/>
                </a:solidFill>
              </a:rPr>
              <a:t>особенно большое значение Черни пр</a:t>
            </a:r>
            <a:r>
              <a:rPr lang="ru-RU" sz="3600" b="1" i="1" dirty="0">
                <a:solidFill>
                  <a:srgbClr val="002060"/>
                </a:solidFill>
              </a:rPr>
              <a:t>и</a:t>
            </a:r>
            <a:r>
              <a:rPr lang="ru-RU" sz="3600" b="1" i="1" dirty="0" smtClean="0">
                <a:solidFill>
                  <a:srgbClr val="002060"/>
                </a:solidFill>
              </a:rPr>
              <a:t>давал </a:t>
            </a:r>
            <a:r>
              <a:rPr lang="en-US" sz="4400" b="1" i="1" dirty="0" smtClean="0">
                <a:solidFill>
                  <a:srgbClr val="FFFF00"/>
                </a:solidFill>
              </a:rPr>
              <a:t>Legato</a:t>
            </a:r>
            <a:endParaRPr lang="ru-RU" sz="4400" b="1" i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64008" indent="0">
              <a:buNone/>
            </a:pPr>
            <a:r>
              <a:rPr lang="ru-RU" dirty="0" smtClean="0"/>
              <a:t>Искусство владения </a:t>
            </a:r>
            <a:r>
              <a:rPr lang="en-US" u="sng" dirty="0" smtClean="0">
                <a:solidFill>
                  <a:srgbClr val="002060"/>
                </a:solidFill>
              </a:rPr>
              <a:t>Legato</a:t>
            </a:r>
            <a:r>
              <a:rPr lang="ru-RU" dirty="0" smtClean="0"/>
              <a:t> и его разновидностями Черни тесно связывал с положением рук и пальцев с игровыми ощущениями. Состояние «</a:t>
            </a:r>
            <a:r>
              <a:rPr lang="ru-RU" dirty="0" err="1" smtClean="0"/>
              <a:t>опорности</a:t>
            </a:r>
            <a:r>
              <a:rPr lang="ru-RU" dirty="0" smtClean="0"/>
              <a:t>» в кончиках пальцев служило, по его мнению, верным способом достижения </a:t>
            </a:r>
            <a:r>
              <a:rPr lang="en-US" u="sng" dirty="0" smtClean="0">
                <a:solidFill>
                  <a:srgbClr val="002060"/>
                </a:solidFill>
              </a:rPr>
              <a:t>Legato.</a:t>
            </a:r>
            <a:endParaRPr lang="ru-RU" u="sng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004048" y="1722438"/>
            <a:ext cx="3960440" cy="513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737769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9600" dirty="0" smtClean="0">
                <a:solidFill>
                  <a:srgbClr val="FFFF00"/>
                </a:solidFill>
              </a:rPr>
              <a:t>Staccato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pPr marL="64008" indent="0" algn="ctr">
              <a:buNone/>
            </a:pPr>
            <a:r>
              <a:rPr lang="ru-RU" sz="3000" b="1" dirty="0" smtClean="0"/>
              <a:t>Черни различал несколько градаций</a:t>
            </a:r>
          </a:p>
          <a:p>
            <a:pPr marL="64008" indent="0" algn="ctr">
              <a:buNone/>
            </a:pPr>
            <a:r>
              <a:rPr lang="en-US" b="1" u="sng" dirty="0" smtClean="0">
                <a:solidFill>
                  <a:srgbClr val="002060"/>
                </a:solidFill>
              </a:rPr>
              <a:t>Staccato</a:t>
            </a:r>
            <a:r>
              <a:rPr lang="ru-RU" b="1" u="sng" dirty="0" smtClean="0">
                <a:solidFill>
                  <a:srgbClr val="002060"/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Обозначенное точкой, когда длительность звука сокращается примерно в два раза</a:t>
            </a:r>
            <a:r>
              <a:rPr lang="ru-RU" dirty="0" smtClean="0">
                <a:solidFill>
                  <a:srgbClr val="002060"/>
                </a:solidFill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en-US" b="1" u="sng" dirty="0" smtClean="0">
                <a:solidFill>
                  <a:srgbClr val="002060"/>
                </a:solidFill>
              </a:rPr>
              <a:t>Martellato</a:t>
            </a:r>
            <a:r>
              <a:rPr lang="en-US" dirty="0" smtClean="0">
                <a:solidFill>
                  <a:srgbClr val="002060"/>
                </a:solidFill>
              </a:rPr>
              <a:t>,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smtClean="0"/>
              <a:t>обозначенное клинышком, где протяженность звука должна быть более короткой.</a:t>
            </a:r>
            <a:endParaRPr lang="ru-RU" dirty="0"/>
          </a:p>
        </p:txBody>
      </p:sp>
      <p:pic>
        <p:nvPicPr>
          <p:cNvPr id="5" name="Объект 4"/>
          <p:cNvPicPr>
            <a:picLocks noGrp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932040" y="1722438"/>
            <a:ext cx="3960440" cy="5135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369557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60648"/>
            <a:ext cx="8062912" cy="1409601"/>
          </a:xfrm>
        </p:spPr>
        <p:txBody>
          <a:bodyPr>
            <a:normAutofit/>
          </a:bodyPr>
          <a:lstStyle/>
          <a:p>
            <a:pPr algn="ctr"/>
            <a:r>
              <a:rPr lang="ru-RU" sz="6000" b="1" i="1" u="sng" dirty="0" smtClean="0">
                <a:solidFill>
                  <a:srgbClr val="002060"/>
                </a:solidFill>
              </a:rPr>
              <a:t>Наследие К. Черни</a:t>
            </a:r>
            <a:endParaRPr lang="ru-RU" sz="6000" b="1" i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988840"/>
            <a:ext cx="8062912" cy="4347072"/>
          </a:xfrm>
        </p:spPr>
        <p:txBody>
          <a:bodyPr>
            <a:normAutofit fontScale="92500" lnSpcReduction="2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«48 этюдов в форме прелюдий и каденций» ор. 161;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«Школа стаккато и легато» ор. 335;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«40 ежедневных этюдов» ор. 337;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«Школа украшений, форшлагов, мордентов и трелей» ор. 335;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«Школа виртуозности» ор. 365;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«Школа для первой руки» ор. 399;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«Ежедневные пальцевые упражнения» ор. 802;</a:t>
            </a:r>
          </a:p>
          <a:p>
            <a:pPr marL="457200" indent="-457200" algn="l">
              <a:buFont typeface="Arial" pitchFamily="34" charset="0"/>
              <a:buChar char="•"/>
            </a:pPr>
            <a:r>
              <a:rPr lang="ru-RU" b="1" i="1" dirty="0" smtClean="0"/>
              <a:t>«Высшая ступень виртуозности» ор. 834.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37413235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2592288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1916832"/>
            <a:ext cx="252028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2852936"/>
            <a:ext cx="2736304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26516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062912" cy="1470025"/>
          </a:xfrm>
        </p:spPr>
        <p:txBody>
          <a:bodyPr>
            <a:noAutofit/>
          </a:bodyPr>
          <a:lstStyle/>
          <a:p>
            <a:pPr algn="l"/>
            <a:r>
              <a:rPr lang="ru-RU" sz="7200" b="1" i="1" u="sng" dirty="0" smtClean="0"/>
              <a:t>Заключение</a:t>
            </a:r>
            <a:endParaRPr lang="ru-RU" sz="72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772816"/>
            <a:ext cx="8062912" cy="4607720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ru-RU" b="1" dirty="0" smtClean="0">
                <a:solidFill>
                  <a:srgbClr val="FFFF00"/>
                </a:solidFill>
              </a:rPr>
              <a:t>1. Произведения К. Черни – 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подлинная энциклопедия 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фортепианной техники первой 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половины </a:t>
            </a:r>
            <a:r>
              <a:rPr lang="en-US" b="1" dirty="0" smtClean="0">
                <a:solidFill>
                  <a:srgbClr val="FFFF00"/>
                </a:solidFill>
              </a:rPr>
              <a:t>IX </a:t>
            </a:r>
            <a:r>
              <a:rPr lang="ru-RU" b="1" dirty="0" smtClean="0">
                <a:solidFill>
                  <a:srgbClr val="FFFF00"/>
                </a:solidFill>
              </a:rPr>
              <a:t>века.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2. Виртуозные задачи находятся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в тесной взаимосвязи со структурой и метроритмом произведения.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3. Этюды и упражнения чрезвычайно полезны для развития гибкости и эластичности ладонных мышц, а также самостоятельности пальцев.</a:t>
            </a:r>
          </a:p>
          <a:p>
            <a:pPr algn="l"/>
            <a:r>
              <a:rPr lang="ru-RU" b="1" dirty="0" smtClean="0">
                <a:solidFill>
                  <a:srgbClr val="FFFF00"/>
                </a:solidFill>
              </a:rPr>
              <a:t>4. Помимо собственно технического совершенства, они нацелены на воспитание звуковой культуры пианиста.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0"/>
            <a:ext cx="2697868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849312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250" autoRev="1" fill="remove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4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250" autoRev="1" fill="remov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1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2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3" dur="250" autoRev="1" fill="remove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7" presetClass="emph" presetSubtype="0" fill="remove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7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8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9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50" autoRev="1" fill="remove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8531"/>
            <a:ext cx="8229600" cy="13990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Композитор, виртуозный пианист, педагог….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7352" y="1340768"/>
            <a:ext cx="2656536" cy="291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53966" y="1340768"/>
            <a:ext cx="257176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25734" y="1338378"/>
            <a:ext cx="2500330" cy="2954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271956"/>
            <a:ext cx="3619512" cy="258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399032"/>
          </a:xfrm>
        </p:spPr>
        <p:txBody>
          <a:bodyPr>
            <a:noAutofit/>
          </a:bodyPr>
          <a:lstStyle/>
          <a:p>
            <a:pPr algn="ctr"/>
            <a:r>
              <a:rPr lang="ru-RU" sz="4000" b="1" u="sng" dirty="0" smtClean="0">
                <a:solidFill>
                  <a:srgbClr val="002060"/>
                </a:solidFill>
                <a:latin typeface="AGLettericaCondensedLight" pitchFamily="2" charset="0"/>
              </a:rPr>
              <a:t>Черни написал более </a:t>
            </a:r>
            <a:r>
              <a:rPr lang="ru-RU" sz="5400" b="1" u="sng" dirty="0" smtClean="0">
                <a:solidFill>
                  <a:srgbClr val="002060"/>
                </a:solidFill>
                <a:latin typeface="AGLettericaCondensedLight" pitchFamily="2" charset="0"/>
              </a:rPr>
              <a:t>1000 </a:t>
            </a:r>
            <a:r>
              <a:rPr lang="ru-RU" sz="4000" b="1" u="sng" dirty="0" smtClean="0">
                <a:solidFill>
                  <a:srgbClr val="002060"/>
                </a:solidFill>
                <a:latin typeface="AGLettericaCondensedLight" pitchFamily="2" charset="0"/>
              </a:rPr>
              <a:t>произведений различных жанров:</a:t>
            </a:r>
            <a:endParaRPr lang="ru-RU" sz="4000" b="1" u="sng" dirty="0">
              <a:solidFill>
                <a:srgbClr val="002060"/>
              </a:solidFill>
              <a:latin typeface="AGLettericaCondensedLigh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301846"/>
            <a:ext cx="8229600" cy="457200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Множество симфоний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Сонат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Трио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Квартетов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Этюдов и упражнений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Методические труды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rgbClr val="FFFF00"/>
                </a:solidFill>
                <a:latin typeface="Arial Black" pitchFamily="34" charset="0"/>
              </a:rPr>
              <a:t>Педагогический труд</a:t>
            </a:r>
            <a:endParaRPr lang="ru-RU" dirty="0">
              <a:solidFill>
                <a:srgbClr val="FF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8062912" cy="1470025"/>
          </a:xfrm>
        </p:spPr>
        <p:txBody>
          <a:bodyPr/>
          <a:lstStyle/>
          <a:p>
            <a:pPr algn="l"/>
            <a:r>
              <a:rPr lang="ru-RU" i="1" u="sng" dirty="0" smtClean="0">
                <a:solidFill>
                  <a:srgbClr val="002060"/>
                </a:solidFill>
              </a:rPr>
              <a:t>Годы жизни: 1791-1857гг.</a:t>
            </a:r>
            <a:endParaRPr lang="ru-RU" i="1" u="sng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714488"/>
            <a:ext cx="8062912" cy="4179116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Отец – </a:t>
            </a:r>
            <a:r>
              <a:rPr lang="ru-RU" sz="4000" dirty="0" err="1" smtClean="0">
                <a:solidFill>
                  <a:srgbClr val="FFC000"/>
                </a:solidFill>
              </a:rPr>
              <a:t>Венцель</a:t>
            </a:r>
            <a:r>
              <a:rPr lang="ru-RU" sz="4000" dirty="0" smtClean="0">
                <a:solidFill>
                  <a:srgbClr val="FFC000"/>
                </a:solidFill>
              </a:rPr>
              <a:t> Черни – </a:t>
            </a:r>
          </a:p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Педагог игры на клавире</a:t>
            </a:r>
          </a:p>
          <a:p>
            <a:pPr algn="ctr"/>
            <a:endParaRPr lang="ru-RU" sz="4000" dirty="0" smtClean="0">
              <a:solidFill>
                <a:srgbClr val="FFC000"/>
              </a:solidFill>
            </a:endParaRPr>
          </a:p>
          <a:p>
            <a:pPr algn="l"/>
            <a:r>
              <a:rPr lang="ru-RU" sz="3200" b="1" i="1" dirty="0" smtClean="0">
                <a:solidFill>
                  <a:srgbClr val="002060"/>
                </a:solidFill>
              </a:rPr>
              <a:t>     </a:t>
            </a:r>
            <a:r>
              <a:rPr lang="ru-RU" sz="3200" b="1" i="1" u="sng" dirty="0" smtClean="0">
                <a:solidFill>
                  <a:srgbClr val="002060"/>
                </a:solidFill>
              </a:rPr>
              <a:t>В 7 лет – Карл </a:t>
            </a:r>
          </a:p>
          <a:p>
            <a:pPr algn="l"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   Свободно импровизировал, </a:t>
            </a:r>
          </a:p>
          <a:p>
            <a:pPr algn="l"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   Читал с листа, </a:t>
            </a:r>
          </a:p>
          <a:p>
            <a:pPr algn="l">
              <a:buFont typeface="Courier New" pitchFamily="49" charset="0"/>
              <a:buChar char="o"/>
            </a:pPr>
            <a:r>
              <a:rPr lang="ru-RU" sz="3200" dirty="0" smtClean="0">
                <a:solidFill>
                  <a:srgbClr val="FFC000"/>
                </a:solidFill>
              </a:rPr>
              <a:t>   Исполнял Моцарта, Гайдна, </a:t>
            </a:r>
          </a:p>
          <a:p>
            <a:pPr algn="l"/>
            <a:r>
              <a:rPr lang="ru-RU" sz="3200" dirty="0" smtClean="0">
                <a:solidFill>
                  <a:srgbClr val="FFC000"/>
                </a:solidFill>
              </a:rPr>
              <a:t>                       </a:t>
            </a:r>
            <a:r>
              <a:rPr lang="ru-RU" sz="3200" dirty="0" err="1" smtClean="0">
                <a:solidFill>
                  <a:srgbClr val="FFC000"/>
                </a:solidFill>
              </a:rPr>
              <a:t>Клементи</a:t>
            </a:r>
            <a:endParaRPr lang="ru-RU" sz="32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vert="wordArtVert" anchor="ctr" anchorCtr="0"/>
          <a:lstStyle/>
          <a:p>
            <a:r>
              <a:rPr lang="ru-RU" dirty="0" smtClean="0"/>
              <a:t>1801 год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0"/>
            <a:ext cx="7778994" cy="64446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1357290" y="0"/>
            <a:ext cx="7786710" cy="68580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                            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3439924" cy="4429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285852" y="285728"/>
            <a:ext cx="7858148" cy="91409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  </a:t>
            </a:r>
            <a:r>
              <a:rPr lang="ru-RU" sz="2400" b="1" i="1" u="sng" dirty="0" smtClean="0">
                <a:solidFill>
                  <a:srgbClr val="7030A0"/>
                </a:solidFill>
                <a:latin typeface="Arial Black" pitchFamily="34" charset="0"/>
              </a:rPr>
              <a:t>Первые уроки  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</a:t>
            </a:r>
            <a:r>
              <a:rPr lang="ru-RU" sz="2400" b="1" i="1" u="sng" dirty="0" smtClean="0">
                <a:solidFill>
                  <a:srgbClr val="7030A0"/>
                </a:solidFill>
                <a:latin typeface="Arial Black" pitchFamily="34" charset="0"/>
              </a:rPr>
              <a:t>Л. Бетховена с Черни – </a:t>
            </a:r>
          </a:p>
          <a:p>
            <a:r>
              <a:rPr lang="ru-RU" sz="2400" b="1" i="1" dirty="0" smtClean="0">
                <a:solidFill>
                  <a:srgbClr val="7030A0"/>
                </a:solidFill>
                <a:latin typeface="Arial Black" pitchFamily="34" charset="0"/>
              </a:rPr>
              <a:t>                                         </a:t>
            </a:r>
            <a:r>
              <a:rPr lang="ru-RU" sz="2400" b="1" i="1" u="sng" dirty="0" smtClean="0">
                <a:solidFill>
                  <a:srgbClr val="7030A0"/>
                </a:solidFill>
                <a:latin typeface="Arial Black" pitchFamily="34" charset="0"/>
              </a:rPr>
              <a:t>изучение гамм:</a:t>
            </a:r>
          </a:p>
          <a:p>
            <a:endParaRPr lang="ru-RU" sz="2800" b="1" i="1" u="sng" dirty="0" smtClean="0">
              <a:latin typeface="Arial Black" pitchFamily="34" charset="0"/>
            </a:endParaRPr>
          </a:p>
          <a:p>
            <a:r>
              <a:rPr lang="ru-RU" sz="2400" i="1" dirty="0" smtClean="0">
                <a:solidFill>
                  <a:srgbClr val="C00000"/>
                </a:solidFill>
                <a:latin typeface="AGLettericaCondensedLight" pitchFamily="2" charset="0"/>
              </a:rPr>
              <a:t>                                                       Правильное положение </a:t>
            </a:r>
          </a:p>
          <a:p>
            <a:r>
              <a:rPr lang="ru-RU" sz="2400" i="1" dirty="0" smtClean="0">
                <a:solidFill>
                  <a:srgbClr val="C00000"/>
                </a:solidFill>
                <a:latin typeface="AGLettericaCondensedLight" pitchFamily="2" charset="0"/>
              </a:rPr>
              <a:t>                                                                   пальцев</a:t>
            </a:r>
          </a:p>
          <a:p>
            <a:pPr>
              <a:buFont typeface="Wingdings" pitchFamily="2" charset="2"/>
              <a:buChar char="§"/>
            </a:pPr>
            <a:endParaRPr lang="ru-RU" sz="2400" i="1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r>
              <a:rPr lang="ru-RU" sz="2400" i="1" dirty="0" smtClean="0">
                <a:solidFill>
                  <a:srgbClr val="C00000"/>
                </a:solidFill>
                <a:latin typeface="AGLettericaCondensedLight" pitchFamily="2" charset="0"/>
              </a:rPr>
              <a:t>                                                           Движениям руки при </a:t>
            </a:r>
          </a:p>
          <a:p>
            <a:r>
              <a:rPr lang="ru-RU" sz="2400" i="1" dirty="0">
                <a:solidFill>
                  <a:srgbClr val="C00000"/>
                </a:solidFill>
                <a:latin typeface="AGLettericaCondensedLight" pitchFamily="2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AGLettericaCondensedLight" pitchFamily="2" charset="0"/>
              </a:rPr>
              <a:t>                                                                      игре</a:t>
            </a:r>
          </a:p>
          <a:p>
            <a:pPr>
              <a:buFont typeface="Wingdings" pitchFamily="2" charset="2"/>
              <a:buChar char="§"/>
            </a:pPr>
            <a:endParaRPr lang="ru-RU" sz="2400" i="1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r>
              <a:rPr lang="ru-RU" sz="2400" i="1" dirty="0" smtClean="0">
                <a:solidFill>
                  <a:srgbClr val="C00000"/>
                </a:solidFill>
                <a:latin typeface="AGLettericaCondensedLight" pitchFamily="2" charset="0"/>
              </a:rPr>
              <a:t>                                                          Изучение различных </a:t>
            </a:r>
          </a:p>
          <a:p>
            <a:r>
              <a:rPr lang="ru-RU" sz="2400" i="1" dirty="0">
                <a:solidFill>
                  <a:srgbClr val="C00000"/>
                </a:solidFill>
                <a:latin typeface="AGLettericaCondensedLight" pitchFamily="2" charset="0"/>
              </a:rPr>
              <a:t> </a:t>
            </a:r>
            <a:r>
              <a:rPr lang="ru-RU" sz="2400" i="1" dirty="0" smtClean="0">
                <a:solidFill>
                  <a:srgbClr val="C00000"/>
                </a:solidFill>
                <a:latin typeface="AGLettericaCondensedLight" pitchFamily="2" charset="0"/>
              </a:rPr>
              <a:t>                                                            видов    пассажей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AGLettericaCondensedLight" pitchFamily="2" charset="0"/>
              </a:rPr>
              <a:t>1804 –</a:t>
            </a:r>
            <a:r>
              <a:rPr lang="ru-RU" sz="2400" b="1" dirty="0" smtClean="0">
                <a:solidFill>
                  <a:srgbClr val="7030A0"/>
                </a:solidFill>
                <a:latin typeface="AGLettericaCondensedLight" pitchFamily="2" charset="0"/>
              </a:rPr>
              <a:t> напечатан опус «</a:t>
            </a:r>
            <a:r>
              <a:rPr lang="ru-RU" sz="2400" b="1" dirty="0" err="1" smtClean="0">
                <a:solidFill>
                  <a:srgbClr val="7030A0"/>
                </a:solidFill>
                <a:latin typeface="AGLettericaCondensedLight" pitchFamily="2" charset="0"/>
              </a:rPr>
              <a:t>Концерные</a:t>
            </a:r>
            <a:r>
              <a:rPr lang="ru-RU" sz="2400" b="1" dirty="0" smtClean="0">
                <a:solidFill>
                  <a:srgbClr val="7030A0"/>
                </a:solidFill>
                <a:latin typeface="AGLettericaCondensedLight" pitchFamily="2" charset="0"/>
              </a:rPr>
              <a:t> вариации для фортепиано    и   скрипки на тему </a:t>
            </a:r>
            <a:r>
              <a:rPr lang="ru-RU" sz="2400" b="1" dirty="0" err="1" smtClean="0">
                <a:solidFill>
                  <a:srgbClr val="7030A0"/>
                </a:solidFill>
                <a:latin typeface="AGLettericaCondensedLight" pitchFamily="2" charset="0"/>
              </a:rPr>
              <a:t>Крумпхольца</a:t>
            </a:r>
            <a:r>
              <a:rPr lang="ru-RU" sz="2400" b="1" dirty="0" smtClean="0">
                <a:solidFill>
                  <a:srgbClr val="7030A0"/>
                </a:solidFill>
                <a:latin typeface="AGLettericaCondensedLight" pitchFamily="2" charset="0"/>
              </a:rPr>
              <a:t>»</a:t>
            </a:r>
          </a:p>
          <a:p>
            <a:r>
              <a:rPr lang="ru-RU" sz="4000" b="1" dirty="0" smtClean="0">
                <a:solidFill>
                  <a:srgbClr val="7030A0"/>
                </a:solidFill>
                <a:latin typeface="AGLettericaCondensedLight" pitchFamily="2" charset="0"/>
              </a:rPr>
              <a:t>1818 –</a:t>
            </a:r>
            <a:r>
              <a:rPr lang="ru-RU" sz="2400" b="1" dirty="0" smtClean="0">
                <a:solidFill>
                  <a:srgbClr val="7030A0"/>
                </a:solidFill>
                <a:latin typeface="AGLettericaCondensedLight" pitchFamily="2" charset="0"/>
              </a:rPr>
              <a:t> «Рондо на тему каватины графа, в четыре руки»</a:t>
            </a:r>
          </a:p>
          <a:p>
            <a:endParaRPr lang="ru-RU" sz="2400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endParaRPr lang="ru-RU" sz="2400" dirty="0" smtClean="0">
              <a:solidFill>
                <a:srgbClr val="C00000"/>
              </a:solidFill>
              <a:latin typeface="AGLettericaCondensedLight" pitchFamily="2" charset="0"/>
            </a:endParaRPr>
          </a:p>
          <a:p>
            <a:endParaRPr lang="ru-RU" sz="2400" dirty="0">
              <a:solidFill>
                <a:srgbClr val="C00000"/>
              </a:solidFill>
              <a:latin typeface="AGLettericaCondensedLight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405842" cy="1362075"/>
          </a:xfrm>
        </p:spPr>
        <p:txBody>
          <a:bodyPr>
            <a:noAutofit/>
          </a:bodyPr>
          <a:lstStyle/>
          <a:p>
            <a:r>
              <a:rPr lang="ru-RU" sz="5400" i="1" dirty="0" smtClean="0"/>
              <a:t>Педагогические взгляды К. Черни</a:t>
            </a:r>
            <a:endParaRPr lang="ru-RU" sz="5400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05842" cy="4795860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Arial" pitchFamily="34" charset="0"/>
                <a:cs typeface="Arial" pitchFamily="34" charset="0"/>
              </a:rPr>
              <a:t>Методические труды:</a:t>
            </a:r>
          </a:p>
          <a:p>
            <a:r>
              <a:rPr lang="ru-RU" sz="3600" dirty="0" smtClean="0"/>
              <a:t>«Полная теоретико-практическая фортепианная школа от первоначальных шагов до высшего совершенствования» - это руководство энциклопедического плана, ведущее ученика с азов, к высотам фортепианной игры.</a:t>
            </a:r>
            <a:endParaRPr lang="ru-RU" sz="3600" dirty="0"/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8334404" cy="1362075"/>
          </a:xfrm>
        </p:spPr>
        <p:txBody>
          <a:bodyPr/>
          <a:lstStyle/>
          <a:p>
            <a:r>
              <a:rPr lang="ru-RU" dirty="0" smtClean="0"/>
              <a:t>Можно выделить несколько аспектов в педагогике К. Черни: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8405842" cy="4724422"/>
          </a:xfrm>
        </p:spPr>
        <p:txBody>
          <a:bodyPr/>
          <a:lstStyle/>
          <a:p>
            <a:pPr marL="512064" indent="-457200">
              <a:buFont typeface="+mj-lt"/>
              <a:buAutoNum type="arabicPeriod"/>
            </a:pPr>
            <a:r>
              <a:rPr lang="ru-RU" dirty="0" smtClean="0"/>
              <a:t>Стремление раскрыть индивидуальность учеников;</a:t>
            </a:r>
          </a:p>
          <a:p>
            <a:pPr marL="512064" indent="-457200">
              <a:buFont typeface="+mj-lt"/>
              <a:buAutoNum type="arabicPeriod"/>
            </a:pPr>
            <a:r>
              <a:rPr lang="ru-RU" dirty="0" smtClean="0"/>
              <a:t>Сформировать их всесторонне развитыми музыкантами;</a:t>
            </a:r>
          </a:p>
          <a:p>
            <a:pPr marL="512064" indent="-457200">
              <a:buFont typeface="+mj-lt"/>
              <a:buAutoNum type="arabicPeriod"/>
            </a:pPr>
            <a:r>
              <a:rPr lang="ru-RU" dirty="0" smtClean="0"/>
              <a:t>Развить в учениках умение серьезно, планомерно работать, воспитать дисциплину мыслей и чувств.</a:t>
            </a:r>
          </a:p>
          <a:p>
            <a:pPr marL="512064" indent="-457200"/>
            <a:r>
              <a:rPr lang="ru-RU" sz="2400" b="1" u="sng" dirty="0" smtClean="0">
                <a:solidFill>
                  <a:schemeClr val="bg2">
                    <a:lumMod val="40000"/>
                    <a:lumOff val="60000"/>
                  </a:schemeClr>
                </a:solidFill>
              </a:rPr>
              <a:t> Ученик должен был:</a:t>
            </a:r>
          </a:p>
          <a:p>
            <a:pPr marL="512064" indent="-457200">
              <a:buFont typeface="+mj-lt"/>
              <a:buAutoNum type="arabicPeriod"/>
            </a:pPr>
            <a:r>
              <a:rPr lang="ru-RU" dirty="0" smtClean="0"/>
              <a:t>Обладать не только совершенной беглостью пальцев, но и уметь транспонировать;</a:t>
            </a:r>
          </a:p>
          <a:p>
            <a:pPr marL="512064" indent="-457200">
              <a:buFont typeface="+mj-lt"/>
              <a:buAutoNum type="arabicPeriod"/>
            </a:pPr>
            <a:r>
              <a:rPr lang="ru-RU" dirty="0" smtClean="0"/>
              <a:t>Прочесть с листа трудную пьесу, сохранив темп и характер;</a:t>
            </a:r>
          </a:p>
          <a:p>
            <a:pPr marL="512064" indent="-457200">
              <a:buFont typeface="+mj-lt"/>
              <a:buAutoNum type="arabicPeriod"/>
            </a:pPr>
            <a:r>
              <a:rPr lang="ru-RU" dirty="0" smtClean="0"/>
              <a:t>Аккомпанировать, разбираться в гармонии, владеть теорией музыки, даже настраивать инструмент и обязательно импровизировать.</a:t>
            </a:r>
            <a:endParaRPr lang="ru-RU" dirty="0"/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800" b="1" dirty="0" smtClean="0">
                <a:solidFill>
                  <a:srgbClr val="FFC000"/>
                </a:solidFill>
              </a:rPr>
              <a:t>Изучение пьесы </a:t>
            </a:r>
            <a:br>
              <a:rPr lang="ru-RU" sz="4800" b="1" dirty="0" smtClean="0">
                <a:solidFill>
                  <a:srgbClr val="FFC000"/>
                </a:solidFill>
              </a:rPr>
            </a:br>
            <a:r>
              <a:rPr lang="ru-RU" sz="4800" b="1" dirty="0" smtClean="0">
                <a:solidFill>
                  <a:srgbClr val="FFC000"/>
                </a:solidFill>
              </a:rPr>
              <a:t>К. Черни подразделял на три периода:</a:t>
            </a:r>
            <a:endParaRPr lang="ru-RU" sz="4800" b="1" dirty="0">
              <a:solidFill>
                <a:srgbClr val="FFC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4393430"/>
          </a:xfrm>
        </p:spPr>
        <p:txBody>
          <a:bodyPr/>
          <a:lstStyle/>
          <a:p>
            <a:pPr algn="l">
              <a:buFont typeface="Wingdings" pitchFamily="2" charset="2"/>
              <a:buChar char="Ø"/>
            </a:pPr>
            <a:r>
              <a:rPr lang="ru-RU" b="1" dirty="0" smtClean="0"/>
              <a:t>Овладение нотным текстом;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/>
              <a:t>Игра в предписанном автором темпе;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/>
              <a:t>Анализ содержания произведения.</a:t>
            </a:r>
          </a:p>
          <a:p>
            <a:pPr algn="l"/>
            <a:endParaRPr lang="ru-RU" sz="2400" b="1" dirty="0" smtClean="0"/>
          </a:p>
          <a:p>
            <a:pPr algn="just"/>
            <a:r>
              <a:rPr lang="ru-RU" sz="2400" b="1" dirty="0" smtClean="0">
                <a:solidFill>
                  <a:schemeClr val="tx2">
                    <a:lumMod val="10000"/>
                  </a:schemeClr>
                </a:solidFill>
              </a:rPr>
              <a:t>Трудность многих этюдов и упражнений Черни заключается не столько в фактуре, сколько в способах использования инструмента, а так же поставленных автором исполнительских задач, решение которых предполагает максимальную активацию слуха пианиста.</a:t>
            </a:r>
            <a:endParaRPr lang="ru-RU" sz="2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062912" cy="755669"/>
          </a:xfrm>
        </p:spPr>
        <p:txBody>
          <a:bodyPr>
            <a:noAutofit/>
          </a:bodyPr>
          <a:lstStyle/>
          <a:p>
            <a:pPr algn="ctr"/>
            <a:r>
              <a:rPr lang="ru-RU" sz="3600" b="1" u="sng" dirty="0" smtClean="0">
                <a:solidFill>
                  <a:srgbClr val="C00000"/>
                </a:solidFill>
              </a:rPr>
              <a:t>Энциклопедия фортепианной техники</a:t>
            </a:r>
            <a:endParaRPr lang="ru-RU" sz="3600" b="1" u="sng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57274"/>
            <a:ext cx="8062912" cy="5500726"/>
          </a:xfrm>
        </p:spPr>
        <p:txBody>
          <a:bodyPr>
            <a:normAutofit fontScale="92500"/>
          </a:bodyPr>
          <a:lstStyle/>
          <a:p>
            <a:pPr algn="just"/>
            <a:r>
              <a:rPr lang="ru-RU" sz="2400" b="1" dirty="0" smtClean="0"/>
              <a:t>	Этюды и упражнения Черни – фундаментальная школа последовательного овладения техническими навыками.</a:t>
            </a:r>
          </a:p>
          <a:p>
            <a:pPr algn="just"/>
            <a:r>
              <a:rPr lang="ru-RU" sz="2400" b="1" dirty="0" smtClean="0"/>
              <a:t>	Черни учитывал даже различное строение рук исполнителей.</a:t>
            </a:r>
          </a:p>
          <a:p>
            <a:pPr algn="just"/>
            <a:r>
              <a:rPr lang="ru-RU" sz="2400" b="1" dirty="0" smtClean="0"/>
              <a:t>	Его этюды и упражнения дают богатый материал для овладения видами фортепианной техники, связанными с подкладыванием первого пальца, всевозможными типами гамм и арпеджио, в том числе с пропущенной терцией или квинтой. </a:t>
            </a:r>
          </a:p>
          <a:p>
            <a:pPr algn="just"/>
            <a:r>
              <a:rPr lang="ru-RU" sz="2400" b="1" dirty="0" smtClean="0"/>
              <a:t>	Здесь широко представлена техника украшений – различного рода мордентов, форшлагов, трелей. </a:t>
            </a:r>
          </a:p>
          <a:p>
            <a:pPr algn="just"/>
            <a:r>
              <a:rPr lang="ru-RU" sz="2400" b="1" dirty="0" smtClean="0"/>
              <a:t>	Он широко применяет приемы скольжения и перекладывания пальцев, характерные для пианизма Шопена и Листа.</a:t>
            </a:r>
            <a:endParaRPr lang="ru-RU" sz="24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343</TotalTime>
  <Words>848</Words>
  <Application>Microsoft Office PowerPoint</Application>
  <PresentationFormat>Экран (4:3)</PresentationFormat>
  <Paragraphs>115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Яркая</vt:lpstr>
      <vt:lpstr>Карл Черни</vt:lpstr>
      <vt:lpstr>Композитор, виртуозный пианист, педагог….</vt:lpstr>
      <vt:lpstr>Черни написал более 1000 произведений различных жанров:</vt:lpstr>
      <vt:lpstr>Годы жизни: 1791-1857гг.</vt:lpstr>
      <vt:lpstr>1801 год</vt:lpstr>
      <vt:lpstr>Педагогические взгляды К. Черни</vt:lpstr>
      <vt:lpstr>Можно выделить несколько аспектов в педагогике К. Черни:</vt:lpstr>
      <vt:lpstr>Изучение пьесы  К. Черни подразделял на три периода:</vt:lpstr>
      <vt:lpstr>Энциклопедия фортепианной техники</vt:lpstr>
      <vt:lpstr>ГАММЫ</vt:lpstr>
      <vt:lpstr>Работу над гаммами Черни тесно связывал со звуковыми и артикуляционными задачами</vt:lpstr>
      <vt:lpstr>Арпеджио</vt:lpstr>
      <vt:lpstr>Трельная техника</vt:lpstr>
      <vt:lpstr>Черни различал, по меньшей мере, 8 видов пианистической артикуляции</vt:lpstr>
      <vt:lpstr>Из всех видов артикуляции особенно большое значение Черни придавал Legato</vt:lpstr>
      <vt:lpstr>Staccato</vt:lpstr>
      <vt:lpstr>Наследие К. Черни</vt:lpstr>
      <vt:lpstr>Слайд 18</vt:lpstr>
      <vt:lpstr>Заключение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Шах</cp:lastModifiedBy>
  <cp:revision>39</cp:revision>
  <dcterms:created xsi:type="dcterms:W3CDTF">2012-04-15T12:35:17Z</dcterms:created>
  <dcterms:modified xsi:type="dcterms:W3CDTF">2015-02-01T15:33:07Z</dcterms:modified>
</cp:coreProperties>
</file>