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1" r:id="rId3"/>
    <p:sldId id="272" r:id="rId4"/>
    <p:sldId id="270" r:id="rId5"/>
    <p:sldId id="267" r:id="rId6"/>
    <p:sldId id="273" r:id="rId7"/>
    <p:sldId id="26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5" r:id="rId16"/>
    <p:sldId id="264" r:id="rId17"/>
    <p:sldId id="268" r:id="rId18"/>
    <p:sldId id="269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0033CC"/>
    <a:srgbClr val="A50021"/>
    <a:srgbClr val="006600"/>
    <a:srgbClr val="009900"/>
    <a:srgbClr val="6600FF"/>
    <a:srgbClr val="CC0000"/>
    <a:srgbClr val="CC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1FA6944-DE81-4D4A-BB40-1EBE671350AE}" type="doc">
      <dgm:prSet loTypeId="urn:microsoft.com/office/officeart/2008/layout/HorizontalMultiLevelHierarchy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28CDC58-0DAB-45D1-97F0-700FE453DDD2}">
      <dgm:prSet phldrT="[Текст]" custT="1"/>
      <dgm:spPr/>
      <dgm:t>
        <a:bodyPr vert="vert"/>
        <a:lstStyle/>
        <a:p>
          <a:r>
            <a:rPr lang="ru-RU" sz="3600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Виды </a:t>
          </a:r>
        </a:p>
        <a:p>
          <a:endParaRPr lang="ru-RU" sz="3600" b="1" i="1" dirty="0" smtClean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r>
            <a:rPr lang="ru-RU" sz="3600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проблемного</a:t>
          </a:r>
        </a:p>
        <a:p>
          <a:r>
            <a:rPr lang="ru-RU" sz="3600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</a:p>
        <a:p>
          <a:r>
            <a:rPr lang="ru-RU" sz="3600" b="1" i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обучения</a:t>
          </a:r>
          <a:endParaRPr lang="ru-RU" sz="3600" b="1" i="1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1093202-8B9C-48EE-BFA5-5371D326C2E6}" type="parTrans" cxnId="{8C9FE66A-4944-481A-9D7A-AD8E22DF9DEC}">
      <dgm:prSet/>
      <dgm:spPr/>
      <dgm:t>
        <a:bodyPr/>
        <a:lstStyle/>
        <a:p>
          <a:endParaRPr lang="ru-RU"/>
        </a:p>
      </dgm:t>
    </dgm:pt>
    <dgm:pt modelId="{5C617773-D563-41C1-B446-EF4F202510F9}" type="sibTrans" cxnId="{8C9FE66A-4944-481A-9D7A-AD8E22DF9DEC}">
      <dgm:prSet/>
      <dgm:spPr/>
      <dgm:t>
        <a:bodyPr/>
        <a:lstStyle/>
        <a:p>
          <a:endParaRPr lang="ru-RU"/>
        </a:p>
      </dgm:t>
    </dgm:pt>
    <dgm:pt modelId="{886E4E6E-7CE9-4D48-A598-4B5CF40784EC}">
      <dgm:prSet phldrT="[Текст]" custT="1"/>
      <dgm:spPr/>
      <dgm:t>
        <a:bodyPr/>
        <a:lstStyle/>
        <a:p>
          <a:r>
            <a:rPr lang="ru-RU" sz="4800" b="1" dirty="0" smtClean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научное</a:t>
          </a:r>
          <a:endParaRPr lang="ru-RU" sz="4800" b="1" dirty="0">
            <a:solidFill>
              <a:schemeClr val="tx1">
                <a:lumMod val="95000"/>
                <a:lumOff val="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6190C78-72E3-41C3-9145-C1A020AA91D5}" type="parTrans" cxnId="{BF779D22-25D1-4F14-81A9-74D851726CA3}">
      <dgm:prSet/>
      <dgm:spPr/>
      <dgm:t>
        <a:bodyPr/>
        <a:lstStyle/>
        <a:p>
          <a:endParaRPr lang="ru-RU"/>
        </a:p>
      </dgm:t>
    </dgm:pt>
    <dgm:pt modelId="{6462317E-4301-4B85-8A04-F7007547D138}" type="sibTrans" cxnId="{BF779D22-25D1-4F14-81A9-74D851726CA3}">
      <dgm:prSet/>
      <dgm:spPr/>
      <dgm:t>
        <a:bodyPr/>
        <a:lstStyle/>
        <a:p>
          <a:endParaRPr lang="ru-RU"/>
        </a:p>
      </dgm:t>
    </dgm:pt>
    <dgm:pt modelId="{343BB695-3941-48F3-9973-A5CC75DE3BAD}">
      <dgm:prSet phldrT="[Текст]" custT="1"/>
      <dgm:spPr/>
      <dgm:t>
        <a:bodyPr/>
        <a:lstStyle/>
        <a:p>
          <a:r>
            <a:rPr lang="ru-RU" sz="4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практическое</a:t>
          </a:r>
          <a:endParaRPr lang="ru-RU" sz="4800" b="1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E6DB3A7F-127E-416A-9484-417D77557D3D}" type="parTrans" cxnId="{1F463C04-2AA0-44E0-9BC6-7209D4ABBF2D}">
      <dgm:prSet/>
      <dgm:spPr/>
      <dgm:t>
        <a:bodyPr/>
        <a:lstStyle/>
        <a:p>
          <a:endParaRPr lang="ru-RU"/>
        </a:p>
      </dgm:t>
    </dgm:pt>
    <dgm:pt modelId="{53A18E5F-5141-44A9-B9B0-627A600456DE}" type="sibTrans" cxnId="{1F463C04-2AA0-44E0-9BC6-7209D4ABBF2D}">
      <dgm:prSet/>
      <dgm:spPr/>
      <dgm:t>
        <a:bodyPr/>
        <a:lstStyle/>
        <a:p>
          <a:endParaRPr lang="ru-RU"/>
        </a:p>
      </dgm:t>
    </dgm:pt>
    <dgm:pt modelId="{A11888EF-641E-4503-87E4-AC5FFB27E0CC}">
      <dgm:prSet phldrT="[Текст]" custT="1"/>
      <dgm:spPr/>
      <dgm:t>
        <a:bodyPr/>
        <a:lstStyle/>
        <a:p>
          <a:r>
            <a:rPr lang="ru-RU" sz="4800" b="1" dirty="0" smtClean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художественное</a:t>
          </a:r>
          <a:endParaRPr lang="ru-RU" sz="4800" b="1" dirty="0">
            <a:solidFill>
              <a:srgbClr val="FF0066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33680EC9-C66F-4165-A8A6-6439187AE0F2}" type="parTrans" cxnId="{97369341-2ACF-48C4-84AC-D2EF3088CE30}">
      <dgm:prSet/>
      <dgm:spPr/>
      <dgm:t>
        <a:bodyPr/>
        <a:lstStyle/>
        <a:p>
          <a:endParaRPr lang="ru-RU"/>
        </a:p>
      </dgm:t>
    </dgm:pt>
    <dgm:pt modelId="{F5EC0CB3-99B9-40FF-97CC-DB6D1ECA6952}" type="sibTrans" cxnId="{97369341-2ACF-48C4-84AC-D2EF3088CE30}">
      <dgm:prSet/>
      <dgm:spPr/>
      <dgm:t>
        <a:bodyPr/>
        <a:lstStyle/>
        <a:p>
          <a:endParaRPr lang="ru-RU"/>
        </a:p>
      </dgm:t>
    </dgm:pt>
    <dgm:pt modelId="{10322B99-31CD-4248-A36A-CA806AA3CDED}" type="pres">
      <dgm:prSet presAssocID="{C1FA6944-DE81-4D4A-BB40-1EBE671350AE}" presName="Name0" presStyleCnt="0">
        <dgm:presLayoutVars>
          <dgm:chPref val="1"/>
          <dgm:dir/>
          <dgm:animOne val="branch"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38894AD-CC6E-4328-BD88-7439E76A7F63}" type="pres">
      <dgm:prSet presAssocID="{728CDC58-0DAB-45D1-97F0-700FE453DDD2}" presName="root1" presStyleCnt="0"/>
      <dgm:spPr/>
    </dgm:pt>
    <dgm:pt modelId="{2DB69227-7E5A-4F92-B129-C54FD2D0D2F9}" type="pres">
      <dgm:prSet presAssocID="{728CDC58-0DAB-45D1-97F0-700FE453DDD2}" presName="LevelOneTextNode" presStyleLbl="node0" presStyleIdx="0" presStyleCnt="1" custScaleX="345226" custScaleY="10148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1D36207-6FB2-48EC-895F-EE2F485FEE7D}" type="pres">
      <dgm:prSet presAssocID="{728CDC58-0DAB-45D1-97F0-700FE453DDD2}" presName="level2hierChild" presStyleCnt="0"/>
      <dgm:spPr/>
    </dgm:pt>
    <dgm:pt modelId="{23CA44DB-9CF4-4A4F-804D-957EBE999CF9}" type="pres">
      <dgm:prSet presAssocID="{C6190C78-72E3-41C3-9145-C1A020AA91D5}" presName="conn2-1" presStyleLbl="parChTrans1D2" presStyleIdx="0" presStyleCnt="3"/>
      <dgm:spPr/>
      <dgm:t>
        <a:bodyPr/>
        <a:lstStyle/>
        <a:p>
          <a:endParaRPr lang="ru-RU"/>
        </a:p>
      </dgm:t>
    </dgm:pt>
    <dgm:pt modelId="{880903B3-69D3-4CED-BF12-CAC9EAC44649}" type="pres">
      <dgm:prSet presAssocID="{C6190C78-72E3-41C3-9145-C1A020AA91D5}" presName="connTx" presStyleLbl="parChTrans1D2" presStyleIdx="0" presStyleCnt="3"/>
      <dgm:spPr/>
      <dgm:t>
        <a:bodyPr/>
        <a:lstStyle/>
        <a:p>
          <a:endParaRPr lang="ru-RU"/>
        </a:p>
      </dgm:t>
    </dgm:pt>
    <dgm:pt modelId="{2F4B5848-0FB1-4A6C-9D70-A7C80E2EAF69}" type="pres">
      <dgm:prSet presAssocID="{886E4E6E-7CE9-4D48-A598-4B5CF40784EC}" presName="root2" presStyleCnt="0"/>
      <dgm:spPr/>
    </dgm:pt>
    <dgm:pt modelId="{BACE8283-F2A2-4ED1-9E25-ADAFE80C3297}" type="pres">
      <dgm:prSet presAssocID="{886E4E6E-7CE9-4D48-A598-4B5CF40784EC}" presName="LevelTwoTextNode" presStyleLbl="node2" presStyleIdx="0" presStyleCnt="3" custScaleX="161051" custScaleY="161051" custLinFactNeighborX="-133" custLinFactNeighborY="-197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F81F0D3-7107-4BEA-A667-74F02C53AAAC}" type="pres">
      <dgm:prSet presAssocID="{886E4E6E-7CE9-4D48-A598-4B5CF40784EC}" presName="level3hierChild" presStyleCnt="0"/>
      <dgm:spPr/>
    </dgm:pt>
    <dgm:pt modelId="{55BDE443-9601-4145-9394-9A5617219C9A}" type="pres">
      <dgm:prSet presAssocID="{E6DB3A7F-127E-416A-9484-417D77557D3D}" presName="conn2-1" presStyleLbl="parChTrans1D2" presStyleIdx="1" presStyleCnt="3"/>
      <dgm:spPr/>
      <dgm:t>
        <a:bodyPr/>
        <a:lstStyle/>
        <a:p>
          <a:endParaRPr lang="ru-RU"/>
        </a:p>
      </dgm:t>
    </dgm:pt>
    <dgm:pt modelId="{B049F16B-861D-4745-9DA1-45AB3AC5637D}" type="pres">
      <dgm:prSet presAssocID="{E6DB3A7F-127E-416A-9484-417D77557D3D}" presName="connTx" presStyleLbl="parChTrans1D2" presStyleIdx="1" presStyleCnt="3"/>
      <dgm:spPr/>
      <dgm:t>
        <a:bodyPr/>
        <a:lstStyle/>
        <a:p>
          <a:endParaRPr lang="ru-RU"/>
        </a:p>
      </dgm:t>
    </dgm:pt>
    <dgm:pt modelId="{CBBC759B-D56A-47D7-9C75-C3F60F251A8C}" type="pres">
      <dgm:prSet presAssocID="{343BB695-3941-48F3-9973-A5CC75DE3BAD}" presName="root2" presStyleCnt="0"/>
      <dgm:spPr/>
    </dgm:pt>
    <dgm:pt modelId="{FD4525E6-4A9E-4A37-994C-21C120E6B003}" type="pres">
      <dgm:prSet presAssocID="{343BB695-3941-48F3-9973-A5CC75DE3BAD}" presName="LevelTwoTextNode" presStyleLbl="node2" presStyleIdx="1" presStyleCnt="3" custScaleX="161051" custScaleY="16105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86B6FDA7-14B8-4F45-B18C-E4A1F5E5219B}" type="pres">
      <dgm:prSet presAssocID="{343BB695-3941-48F3-9973-A5CC75DE3BAD}" presName="level3hierChild" presStyleCnt="0"/>
      <dgm:spPr/>
    </dgm:pt>
    <dgm:pt modelId="{06AE2BCC-8053-4105-BCB5-73ED85378FC4}" type="pres">
      <dgm:prSet presAssocID="{33680EC9-C66F-4165-A8A6-6439187AE0F2}" presName="conn2-1" presStyleLbl="parChTrans1D2" presStyleIdx="2" presStyleCnt="3"/>
      <dgm:spPr/>
      <dgm:t>
        <a:bodyPr/>
        <a:lstStyle/>
        <a:p>
          <a:endParaRPr lang="ru-RU"/>
        </a:p>
      </dgm:t>
    </dgm:pt>
    <dgm:pt modelId="{D398EDB4-FD9E-40B6-9E99-6986AB02C3BE}" type="pres">
      <dgm:prSet presAssocID="{33680EC9-C66F-4165-A8A6-6439187AE0F2}" presName="connTx" presStyleLbl="parChTrans1D2" presStyleIdx="2" presStyleCnt="3"/>
      <dgm:spPr/>
      <dgm:t>
        <a:bodyPr/>
        <a:lstStyle/>
        <a:p>
          <a:endParaRPr lang="ru-RU"/>
        </a:p>
      </dgm:t>
    </dgm:pt>
    <dgm:pt modelId="{623F0B46-DC85-4A16-8001-A6B1EA50217E}" type="pres">
      <dgm:prSet presAssocID="{A11888EF-641E-4503-87E4-AC5FFB27E0CC}" presName="root2" presStyleCnt="0"/>
      <dgm:spPr/>
    </dgm:pt>
    <dgm:pt modelId="{9C94D841-5F1D-4688-AEA7-766FBC7D08D2}" type="pres">
      <dgm:prSet presAssocID="{A11888EF-641E-4503-87E4-AC5FFB27E0CC}" presName="LevelTwoTextNode" presStyleLbl="node2" presStyleIdx="2" presStyleCnt="3" custScaleX="161051" custScaleY="161051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B86364F-B5A6-49B8-B2BA-84757D50D6E7}" type="pres">
      <dgm:prSet presAssocID="{A11888EF-641E-4503-87E4-AC5FFB27E0CC}" presName="level3hierChild" presStyleCnt="0"/>
      <dgm:spPr/>
    </dgm:pt>
  </dgm:ptLst>
  <dgm:cxnLst>
    <dgm:cxn modelId="{5E225308-A6F8-4DFA-9FB2-D9C4F32D2083}" type="presOf" srcId="{728CDC58-0DAB-45D1-97F0-700FE453DDD2}" destId="{2DB69227-7E5A-4F92-B129-C54FD2D0D2F9}" srcOrd="0" destOrd="0" presId="urn:microsoft.com/office/officeart/2008/layout/HorizontalMultiLevelHierarchy"/>
    <dgm:cxn modelId="{BF779D22-25D1-4F14-81A9-74D851726CA3}" srcId="{728CDC58-0DAB-45D1-97F0-700FE453DDD2}" destId="{886E4E6E-7CE9-4D48-A598-4B5CF40784EC}" srcOrd="0" destOrd="0" parTransId="{C6190C78-72E3-41C3-9145-C1A020AA91D5}" sibTransId="{6462317E-4301-4B85-8A04-F7007547D138}"/>
    <dgm:cxn modelId="{1F463C04-2AA0-44E0-9BC6-7209D4ABBF2D}" srcId="{728CDC58-0DAB-45D1-97F0-700FE453DDD2}" destId="{343BB695-3941-48F3-9973-A5CC75DE3BAD}" srcOrd="1" destOrd="0" parTransId="{E6DB3A7F-127E-416A-9484-417D77557D3D}" sibTransId="{53A18E5F-5141-44A9-B9B0-627A600456DE}"/>
    <dgm:cxn modelId="{50DC6CC5-4EED-4B3E-ACCC-181BE2DE6C77}" type="presOf" srcId="{33680EC9-C66F-4165-A8A6-6439187AE0F2}" destId="{D398EDB4-FD9E-40B6-9E99-6986AB02C3BE}" srcOrd="1" destOrd="0" presId="urn:microsoft.com/office/officeart/2008/layout/HorizontalMultiLevelHierarchy"/>
    <dgm:cxn modelId="{8D50CC14-ABA6-4830-B462-5F20CD98E889}" type="presOf" srcId="{343BB695-3941-48F3-9973-A5CC75DE3BAD}" destId="{FD4525E6-4A9E-4A37-994C-21C120E6B003}" srcOrd="0" destOrd="0" presId="urn:microsoft.com/office/officeart/2008/layout/HorizontalMultiLevelHierarchy"/>
    <dgm:cxn modelId="{DCD9F7EA-CF31-42ED-95DA-3B46301339CB}" type="presOf" srcId="{C1FA6944-DE81-4D4A-BB40-1EBE671350AE}" destId="{10322B99-31CD-4248-A36A-CA806AA3CDED}" srcOrd="0" destOrd="0" presId="urn:microsoft.com/office/officeart/2008/layout/HorizontalMultiLevelHierarchy"/>
    <dgm:cxn modelId="{F249622D-45C4-49E0-B7FA-D37020DD29AA}" type="presOf" srcId="{886E4E6E-7CE9-4D48-A598-4B5CF40784EC}" destId="{BACE8283-F2A2-4ED1-9E25-ADAFE80C3297}" srcOrd="0" destOrd="0" presId="urn:microsoft.com/office/officeart/2008/layout/HorizontalMultiLevelHierarchy"/>
    <dgm:cxn modelId="{1FCF6EDC-42A9-4029-94F5-938744F60609}" type="presOf" srcId="{E6DB3A7F-127E-416A-9484-417D77557D3D}" destId="{B049F16B-861D-4745-9DA1-45AB3AC5637D}" srcOrd="1" destOrd="0" presId="urn:microsoft.com/office/officeart/2008/layout/HorizontalMultiLevelHierarchy"/>
    <dgm:cxn modelId="{9196BF3D-2C56-438E-B9F7-B639A67D42B2}" type="presOf" srcId="{E6DB3A7F-127E-416A-9484-417D77557D3D}" destId="{55BDE443-9601-4145-9394-9A5617219C9A}" srcOrd="0" destOrd="0" presId="urn:microsoft.com/office/officeart/2008/layout/HorizontalMultiLevelHierarchy"/>
    <dgm:cxn modelId="{8C9FE66A-4944-481A-9D7A-AD8E22DF9DEC}" srcId="{C1FA6944-DE81-4D4A-BB40-1EBE671350AE}" destId="{728CDC58-0DAB-45D1-97F0-700FE453DDD2}" srcOrd="0" destOrd="0" parTransId="{C1093202-8B9C-48EE-BFA5-5371D326C2E6}" sibTransId="{5C617773-D563-41C1-B446-EF4F202510F9}"/>
    <dgm:cxn modelId="{D89A6382-C06E-40A0-9FDB-CF8977F11F76}" type="presOf" srcId="{C6190C78-72E3-41C3-9145-C1A020AA91D5}" destId="{880903B3-69D3-4CED-BF12-CAC9EAC44649}" srcOrd="1" destOrd="0" presId="urn:microsoft.com/office/officeart/2008/layout/HorizontalMultiLevelHierarchy"/>
    <dgm:cxn modelId="{97369341-2ACF-48C4-84AC-D2EF3088CE30}" srcId="{728CDC58-0DAB-45D1-97F0-700FE453DDD2}" destId="{A11888EF-641E-4503-87E4-AC5FFB27E0CC}" srcOrd="2" destOrd="0" parTransId="{33680EC9-C66F-4165-A8A6-6439187AE0F2}" sibTransId="{F5EC0CB3-99B9-40FF-97CC-DB6D1ECA6952}"/>
    <dgm:cxn modelId="{A14C5696-5FBF-4606-90AD-4D8DA24C955D}" type="presOf" srcId="{C6190C78-72E3-41C3-9145-C1A020AA91D5}" destId="{23CA44DB-9CF4-4A4F-804D-957EBE999CF9}" srcOrd="0" destOrd="0" presId="urn:microsoft.com/office/officeart/2008/layout/HorizontalMultiLevelHierarchy"/>
    <dgm:cxn modelId="{57CBD0F6-38F3-429F-B1BE-993B30E82F12}" type="presOf" srcId="{33680EC9-C66F-4165-A8A6-6439187AE0F2}" destId="{06AE2BCC-8053-4105-BCB5-73ED85378FC4}" srcOrd="0" destOrd="0" presId="urn:microsoft.com/office/officeart/2008/layout/HorizontalMultiLevelHierarchy"/>
    <dgm:cxn modelId="{0DEC3B5D-6900-4171-873B-A4C94CE21251}" type="presOf" srcId="{A11888EF-641E-4503-87E4-AC5FFB27E0CC}" destId="{9C94D841-5F1D-4688-AEA7-766FBC7D08D2}" srcOrd="0" destOrd="0" presId="urn:microsoft.com/office/officeart/2008/layout/HorizontalMultiLevelHierarchy"/>
    <dgm:cxn modelId="{91047342-4E75-4A4C-8E27-02DA1CFB9C08}" type="presParOf" srcId="{10322B99-31CD-4248-A36A-CA806AA3CDED}" destId="{738894AD-CC6E-4328-BD88-7439E76A7F63}" srcOrd="0" destOrd="0" presId="urn:microsoft.com/office/officeart/2008/layout/HorizontalMultiLevelHierarchy"/>
    <dgm:cxn modelId="{D3E4620C-0ED7-46CD-A709-B08DA40EBFC1}" type="presParOf" srcId="{738894AD-CC6E-4328-BD88-7439E76A7F63}" destId="{2DB69227-7E5A-4F92-B129-C54FD2D0D2F9}" srcOrd="0" destOrd="0" presId="urn:microsoft.com/office/officeart/2008/layout/HorizontalMultiLevelHierarchy"/>
    <dgm:cxn modelId="{CC055B52-5ABD-4218-AA13-DF90173855CB}" type="presParOf" srcId="{738894AD-CC6E-4328-BD88-7439E76A7F63}" destId="{D1D36207-6FB2-48EC-895F-EE2F485FEE7D}" srcOrd="1" destOrd="0" presId="urn:microsoft.com/office/officeart/2008/layout/HorizontalMultiLevelHierarchy"/>
    <dgm:cxn modelId="{D2EE7D3C-8347-4807-9978-3FC30933E395}" type="presParOf" srcId="{D1D36207-6FB2-48EC-895F-EE2F485FEE7D}" destId="{23CA44DB-9CF4-4A4F-804D-957EBE999CF9}" srcOrd="0" destOrd="0" presId="urn:microsoft.com/office/officeart/2008/layout/HorizontalMultiLevelHierarchy"/>
    <dgm:cxn modelId="{16EF11E7-1525-4906-8328-9B79959722F8}" type="presParOf" srcId="{23CA44DB-9CF4-4A4F-804D-957EBE999CF9}" destId="{880903B3-69D3-4CED-BF12-CAC9EAC44649}" srcOrd="0" destOrd="0" presId="urn:microsoft.com/office/officeart/2008/layout/HorizontalMultiLevelHierarchy"/>
    <dgm:cxn modelId="{2C840B40-D771-42E0-B91D-4FB90F8A4078}" type="presParOf" srcId="{D1D36207-6FB2-48EC-895F-EE2F485FEE7D}" destId="{2F4B5848-0FB1-4A6C-9D70-A7C80E2EAF69}" srcOrd="1" destOrd="0" presId="urn:microsoft.com/office/officeart/2008/layout/HorizontalMultiLevelHierarchy"/>
    <dgm:cxn modelId="{6F2D6060-68D3-4D06-8F6F-F2267008145D}" type="presParOf" srcId="{2F4B5848-0FB1-4A6C-9D70-A7C80E2EAF69}" destId="{BACE8283-F2A2-4ED1-9E25-ADAFE80C3297}" srcOrd="0" destOrd="0" presId="urn:microsoft.com/office/officeart/2008/layout/HorizontalMultiLevelHierarchy"/>
    <dgm:cxn modelId="{9F07BAD7-6393-4F6F-AEFA-40D907ED5400}" type="presParOf" srcId="{2F4B5848-0FB1-4A6C-9D70-A7C80E2EAF69}" destId="{DF81F0D3-7107-4BEA-A667-74F02C53AAAC}" srcOrd="1" destOrd="0" presId="urn:microsoft.com/office/officeart/2008/layout/HorizontalMultiLevelHierarchy"/>
    <dgm:cxn modelId="{DB13534E-669E-4BEA-95E7-1653398A6058}" type="presParOf" srcId="{D1D36207-6FB2-48EC-895F-EE2F485FEE7D}" destId="{55BDE443-9601-4145-9394-9A5617219C9A}" srcOrd="2" destOrd="0" presId="urn:microsoft.com/office/officeart/2008/layout/HorizontalMultiLevelHierarchy"/>
    <dgm:cxn modelId="{F5795038-D7CA-4755-BC37-121357FA18D6}" type="presParOf" srcId="{55BDE443-9601-4145-9394-9A5617219C9A}" destId="{B049F16B-861D-4745-9DA1-45AB3AC5637D}" srcOrd="0" destOrd="0" presId="urn:microsoft.com/office/officeart/2008/layout/HorizontalMultiLevelHierarchy"/>
    <dgm:cxn modelId="{00B7DF39-9287-4DA1-9777-49D319FB2AB2}" type="presParOf" srcId="{D1D36207-6FB2-48EC-895F-EE2F485FEE7D}" destId="{CBBC759B-D56A-47D7-9C75-C3F60F251A8C}" srcOrd="3" destOrd="0" presId="urn:microsoft.com/office/officeart/2008/layout/HorizontalMultiLevelHierarchy"/>
    <dgm:cxn modelId="{DA07DEF1-BC4B-4507-BC52-05CFD7961B60}" type="presParOf" srcId="{CBBC759B-D56A-47D7-9C75-C3F60F251A8C}" destId="{FD4525E6-4A9E-4A37-994C-21C120E6B003}" srcOrd="0" destOrd="0" presId="urn:microsoft.com/office/officeart/2008/layout/HorizontalMultiLevelHierarchy"/>
    <dgm:cxn modelId="{41EB9F31-29AA-42C2-8616-16259B58405C}" type="presParOf" srcId="{CBBC759B-D56A-47D7-9C75-C3F60F251A8C}" destId="{86B6FDA7-14B8-4F45-B18C-E4A1F5E5219B}" srcOrd="1" destOrd="0" presId="urn:microsoft.com/office/officeart/2008/layout/HorizontalMultiLevelHierarchy"/>
    <dgm:cxn modelId="{AA6C009C-14E9-4314-828A-A2A9C5FF9611}" type="presParOf" srcId="{D1D36207-6FB2-48EC-895F-EE2F485FEE7D}" destId="{06AE2BCC-8053-4105-BCB5-73ED85378FC4}" srcOrd="4" destOrd="0" presId="urn:microsoft.com/office/officeart/2008/layout/HorizontalMultiLevelHierarchy"/>
    <dgm:cxn modelId="{F52CFA4F-B407-4EAC-8EB5-1147CAAA5747}" type="presParOf" srcId="{06AE2BCC-8053-4105-BCB5-73ED85378FC4}" destId="{D398EDB4-FD9E-40B6-9E99-6986AB02C3BE}" srcOrd="0" destOrd="0" presId="urn:microsoft.com/office/officeart/2008/layout/HorizontalMultiLevelHierarchy"/>
    <dgm:cxn modelId="{0F498F33-63AB-4248-844C-4209629D1968}" type="presParOf" srcId="{D1D36207-6FB2-48EC-895F-EE2F485FEE7D}" destId="{623F0B46-DC85-4A16-8001-A6B1EA50217E}" srcOrd="5" destOrd="0" presId="urn:microsoft.com/office/officeart/2008/layout/HorizontalMultiLevelHierarchy"/>
    <dgm:cxn modelId="{2364A0C0-4D79-4B5E-BFAE-3C84E2B32DB1}" type="presParOf" srcId="{623F0B46-DC85-4A16-8001-A6B1EA50217E}" destId="{9C94D841-5F1D-4688-AEA7-766FBC7D08D2}" srcOrd="0" destOrd="0" presId="urn:microsoft.com/office/officeart/2008/layout/HorizontalMultiLevelHierarchy"/>
    <dgm:cxn modelId="{747A61EB-B37C-4BCA-BBE7-9782639FCFCA}" type="presParOf" srcId="{623F0B46-DC85-4A16-8001-A6B1EA50217E}" destId="{5B86364F-B5A6-49B8-B2BA-84757D50D6E7}" srcOrd="1" destOrd="0" presId="urn:microsoft.com/office/officeart/2008/layout/HorizontalMultiLevelHierarchy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3A53639B-095B-485F-AF98-0CC9AE0B082F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8810CFE6-F32F-41FD-82AA-6EA2FE6B7C31}" type="pres">
      <dgm:prSet presAssocID="{3A53639B-095B-485F-AF98-0CC9AE0B082F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</dgm:ptLst>
  <dgm:cxnLst>
    <dgm:cxn modelId="{0C3C81ED-E1D0-4ED8-8327-47EC8FBFDF01}" type="presOf" srcId="{3A53639B-095B-485F-AF98-0CC9AE0B082F}" destId="{8810CFE6-F32F-41FD-82AA-6EA2FE6B7C31}" srcOrd="0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BDA30C68-85E4-4296-B2DE-81AB318B7F15}" type="doc">
      <dgm:prSet loTypeId="urn:microsoft.com/office/officeart/2005/8/layout/radial4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DE589D5-1F8C-4707-AECC-1A67971A9A64}">
      <dgm:prSet phldrT="[Текст]" custT="1"/>
      <dgm:spPr/>
      <dgm:t>
        <a:bodyPr/>
        <a:lstStyle/>
        <a:p>
          <a:r>
            <a:rPr lang="ru-RU" sz="4000" b="1" dirty="0" smtClean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Научное творчество</a:t>
          </a:r>
          <a:endParaRPr lang="ru-RU" sz="4000" b="1" dirty="0">
            <a:solidFill>
              <a:srgbClr val="0033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CE085F0F-30A8-401A-888D-3F786197D3B4}" type="parTrans" cxnId="{B6731D84-3DD4-4A84-9F4D-9A272399B8AE}">
      <dgm:prSet/>
      <dgm:spPr/>
      <dgm:t>
        <a:bodyPr/>
        <a:lstStyle/>
        <a:p>
          <a:endParaRPr lang="ru-RU"/>
        </a:p>
      </dgm:t>
    </dgm:pt>
    <dgm:pt modelId="{C8D5BA0D-85B7-4571-9867-9B27493BCAA1}" type="sibTrans" cxnId="{B6731D84-3DD4-4A84-9F4D-9A272399B8AE}">
      <dgm:prSet/>
      <dgm:spPr/>
      <dgm:t>
        <a:bodyPr/>
        <a:lstStyle/>
        <a:p>
          <a:endParaRPr lang="ru-RU"/>
        </a:p>
      </dgm:t>
    </dgm:pt>
    <dgm:pt modelId="{A6A942D7-5636-4F81-B068-CD5DE72EECD7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Выражение решения</a:t>
          </a:r>
          <a:endParaRPr lang="ru-RU" sz="2400" b="1" dirty="0">
            <a:solidFill>
              <a:srgbClr val="0033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D4C6A15-9F82-4A5B-AA29-C8D1030DBBFA}" type="parTrans" cxnId="{1C3C520B-6332-4064-AD7A-068AC3113962}">
      <dgm:prSet/>
      <dgm:spPr>
        <a:solidFill>
          <a:schemeClr val="accent2">
            <a:lumMod val="75000"/>
          </a:schemeClr>
        </a:solidFill>
      </dgm:spPr>
      <dgm:t>
        <a:bodyPr/>
        <a:lstStyle/>
        <a:p>
          <a:endParaRPr lang="ru-RU"/>
        </a:p>
      </dgm:t>
    </dgm:pt>
    <dgm:pt modelId="{985C4905-535F-44A1-8271-8B3E73A8402E}" type="sibTrans" cxnId="{1C3C520B-6332-4064-AD7A-068AC3113962}">
      <dgm:prSet/>
      <dgm:spPr/>
      <dgm:t>
        <a:bodyPr/>
        <a:lstStyle/>
        <a:p>
          <a:endParaRPr lang="ru-RU"/>
        </a:p>
      </dgm:t>
    </dgm:pt>
    <dgm:pt modelId="{4C02D290-5571-43EA-A436-1256517C4743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Постановка проблемы</a:t>
          </a:r>
          <a:endParaRPr lang="ru-RU" sz="2400" b="1" dirty="0">
            <a:solidFill>
              <a:srgbClr val="0033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F8E4E0C8-BD64-4B10-8E15-AAF28CD6FD7E}" type="parTrans" cxnId="{397E1F1F-CA37-4DFF-A9AE-674AA16C8BCF}">
      <dgm:prSet/>
      <dgm:spPr>
        <a:solidFill>
          <a:schemeClr val="accent2">
            <a:lumMod val="75000"/>
          </a:schemeClr>
        </a:solidFill>
      </dgm:spPr>
      <dgm:t>
        <a:bodyPr/>
        <a:lstStyle/>
        <a:p>
          <a:endParaRPr lang="ru-RU"/>
        </a:p>
      </dgm:t>
    </dgm:pt>
    <dgm:pt modelId="{C1161FDD-6288-4919-AFC9-B109F2E292CC}" type="sibTrans" cxnId="{397E1F1F-CA37-4DFF-A9AE-674AA16C8BCF}">
      <dgm:prSet/>
      <dgm:spPr/>
      <dgm:t>
        <a:bodyPr/>
        <a:lstStyle/>
        <a:p>
          <a:endParaRPr lang="ru-RU"/>
        </a:p>
      </dgm:t>
    </dgm:pt>
    <dgm:pt modelId="{4A8B95E2-C8D8-42AD-B8E3-DE3D9453471D}">
      <dgm:prSet phldrT="[Текст]" custT="1"/>
      <dgm:spPr/>
      <dgm:t>
        <a:bodyPr/>
        <a:lstStyle/>
        <a:p>
          <a:r>
            <a:rPr lang="ru-RU" sz="2400" b="1" dirty="0" smtClean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Поиск решения</a:t>
          </a:r>
          <a:endParaRPr lang="ru-RU" sz="2400" b="1" dirty="0">
            <a:solidFill>
              <a:srgbClr val="0033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gm:t>
    </dgm:pt>
    <dgm:pt modelId="{68D44D73-F52A-49A9-BE16-F43E99C68BF9}" type="parTrans" cxnId="{6C63C327-ADE7-458A-9102-3E9DCE69336C}">
      <dgm:prSet/>
      <dgm:spPr>
        <a:solidFill>
          <a:schemeClr val="accent2">
            <a:lumMod val="75000"/>
          </a:schemeClr>
        </a:solidFill>
      </dgm:spPr>
      <dgm:t>
        <a:bodyPr/>
        <a:lstStyle/>
        <a:p>
          <a:endParaRPr lang="ru-RU"/>
        </a:p>
      </dgm:t>
    </dgm:pt>
    <dgm:pt modelId="{FD5B568F-3A51-40FE-AB5D-80E653855E35}" type="sibTrans" cxnId="{6C63C327-ADE7-458A-9102-3E9DCE69336C}">
      <dgm:prSet/>
      <dgm:spPr/>
      <dgm:t>
        <a:bodyPr/>
        <a:lstStyle/>
        <a:p>
          <a:endParaRPr lang="ru-RU"/>
        </a:p>
      </dgm:t>
    </dgm:pt>
    <dgm:pt modelId="{CC01792F-B8D0-478E-A23A-067322291DE5}">
      <dgm:prSet custT="1"/>
      <dgm:spPr/>
      <dgm:t>
        <a:bodyPr/>
        <a:lstStyle/>
        <a:p>
          <a:endParaRPr lang="ru-RU" sz="1600"/>
        </a:p>
      </dgm:t>
    </dgm:pt>
    <dgm:pt modelId="{3FA3E334-89F8-4E5C-B470-E63A672A9EDC}" type="parTrans" cxnId="{80338ED0-DF6C-4820-910C-6481052ADB86}">
      <dgm:prSet/>
      <dgm:spPr>
        <a:solidFill>
          <a:schemeClr val="accent2">
            <a:lumMod val="75000"/>
          </a:schemeClr>
        </a:solidFill>
      </dgm:spPr>
      <dgm:t>
        <a:bodyPr/>
        <a:lstStyle/>
        <a:p>
          <a:endParaRPr lang="ru-RU"/>
        </a:p>
      </dgm:t>
    </dgm:pt>
    <dgm:pt modelId="{D0F46168-9A48-4436-9C9F-C2D76CDCFD86}" type="sibTrans" cxnId="{80338ED0-DF6C-4820-910C-6481052ADB86}">
      <dgm:prSet/>
      <dgm:spPr/>
      <dgm:t>
        <a:bodyPr/>
        <a:lstStyle/>
        <a:p>
          <a:endParaRPr lang="ru-RU"/>
        </a:p>
      </dgm:t>
    </dgm:pt>
    <dgm:pt modelId="{534A0435-281A-4C6F-BADA-A09198670EAB}" type="pres">
      <dgm:prSet presAssocID="{BDA30C68-85E4-4296-B2DE-81AB318B7F15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06FCFC2-B517-4B75-B287-6035D7590DD8}" type="pres">
      <dgm:prSet presAssocID="{6DE589D5-1F8C-4707-AECC-1A67971A9A64}" presName="centerShape" presStyleLbl="node0" presStyleIdx="0" presStyleCnt="1" custScaleX="179108" custScaleY="121573" custLinFactNeighborX="1773" custLinFactNeighborY="-21165"/>
      <dgm:spPr/>
      <dgm:t>
        <a:bodyPr/>
        <a:lstStyle/>
        <a:p>
          <a:endParaRPr lang="ru-RU"/>
        </a:p>
      </dgm:t>
    </dgm:pt>
    <dgm:pt modelId="{915E8BC1-4ADD-4A8F-B2CF-99A2DE48ADA4}" type="pres">
      <dgm:prSet presAssocID="{FD4C6A15-9F82-4A5B-AA29-C8D1030DBBFA}" presName="parTrans" presStyleLbl="bgSibTrans2D1" presStyleIdx="0" presStyleCnt="4"/>
      <dgm:spPr/>
      <dgm:t>
        <a:bodyPr/>
        <a:lstStyle/>
        <a:p>
          <a:endParaRPr lang="ru-RU"/>
        </a:p>
      </dgm:t>
    </dgm:pt>
    <dgm:pt modelId="{435CC23F-162E-4A51-82D5-B414AD83FF6F}" type="pres">
      <dgm:prSet presAssocID="{A6A942D7-5636-4F81-B068-CD5DE72EECD7}" presName="node" presStyleLbl="node1" presStyleIdx="0" presStyleCnt="4" custRadScaleRad="106360" custRadScaleInc="-8195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8CD9A80-44FA-4998-AE28-B89D2A15D491}" type="pres">
      <dgm:prSet presAssocID="{F8E4E0C8-BD64-4B10-8E15-AAF28CD6FD7E}" presName="parTrans" presStyleLbl="bgSibTrans2D1" presStyleIdx="1" presStyleCnt="4"/>
      <dgm:spPr/>
      <dgm:t>
        <a:bodyPr/>
        <a:lstStyle/>
        <a:p>
          <a:endParaRPr lang="ru-RU"/>
        </a:p>
      </dgm:t>
    </dgm:pt>
    <dgm:pt modelId="{7EEB3846-B6BE-45D2-BBF1-9E3F0D1FE9CD}" type="pres">
      <dgm:prSet presAssocID="{4C02D290-5571-43EA-A436-1256517C4743}" presName="node" presStyleLbl="node1" presStyleIdx="1" presStyleCnt="4" custRadScaleRad="151079" custRadScaleInc="-3170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A24C578-2027-45A2-885C-72ADD265B708}" type="pres">
      <dgm:prSet presAssocID="{68D44D73-F52A-49A9-BE16-F43E99C68BF9}" presName="parTrans" presStyleLbl="bgSibTrans2D1" presStyleIdx="2" presStyleCnt="4"/>
      <dgm:spPr/>
      <dgm:t>
        <a:bodyPr/>
        <a:lstStyle/>
        <a:p>
          <a:endParaRPr lang="ru-RU"/>
        </a:p>
      </dgm:t>
    </dgm:pt>
    <dgm:pt modelId="{9B72417B-CCA7-4B73-A09C-C606A22FED55}" type="pres">
      <dgm:prSet presAssocID="{4A8B95E2-C8D8-42AD-B8E3-DE3D9453471D}" presName="node" presStyleLbl="node1" presStyleIdx="2" presStyleCnt="4" custRadScaleRad="154845" custRadScaleInc="315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ADD7314-8807-4F0B-A77F-4100F36375EA}" type="pres">
      <dgm:prSet presAssocID="{3FA3E334-89F8-4E5C-B470-E63A672A9EDC}" presName="parTrans" presStyleLbl="bgSibTrans2D1" presStyleIdx="3" presStyleCnt="4"/>
      <dgm:spPr/>
      <dgm:t>
        <a:bodyPr/>
        <a:lstStyle/>
        <a:p>
          <a:endParaRPr lang="ru-RU"/>
        </a:p>
      </dgm:t>
    </dgm:pt>
    <dgm:pt modelId="{BF3418FD-EF80-4C23-A26A-358B1471D6B8}" type="pres">
      <dgm:prSet presAssocID="{CC01792F-B8D0-478E-A23A-067322291DE5}" presName="node" presStyleLbl="node1" presStyleIdx="3" presStyleCnt="4" custRadScaleRad="105441" custRadScaleInc="6219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1E363F6-FA8E-42B3-A224-9FB4B0C84845}" type="presOf" srcId="{CC01792F-B8D0-478E-A23A-067322291DE5}" destId="{BF3418FD-EF80-4C23-A26A-358B1471D6B8}" srcOrd="0" destOrd="0" presId="urn:microsoft.com/office/officeart/2005/8/layout/radial4"/>
    <dgm:cxn modelId="{69FD9BBA-3DCD-439B-97DA-784F724483F6}" type="presOf" srcId="{6DE589D5-1F8C-4707-AECC-1A67971A9A64}" destId="{F06FCFC2-B517-4B75-B287-6035D7590DD8}" srcOrd="0" destOrd="0" presId="urn:microsoft.com/office/officeart/2005/8/layout/radial4"/>
    <dgm:cxn modelId="{1B150F28-8224-4196-B06A-AA59220FD60E}" type="presOf" srcId="{68D44D73-F52A-49A9-BE16-F43E99C68BF9}" destId="{4A24C578-2027-45A2-885C-72ADD265B708}" srcOrd="0" destOrd="0" presId="urn:microsoft.com/office/officeart/2005/8/layout/radial4"/>
    <dgm:cxn modelId="{80338ED0-DF6C-4820-910C-6481052ADB86}" srcId="{6DE589D5-1F8C-4707-AECC-1A67971A9A64}" destId="{CC01792F-B8D0-478E-A23A-067322291DE5}" srcOrd="3" destOrd="0" parTransId="{3FA3E334-89F8-4E5C-B470-E63A672A9EDC}" sibTransId="{D0F46168-9A48-4436-9C9F-C2D76CDCFD86}"/>
    <dgm:cxn modelId="{14E244AE-A92A-45F0-AAA8-D0CA4DBB4055}" type="presOf" srcId="{3FA3E334-89F8-4E5C-B470-E63A672A9EDC}" destId="{EADD7314-8807-4F0B-A77F-4100F36375EA}" srcOrd="0" destOrd="0" presId="urn:microsoft.com/office/officeart/2005/8/layout/radial4"/>
    <dgm:cxn modelId="{397E1F1F-CA37-4DFF-A9AE-674AA16C8BCF}" srcId="{6DE589D5-1F8C-4707-AECC-1A67971A9A64}" destId="{4C02D290-5571-43EA-A436-1256517C4743}" srcOrd="1" destOrd="0" parTransId="{F8E4E0C8-BD64-4B10-8E15-AAF28CD6FD7E}" sibTransId="{C1161FDD-6288-4919-AFC9-B109F2E292CC}"/>
    <dgm:cxn modelId="{E20C3F91-19A3-424E-A0F2-406223B94864}" type="presOf" srcId="{A6A942D7-5636-4F81-B068-CD5DE72EECD7}" destId="{435CC23F-162E-4A51-82D5-B414AD83FF6F}" srcOrd="0" destOrd="0" presId="urn:microsoft.com/office/officeart/2005/8/layout/radial4"/>
    <dgm:cxn modelId="{B6731D84-3DD4-4A84-9F4D-9A272399B8AE}" srcId="{BDA30C68-85E4-4296-B2DE-81AB318B7F15}" destId="{6DE589D5-1F8C-4707-AECC-1A67971A9A64}" srcOrd="0" destOrd="0" parTransId="{CE085F0F-30A8-401A-888D-3F786197D3B4}" sibTransId="{C8D5BA0D-85B7-4571-9867-9B27493BCAA1}"/>
    <dgm:cxn modelId="{4554D494-B256-44DA-9B08-BA577BD2A33A}" type="presOf" srcId="{4A8B95E2-C8D8-42AD-B8E3-DE3D9453471D}" destId="{9B72417B-CCA7-4B73-A09C-C606A22FED55}" srcOrd="0" destOrd="0" presId="urn:microsoft.com/office/officeart/2005/8/layout/radial4"/>
    <dgm:cxn modelId="{1105D35B-4BD0-478D-84DC-0EBB4117FABB}" type="presOf" srcId="{FD4C6A15-9F82-4A5B-AA29-C8D1030DBBFA}" destId="{915E8BC1-4ADD-4A8F-B2CF-99A2DE48ADA4}" srcOrd="0" destOrd="0" presId="urn:microsoft.com/office/officeart/2005/8/layout/radial4"/>
    <dgm:cxn modelId="{068C82A3-3DA5-48DB-868B-27D9A2FAD64D}" type="presOf" srcId="{4C02D290-5571-43EA-A436-1256517C4743}" destId="{7EEB3846-B6BE-45D2-BBF1-9E3F0D1FE9CD}" srcOrd="0" destOrd="0" presId="urn:microsoft.com/office/officeart/2005/8/layout/radial4"/>
    <dgm:cxn modelId="{CBA1F223-52FB-4378-A2AC-9B3D23DB79A8}" type="presOf" srcId="{F8E4E0C8-BD64-4B10-8E15-AAF28CD6FD7E}" destId="{18CD9A80-44FA-4998-AE28-B89D2A15D491}" srcOrd="0" destOrd="0" presId="urn:microsoft.com/office/officeart/2005/8/layout/radial4"/>
    <dgm:cxn modelId="{1C3C520B-6332-4064-AD7A-068AC3113962}" srcId="{6DE589D5-1F8C-4707-AECC-1A67971A9A64}" destId="{A6A942D7-5636-4F81-B068-CD5DE72EECD7}" srcOrd="0" destOrd="0" parTransId="{FD4C6A15-9F82-4A5B-AA29-C8D1030DBBFA}" sibTransId="{985C4905-535F-44A1-8271-8B3E73A8402E}"/>
    <dgm:cxn modelId="{6C9D2E98-A23E-4767-9A14-44ED8D485411}" type="presOf" srcId="{BDA30C68-85E4-4296-B2DE-81AB318B7F15}" destId="{534A0435-281A-4C6F-BADA-A09198670EAB}" srcOrd="0" destOrd="0" presId="urn:microsoft.com/office/officeart/2005/8/layout/radial4"/>
    <dgm:cxn modelId="{6C63C327-ADE7-458A-9102-3E9DCE69336C}" srcId="{6DE589D5-1F8C-4707-AECC-1A67971A9A64}" destId="{4A8B95E2-C8D8-42AD-B8E3-DE3D9453471D}" srcOrd="2" destOrd="0" parTransId="{68D44D73-F52A-49A9-BE16-F43E99C68BF9}" sibTransId="{FD5B568F-3A51-40FE-AB5D-80E653855E35}"/>
    <dgm:cxn modelId="{72270E10-44E4-4F7F-8462-F2825E0239E3}" type="presParOf" srcId="{534A0435-281A-4C6F-BADA-A09198670EAB}" destId="{F06FCFC2-B517-4B75-B287-6035D7590DD8}" srcOrd="0" destOrd="0" presId="urn:microsoft.com/office/officeart/2005/8/layout/radial4"/>
    <dgm:cxn modelId="{8D26F82B-F10A-4BEE-965C-914046E05A77}" type="presParOf" srcId="{534A0435-281A-4C6F-BADA-A09198670EAB}" destId="{915E8BC1-4ADD-4A8F-B2CF-99A2DE48ADA4}" srcOrd="1" destOrd="0" presId="urn:microsoft.com/office/officeart/2005/8/layout/radial4"/>
    <dgm:cxn modelId="{F9B71886-2E68-419B-9EF0-2420C787D4EF}" type="presParOf" srcId="{534A0435-281A-4C6F-BADA-A09198670EAB}" destId="{435CC23F-162E-4A51-82D5-B414AD83FF6F}" srcOrd="2" destOrd="0" presId="urn:microsoft.com/office/officeart/2005/8/layout/radial4"/>
    <dgm:cxn modelId="{AFFEA122-33EE-4AA0-B895-EF10B8E96B0F}" type="presParOf" srcId="{534A0435-281A-4C6F-BADA-A09198670EAB}" destId="{18CD9A80-44FA-4998-AE28-B89D2A15D491}" srcOrd="3" destOrd="0" presId="urn:microsoft.com/office/officeart/2005/8/layout/radial4"/>
    <dgm:cxn modelId="{CE4E45A0-8837-41DB-A228-F8F503440B2C}" type="presParOf" srcId="{534A0435-281A-4C6F-BADA-A09198670EAB}" destId="{7EEB3846-B6BE-45D2-BBF1-9E3F0D1FE9CD}" srcOrd="4" destOrd="0" presId="urn:microsoft.com/office/officeart/2005/8/layout/radial4"/>
    <dgm:cxn modelId="{C7EF6340-ECF8-4717-898D-A10078824F68}" type="presParOf" srcId="{534A0435-281A-4C6F-BADA-A09198670EAB}" destId="{4A24C578-2027-45A2-885C-72ADD265B708}" srcOrd="5" destOrd="0" presId="urn:microsoft.com/office/officeart/2005/8/layout/radial4"/>
    <dgm:cxn modelId="{F611CE58-D62F-4037-BEDA-38C36B6C9295}" type="presParOf" srcId="{534A0435-281A-4C6F-BADA-A09198670EAB}" destId="{9B72417B-CCA7-4B73-A09C-C606A22FED55}" srcOrd="6" destOrd="0" presId="urn:microsoft.com/office/officeart/2005/8/layout/radial4"/>
    <dgm:cxn modelId="{56B16C84-6B4C-4E8D-B278-67A1839ADFC7}" type="presParOf" srcId="{534A0435-281A-4C6F-BADA-A09198670EAB}" destId="{EADD7314-8807-4F0B-A77F-4100F36375EA}" srcOrd="7" destOrd="0" presId="urn:microsoft.com/office/officeart/2005/8/layout/radial4"/>
    <dgm:cxn modelId="{D7BB80EA-6588-41DA-98FA-5B97F20B8E6E}" type="presParOf" srcId="{534A0435-281A-4C6F-BADA-A09198670EAB}" destId="{BF3418FD-EF80-4C23-A26A-358B1471D6B8}" srcOrd="8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6AE2BCC-8053-4105-BCB5-73ED85378FC4}">
      <dsp:nvSpPr>
        <dsp:cNvPr id="0" name=""/>
        <dsp:cNvSpPr/>
      </dsp:nvSpPr>
      <dsp:spPr>
        <a:xfrm>
          <a:off x="3291099" y="2262981"/>
          <a:ext cx="555309" cy="157493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277654" y="0"/>
              </a:lnTo>
              <a:lnTo>
                <a:pt x="277654" y="1574937"/>
              </a:lnTo>
              <a:lnTo>
                <a:pt x="555309" y="157493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3527005" y="3008700"/>
        <a:ext cx="83498" cy="83498"/>
      </dsp:txXfrm>
    </dsp:sp>
    <dsp:sp modelId="{55BDE443-9601-4145-9394-9A5617219C9A}">
      <dsp:nvSpPr>
        <dsp:cNvPr id="0" name=""/>
        <dsp:cNvSpPr/>
      </dsp:nvSpPr>
      <dsp:spPr>
        <a:xfrm>
          <a:off x="3291099" y="2217260"/>
          <a:ext cx="555309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555309" y="4572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554871" y="2249098"/>
        <a:ext cx="27765" cy="27765"/>
      </dsp:txXfrm>
    </dsp:sp>
    <dsp:sp modelId="{23CA44DB-9CF4-4A4F-804D-957EBE999CF9}">
      <dsp:nvSpPr>
        <dsp:cNvPr id="0" name=""/>
        <dsp:cNvSpPr/>
      </dsp:nvSpPr>
      <dsp:spPr>
        <a:xfrm>
          <a:off x="3291099" y="681655"/>
          <a:ext cx="551616" cy="1581325"/>
        </a:xfrm>
        <a:custGeom>
          <a:avLst/>
          <a:gdLst/>
          <a:ahLst/>
          <a:cxnLst/>
          <a:rect l="0" t="0" r="0" b="0"/>
          <a:pathLst>
            <a:path>
              <a:moveTo>
                <a:pt x="0" y="1581325"/>
              </a:moveTo>
              <a:lnTo>
                <a:pt x="275808" y="1581325"/>
              </a:lnTo>
              <a:lnTo>
                <a:pt x="275808" y="0"/>
              </a:lnTo>
              <a:lnTo>
                <a:pt x="551616" y="0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667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00" kern="1200"/>
        </a:p>
      </dsp:txBody>
      <dsp:txXfrm>
        <a:off x="3525038" y="1430448"/>
        <a:ext cx="83738" cy="83738"/>
      </dsp:txXfrm>
    </dsp:sp>
    <dsp:sp modelId="{2DB69227-7E5A-4F92-B129-C54FD2D0D2F9}">
      <dsp:nvSpPr>
        <dsp:cNvPr id="0" name=""/>
        <dsp:cNvSpPr/>
      </dsp:nvSpPr>
      <dsp:spPr>
        <a:xfrm rot="16200000">
          <a:off x="-430819" y="801797"/>
          <a:ext cx="4521469" cy="292236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vert" wrap="square" lIns="22860" tIns="22860" rIns="22860" bIns="22860" numCol="1" spcCol="1270" anchor="ctr" anchorCtr="0">
          <a:noAutofit/>
        </a:bodyPr>
        <a:lstStyle/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i="1" kern="12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Виды </a:t>
          </a:r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3600" b="1" i="1" kern="1200" dirty="0" smtClean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i="1" kern="12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проблемного</a:t>
          </a:r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i="1" kern="12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 </a:t>
          </a:r>
        </a:p>
        <a:p>
          <a:pPr lvl="0" algn="ctr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b="1" i="1" kern="1200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обучения</a:t>
          </a:r>
          <a:endParaRPr lang="ru-RU" sz="3600" b="1" i="1" kern="1200" dirty="0">
            <a:solidFill>
              <a:srgbClr val="00206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-430819" y="801797"/>
        <a:ext cx="4521469" cy="2922367"/>
      </dsp:txXfrm>
    </dsp:sp>
    <dsp:sp modelId="{BACE8283-F2A2-4ED1-9E25-ADAFE80C3297}">
      <dsp:nvSpPr>
        <dsp:cNvPr id="0" name=""/>
        <dsp:cNvSpPr/>
      </dsp:nvSpPr>
      <dsp:spPr>
        <a:xfrm>
          <a:off x="3842716" y="0"/>
          <a:ext cx="4471658" cy="136331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800" b="1" kern="1200" dirty="0" smtClean="0">
              <a:solidFill>
                <a:schemeClr val="tx1">
                  <a:lumMod val="95000"/>
                  <a:lumOff val="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научное</a:t>
          </a:r>
          <a:endParaRPr lang="ru-RU" sz="4800" b="1" kern="1200" dirty="0">
            <a:solidFill>
              <a:schemeClr val="tx1">
                <a:lumMod val="95000"/>
                <a:lumOff val="5000"/>
              </a:schemeClr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842716" y="0"/>
        <a:ext cx="4471658" cy="1363310"/>
      </dsp:txXfrm>
    </dsp:sp>
    <dsp:sp modelId="{FD4525E6-4A9E-4A37-994C-21C120E6B003}">
      <dsp:nvSpPr>
        <dsp:cNvPr id="0" name=""/>
        <dsp:cNvSpPr/>
      </dsp:nvSpPr>
      <dsp:spPr>
        <a:xfrm>
          <a:off x="3846409" y="1581325"/>
          <a:ext cx="4471658" cy="136331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800" b="1" kern="1200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практическое</a:t>
          </a:r>
          <a:endParaRPr lang="ru-RU" sz="4800" b="1" kern="1200" dirty="0">
            <a:solidFill>
              <a:srgbClr val="FF0000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846409" y="1581325"/>
        <a:ext cx="4471658" cy="1363310"/>
      </dsp:txXfrm>
    </dsp:sp>
    <dsp:sp modelId="{9C94D841-5F1D-4688-AEA7-766FBC7D08D2}">
      <dsp:nvSpPr>
        <dsp:cNvPr id="0" name=""/>
        <dsp:cNvSpPr/>
      </dsp:nvSpPr>
      <dsp:spPr>
        <a:xfrm>
          <a:off x="3846409" y="3156263"/>
          <a:ext cx="4471658" cy="136331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2133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800" b="1" kern="1200" dirty="0" smtClean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художественное</a:t>
          </a:r>
          <a:endParaRPr lang="ru-RU" sz="4800" b="1" kern="1200" dirty="0">
            <a:solidFill>
              <a:srgbClr val="FF0066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3846409" y="3156263"/>
        <a:ext cx="4471658" cy="136331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06FCFC2-B517-4B75-B287-6035D7590DD8}">
      <dsp:nvSpPr>
        <dsp:cNvPr id="0" name=""/>
        <dsp:cNvSpPr/>
      </dsp:nvSpPr>
      <dsp:spPr>
        <a:xfrm>
          <a:off x="2016228" y="1131912"/>
          <a:ext cx="3586713" cy="243455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1778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4000" b="1" kern="1200" dirty="0" smtClean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Научное творчество</a:t>
          </a:r>
          <a:endParaRPr lang="ru-RU" sz="4000" b="1" kern="1200" dirty="0">
            <a:solidFill>
              <a:srgbClr val="0033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2541490" y="1488444"/>
        <a:ext cx="2536189" cy="1721486"/>
      </dsp:txXfrm>
    </dsp:sp>
    <dsp:sp modelId="{915E8BC1-4ADD-4A8F-B2CF-99A2DE48ADA4}">
      <dsp:nvSpPr>
        <dsp:cNvPr id="0" name=""/>
        <dsp:cNvSpPr/>
      </dsp:nvSpPr>
      <dsp:spPr>
        <a:xfrm rot="8804883">
          <a:off x="806101" y="3452056"/>
          <a:ext cx="1772475" cy="570724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35CC23F-162E-4A51-82D5-B414AD83FF6F}">
      <dsp:nvSpPr>
        <dsp:cNvPr id="0" name=""/>
        <dsp:cNvSpPr/>
      </dsp:nvSpPr>
      <dsp:spPr>
        <a:xfrm>
          <a:off x="0" y="3462395"/>
          <a:ext cx="1902415" cy="152193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Выражение решения</a:t>
          </a:r>
          <a:endParaRPr lang="ru-RU" sz="2400" b="1" kern="1200" dirty="0">
            <a:solidFill>
              <a:srgbClr val="0033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44576" y="3506971"/>
        <a:ext cx="1813263" cy="1432780"/>
      </dsp:txXfrm>
    </dsp:sp>
    <dsp:sp modelId="{18CD9A80-44FA-4998-AE28-B89D2A15D491}">
      <dsp:nvSpPr>
        <dsp:cNvPr id="0" name=""/>
        <dsp:cNvSpPr/>
      </dsp:nvSpPr>
      <dsp:spPr>
        <a:xfrm rot="12558303">
          <a:off x="879616" y="859507"/>
          <a:ext cx="1568686" cy="570724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7EEB3846-B6BE-45D2-BBF1-9E3F0D1FE9CD}">
      <dsp:nvSpPr>
        <dsp:cNvPr id="0" name=""/>
        <dsp:cNvSpPr/>
      </dsp:nvSpPr>
      <dsp:spPr>
        <a:xfrm>
          <a:off x="28784" y="0"/>
          <a:ext cx="1902415" cy="152193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Постановка проблемы</a:t>
          </a:r>
          <a:endParaRPr lang="ru-RU" sz="2400" b="1" kern="1200" dirty="0">
            <a:solidFill>
              <a:srgbClr val="0033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73360" y="44576"/>
        <a:ext cx="1813263" cy="1432780"/>
      </dsp:txXfrm>
    </dsp:sp>
    <dsp:sp modelId="{4A24C578-2027-45A2-885C-72ADD265B708}">
      <dsp:nvSpPr>
        <dsp:cNvPr id="0" name=""/>
        <dsp:cNvSpPr/>
      </dsp:nvSpPr>
      <dsp:spPr>
        <a:xfrm rot="19747315">
          <a:off x="5125062" y="845836"/>
          <a:ext cx="1442804" cy="570724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B72417B-CCA7-4B73-A09C-C606A22FED55}">
      <dsp:nvSpPr>
        <dsp:cNvPr id="0" name=""/>
        <dsp:cNvSpPr/>
      </dsp:nvSpPr>
      <dsp:spPr>
        <a:xfrm>
          <a:off x="5514408" y="0"/>
          <a:ext cx="1902415" cy="152193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kern="1200" dirty="0" smtClean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rPr>
            <a:t>Поиск решения</a:t>
          </a:r>
          <a:endParaRPr lang="ru-RU" sz="2400" b="1" kern="1200" dirty="0">
            <a:solidFill>
              <a:srgbClr val="0033CC"/>
            </a:solidFill>
            <a:effectLst>
              <a:outerShdw blurRad="38100" dist="38100" dir="2700000" algn="tl">
                <a:srgbClr val="000000">
                  <a:alpha val="43137"/>
                </a:srgbClr>
              </a:outerShdw>
            </a:effectLst>
          </a:endParaRPr>
        </a:p>
      </dsp:txBody>
      <dsp:txXfrm>
        <a:off x="5558984" y="44576"/>
        <a:ext cx="1813263" cy="1432780"/>
      </dsp:txXfrm>
    </dsp:sp>
    <dsp:sp modelId="{EADD7314-8807-4F0B-A77F-4100F36375EA}">
      <dsp:nvSpPr>
        <dsp:cNvPr id="0" name=""/>
        <dsp:cNvSpPr/>
      </dsp:nvSpPr>
      <dsp:spPr>
        <a:xfrm rot="2112476">
          <a:off x="4981088" y="3466966"/>
          <a:ext cx="1633983" cy="570724"/>
        </a:xfrm>
        <a:prstGeom prst="leftArrow">
          <a:avLst>
            <a:gd name="adj1" fmla="val 60000"/>
            <a:gd name="adj2" fmla="val 50000"/>
          </a:avLst>
        </a:prstGeom>
        <a:solidFill>
          <a:schemeClr val="accent2">
            <a:lumMod val="75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F3418FD-EF80-4C23-A26A-358B1471D6B8}">
      <dsp:nvSpPr>
        <dsp:cNvPr id="0" name=""/>
        <dsp:cNvSpPr/>
      </dsp:nvSpPr>
      <dsp:spPr>
        <a:xfrm>
          <a:off x="5514408" y="3462395"/>
          <a:ext cx="1902415" cy="152193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/>
        </a:p>
      </dsp:txBody>
      <dsp:txXfrm>
        <a:off x="5558984" y="3506971"/>
        <a:ext cx="1813263" cy="143278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HorizontalMultiLevelHierarchy">
  <dgm:title val=""/>
  <dgm:desc val=""/>
  <dgm:catLst>
    <dgm:cat type="hierarchy" pri="46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clrData>
  <dgm:layoutNode name="Name0">
    <dgm:varLst>
      <dgm:chPref val="1"/>
      <dgm:dir/>
      <dgm:animOne val="branch"/>
      <dgm:animLvl val="lvl"/>
      <dgm:resizeHandles val="exact"/>
    </dgm:varLst>
    <dgm:choose name="Name1">
      <dgm:if name="Name2" func="var" arg="dir" op="equ" val="norm">
        <dgm:alg type="hierChild">
          <dgm:param type="linDir" val="fromT"/>
          <dgm:param type="chAlign" val="l"/>
        </dgm:alg>
      </dgm:if>
      <dgm:else name="Name3">
        <dgm:alg type="hierChild">
          <dgm:param type="linDir" val="fromT"/>
          <dgm:param type="ch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LevelOneTextNode" refType="h"/>
      <dgm:constr type="w" for="des" forName="LevelOneTextNode" refType="h" refFor="des" refForName="LevelOneTextNode" fact="0.19"/>
      <dgm:constr type="h" for="des" forName="LevelTwoTextNode" refType="w" refFor="des" refForName="LevelOneTextNode"/>
      <dgm:constr type="w" for="des" forName="LevelTwoTextNode" refType="h" refFor="des" refForName="LevelTwoTextNode" fact="3.28"/>
      <dgm:constr type="sibSp" refType="h" refFor="des" refForName="LevelTwoTextNode" op="equ" fact="0.25"/>
      <dgm:constr type="sibSp" for="des" forName="level2hierChild" refType="h" refFor="des" refForName="LevelTwoTextNode" op="equ" fact="0.25"/>
      <dgm:constr type="sibSp" for="des" forName="level3hierChild" refType="h" refFor="des" refForName="LevelTwoTextNode" op="equ" fact="0.25"/>
      <dgm:constr type="sp" for="des" forName="root1" refType="w" refFor="des" refForName="LevelTwoTextNode" fact="0.2"/>
      <dgm:constr type="sp" for="des" forName="root2" refType="sp" refFor="des" refForName="root1" op="equ"/>
      <dgm:constr type="primFontSz" for="des" forName="LevelOneTextNode" op="equ" val="65"/>
      <dgm:constr type="primFontSz" for="des" forName="LevelTwoTextNode" op="equ" val="65"/>
      <dgm:constr type="primFontSz" for="des" forName="LevelTwoTextNode" refType="primFontSz" refFor="des" refForName="LevelOneTextNode" op="lte"/>
      <dgm:constr type="primFontSz" for="des" forName="connTx" op="equ" val="50"/>
      <dgm:constr type="primFontSz" for="des" forName="connTx" refType="primFontSz" refFor="des" refForName="LevelOneTextNode" op="lte" fact="0.78"/>
    </dgm:constrLst>
    <dgm:forEach name="Name4" axis="ch">
      <dgm:forEach name="Name5" axis="self" ptType="node">
        <dgm:layoutNode name="root1">
          <dgm:choose name="Name6">
            <dgm:if name="Name7" func="var" arg="dir" op="equ" val="norm">
              <dgm:alg type="hierRoot">
                <dgm:param type="hierAlign" val="lCtrCh"/>
              </dgm:alg>
            </dgm:if>
            <dgm:else name="Name8">
              <dgm:alg type="hierRoot">
                <dgm:param type="hierAlign" val="rCtrCh"/>
              </dgm:alg>
            </dgm:else>
          </dgm:choose>
          <dgm:shape xmlns:r="http://schemas.openxmlformats.org/officeDocument/2006/relationships" r:blip="">
            <dgm:adjLst/>
          </dgm:shape>
          <dgm:presOf/>
          <dgm:layoutNode name="LevelOneTextNode" styleLbl="node0">
            <dgm:varLst>
              <dgm:chPref val="3"/>
            </dgm:varLst>
            <dgm:alg type="tx">
              <dgm:param type="autoTxRot" val="grav"/>
            </dgm:alg>
            <dgm:choose name="Name9">
              <dgm:if name="Name10" func="var" arg="dir" op="equ" val="norm">
                <dgm:shape xmlns:r="http://schemas.openxmlformats.org/officeDocument/2006/relationships" rot="270" type="rect" r:blip="">
                  <dgm:adjLst/>
                </dgm:shape>
              </dgm:if>
              <dgm:else name="Name11">
                <dgm:shape xmlns:r="http://schemas.openxmlformats.org/officeDocument/2006/relationships" rot="90" type="rect" r:blip="">
                  <dgm:adjLst/>
                </dgm:shape>
              </dgm:else>
            </dgm:choose>
            <dgm:presOf axis="self"/>
            <dgm:constrLst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2" fact="NaN" max="NaN"/>
            </dgm:ruleLst>
          </dgm:layoutNode>
          <dgm:layoutNode name="level2hierChild">
            <dgm:choose name="Name12">
              <dgm:if name="Name13" func="var" arg="dir" op="equ" val="norm">
                <dgm:alg type="hierChild">
                  <dgm:param type="linDir" val="fromT"/>
                  <dgm:param type="chAlign" val="l"/>
                </dgm:alg>
              </dgm:if>
              <dgm:else name="Name14">
                <dgm:alg type="hierChild">
                  <dgm:param type="linDir" val="fromT"/>
                  <dgm:param type="chAlign" val="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forEach name="repeat" axis="ch">
              <dgm:forEach name="Name15" axis="self" ptType="parTrans" cnt="1">
                <dgm:layoutNode name="conn2-1">
                  <dgm:choose name="Name16">
                    <dgm:if name="Name17" func="var" arg="dir" op="equ" val="norm">
                      <dgm:alg type="conn">
                        <dgm:param type="dim" val="1D"/>
                        <dgm:param type="begPts" val="midR"/>
                        <dgm:param type="endPts" val="midL"/>
                        <dgm:param type="endSty" val="noArr"/>
                        <dgm:param type="connRout" val="bend"/>
                      </dgm:alg>
                    </dgm:if>
                    <dgm:else name="Name18">
                      <dgm:alg type="conn">
                        <dgm:param type="dim" val="1D"/>
                        <dgm:param type="begPts" val="midL"/>
                        <dgm:param type="endPts" val="midR"/>
                        <dgm:param type="endSty" val="noArr"/>
                        <dgm:param type="connRout" val="bend"/>
                      </dgm:alg>
                    </dgm:else>
                  </dgm:choose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w" val="1"/>
                    <dgm:constr type="h" val="5"/>
                    <dgm:constr type="connDist"/>
                    <dgm:constr type="begPad"/>
                    <dgm:constr type="endPad"/>
                    <dgm:constr type="userA" for="ch" refType="connDist"/>
                  </dgm:constrLst>
                  <dgm:layoutNode name="connTx">
                    <dgm:alg type="tx">
                      <dgm:param type="autoTxRot" val="grav"/>
                    </dgm:alg>
                    <dgm:shape xmlns:r="http://schemas.openxmlformats.org/officeDocument/2006/relationships" type="rect" r:blip="" hideGeom="1">
                      <dgm:adjLst/>
                    </dgm:shape>
                    <dgm:presOf axis="self"/>
                    <dgm:constrLst>
                      <dgm:constr type="userA"/>
                      <dgm:constr type="w" refType="userA" fact="0.05"/>
                      <dgm:constr type="h" refType="userA" fact="0.05"/>
                      <dgm:constr type="lMarg" val="1"/>
                      <dgm:constr type="rMarg" val="1"/>
                      <dgm:constr type="tMarg"/>
                      <dgm:constr type="bMarg"/>
                    </dgm:constrLst>
                    <dgm:ruleLst>
                      <dgm:rule type="h" val="NaN" fact="0.25" max="NaN"/>
                      <dgm:rule type="w" val="NaN" fact="0.8" max="NaN"/>
                      <dgm:rule type="primFontSz" val="5" fact="NaN" max="NaN"/>
                    </dgm:ruleLst>
                  </dgm:layoutNode>
                </dgm:layoutNode>
              </dgm:forEach>
              <dgm:forEach name="Name19" axis="self" ptType="node">
                <dgm:layoutNode name="root2">
                  <dgm:choose name="Name20">
                    <dgm:if name="Name21" func="var" arg="dir" op="equ" val="norm">
                      <dgm:alg type="hierRoot">
                        <dgm:param type="hierAlign" val="lCtrCh"/>
                      </dgm:alg>
                    </dgm:if>
                    <dgm:else name="Name22">
                      <dgm:alg type="hierRoot">
                        <dgm:param type="hierAlign" val="rCtrCh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layoutNode name="LevelTwoTextNode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/>
                    <dgm:constrLst>
                      <dgm:constr type="tMarg" refType="primFontSz" fact="0.05"/>
                      <dgm:constr type="bMarg" refType="primFontSz" fact="0.05"/>
                      <dgm:constr type="lMarg" refType="primFontSz" fact="0.05"/>
                      <dgm:constr type="rMarg" refType="primFontSz" fact="0.05"/>
                    </dgm:constrLst>
                    <dgm:ruleLst>
                      <dgm:rule type="primFontSz" val="2" fact="NaN" max="NaN"/>
                    </dgm:ruleLst>
                  </dgm:layoutNode>
                  <dgm:layoutNode name="level3hierChild">
                    <dgm:choose name="Name23">
                      <dgm:if name="Name24" func="var" arg="dir" op="equ" val="norm">
                        <dgm:alg type="hierChild">
                          <dgm:param type="linDir" val="fromT"/>
                          <dgm:param type="chAlign" val="l"/>
                        </dgm:alg>
                      </dgm:if>
                      <dgm:else name="Name25">
                        <dgm:alg type="hierChild">
                          <dgm:param type="linDir" val="fromT"/>
                          <dgm:param type="chAlign" val="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forEach name="Name26" ref="repeat"/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75F18-4B64-427C-BADE-E3356F2B8288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3B992E7-ED77-42DD-B170-26AEFA2EFF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75F18-4B64-427C-BADE-E3356F2B8288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992E7-ED77-42DD-B170-26AEFA2EFF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75F18-4B64-427C-BADE-E3356F2B8288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992E7-ED77-42DD-B170-26AEFA2EFF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75F18-4B64-427C-BADE-E3356F2B8288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3B992E7-ED77-42DD-B170-26AEFA2EFF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75F18-4B64-427C-BADE-E3356F2B8288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992E7-ED77-42DD-B170-26AEFA2EFFA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75F18-4B64-427C-BADE-E3356F2B8288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992E7-ED77-42DD-B170-26AEFA2EFF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75F18-4B64-427C-BADE-E3356F2B8288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33B992E7-ED77-42DD-B170-26AEFA2EFFA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75F18-4B64-427C-BADE-E3356F2B8288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992E7-ED77-42DD-B170-26AEFA2EFF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75F18-4B64-427C-BADE-E3356F2B8288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992E7-ED77-42DD-B170-26AEFA2EFF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75F18-4B64-427C-BADE-E3356F2B8288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992E7-ED77-42DD-B170-26AEFA2EFFA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775F18-4B64-427C-BADE-E3356F2B8288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B992E7-ED77-42DD-B170-26AEFA2EFFA2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3775F18-4B64-427C-BADE-E3356F2B8288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3B992E7-ED77-42DD-B170-26AEFA2EFFA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3.xml"/><Relationship Id="rId3" Type="http://schemas.openxmlformats.org/officeDocument/2006/relationships/diagramLayout" Target="../diagrams/layout2.xml"/><Relationship Id="rId7" Type="http://schemas.openxmlformats.org/officeDocument/2006/relationships/diagramData" Target="../diagrams/data3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11" Type="http://schemas.microsoft.com/office/2007/relationships/diagramDrawing" Target="../diagrams/drawing3.xml"/><Relationship Id="rId5" Type="http://schemas.openxmlformats.org/officeDocument/2006/relationships/diagramColors" Target="../diagrams/colors2.xml"/><Relationship Id="rId10" Type="http://schemas.openxmlformats.org/officeDocument/2006/relationships/diagramColors" Target="../diagrams/colors3.xml"/><Relationship Id="rId4" Type="http://schemas.openxmlformats.org/officeDocument/2006/relationships/diagramQuickStyle" Target="../diagrams/quickStyle2.xml"/><Relationship Id="rId9" Type="http://schemas.openxmlformats.org/officeDocument/2006/relationships/diagramQuickStyle" Target="../diagrams/quickStyle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Ямалдинова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А, Ю., учитель  начальных классов</a:t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ГБОУ ООШ №19 </a:t>
            </a:r>
            <a:r>
              <a:rPr lang="ru-RU" sz="20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г.о.Новокуйбышевск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1412776"/>
            <a:ext cx="8458200" cy="2160240"/>
          </a:xfrm>
          <a:gradFill flip="none" rotWithShape="1">
            <a:gsLst>
              <a:gs pos="0">
                <a:srgbClr val="FF0000">
                  <a:tint val="66000"/>
                  <a:satMod val="160000"/>
                </a:srgbClr>
              </a:gs>
              <a:gs pos="50000">
                <a:srgbClr val="FF0000">
                  <a:tint val="44500"/>
                  <a:satMod val="160000"/>
                </a:srgbClr>
              </a:gs>
              <a:gs pos="100000">
                <a:srgbClr val="FF0000">
                  <a:tint val="23500"/>
                  <a:satMod val="160000"/>
                </a:srgbClr>
              </a:gs>
            </a:gsLst>
            <a:lin ang="10800000" scaled="1"/>
            <a:tileRect/>
          </a:gradFill>
        </p:spPr>
        <p:txBody>
          <a:bodyPr>
            <a:normAutofit fontScale="92500" lnSpcReduction="20000"/>
          </a:bodyPr>
          <a:lstStyle/>
          <a:p>
            <a:r>
              <a:rPr lang="ru-RU" sz="5400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Arial" panose="020B0604020202020204" pitchFamily="34" charset="0"/>
              </a:rPr>
              <a:t>Проблемное</a:t>
            </a:r>
            <a:r>
              <a:rPr lang="ru-RU" sz="5400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 обучение </a:t>
            </a:r>
          </a:p>
          <a:p>
            <a:r>
              <a:rPr lang="ru-RU" sz="5400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на уроках русского языка в начальных </a:t>
            </a:r>
            <a:r>
              <a:rPr lang="ru-RU" sz="5400" b="1" i="1" dirty="0" smtClean="0">
                <a:solidFill>
                  <a:srgbClr val="A5002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</a:rPr>
              <a:t>классах</a:t>
            </a:r>
            <a:endParaRPr lang="ru-RU" sz="5400" b="1" i="1" dirty="0">
              <a:solidFill>
                <a:srgbClr val="A5002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5826958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altLang="ru-RU" sz="3800" b="1" kern="0" cap="none" dirty="0">
                <a:solidFill>
                  <a:srgbClr val="C00000"/>
                </a:solidFill>
                <a:effectLst/>
                <a:latin typeface="Arial"/>
                <a:cs typeface="Arial"/>
              </a:rPr>
              <a:t>Приёмы создания проблемной ситуации</a:t>
            </a:r>
            <a:endParaRPr lang="ru-RU" dirty="0">
              <a:solidFill>
                <a:srgbClr val="C00000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20501615"/>
              </p:ext>
            </p:extLst>
          </p:nvPr>
        </p:nvGraphicFramePr>
        <p:xfrm>
          <a:off x="304800" y="1554163"/>
          <a:ext cx="8686800" cy="505835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8888"/>
                <a:gridCol w="2160240"/>
                <a:gridCol w="5067672"/>
              </a:tblGrid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Тип проблемной 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ситуации</a:t>
                      </a:r>
                      <a:endParaRPr kumimoji="0" lang="ru-RU" altLang="ru-RU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ahoma" pitchFamily="34" charset="0"/>
                        <a:ea typeface="+mn-ea"/>
                        <a:cs typeface="Arial" charset="0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Тип противоречия</a:t>
                      </a:r>
                      <a:endParaRPr kumimoji="0" lang="ru-RU" altLang="ru-RU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ahoma" pitchFamily="34" charset="0"/>
                        <a:ea typeface="+mn-ea"/>
                        <a:cs typeface="Arial" charset="0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6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Приёмы создания проблемной ситуации</a:t>
                      </a:r>
                      <a:endParaRPr kumimoji="0" lang="ru-RU" altLang="ru-RU" sz="1600" b="0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uLnTx/>
                        <a:uFillTx/>
                        <a:latin typeface="Tahoma" pitchFamily="34" charset="0"/>
                        <a:ea typeface="+mn-ea"/>
                        <a:cs typeface="Arial" charset="0"/>
                      </a:endParaRPr>
                    </a:p>
                    <a:p>
                      <a:endParaRPr lang="ru-RU" dirty="0"/>
                    </a:p>
                  </a:txBody>
                  <a:tcPr/>
                </a:tc>
              </a:tr>
              <a:tr h="1785669">
                <a:tc rowSpan="2">
                  <a:txBody>
                    <a:bodyPr/>
                    <a:lstStyle/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18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7030A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 удивлением</a:t>
                      </a:r>
                      <a:endParaRPr kumimoji="0" lang="ru-RU" altLang="ru-RU" sz="18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7030A0"/>
                        </a:solidFill>
                        <a:effectLst/>
                        <a:uLnTx/>
                        <a:uFillTx/>
                        <a:latin typeface="Tahoma" pitchFamily="34" charset="0"/>
                        <a:ea typeface="+mn-ea"/>
                        <a:cs typeface="Arial" charset="0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Между двумя и более положениями</a:t>
                      </a:r>
                      <a:endParaRPr kumimoji="0" lang="ru-RU" alt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gradFill flip="none" rotWithShape="1">
                      <a:gsLst>
                        <a:gs pos="0">
                          <a:srgbClr val="92D050">
                            <a:tint val="66000"/>
                            <a:satMod val="160000"/>
                          </a:srgbClr>
                        </a:gs>
                        <a:gs pos="50000">
                          <a:srgbClr val="92D050">
                            <a:tint val="44500"/>
                            <a:satMod val="160000"/>
                          </a:srgbClr>
                        </a:gs>
                        <a:gs pos="100000">
                          <a:srgbClr val="92D050">
                            <a:tint val="23500"/>
                            <a:satMod val="160000"/>
                          </a:srgb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Одновременно предъявить противоречивые факты, теории или точки зрения.</a:t>
                      </a: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(Что удивляет? Что интересного заметили? Какие видите факты?)</a:t>
                      </a: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Столкнуть разные мнения учеников вопросом или практическим заданием</a:t>
                      </a: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(Сколько в классе мнений? Почему? Чего мы еще не знаем?</a:t>
                      </a: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)</a:t>
                      </a:r>
                      <a:endParaRPr kumimoji="0" lang="ru-RU" alt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gradFill flip="none" rotWithShape="1">
                      <a:gsLst>
                        <a:gs pos="0">
                          <a:srgbClr val="92D050">
                            <a:tint val="66000"/>
                            <a:satMod val="160000"/>
                          </a:srgbClr>
                        </a:gs>
                        <a:gs pos="50000">
                          <a:srgbClr val="92D050">
                            <a:tint val="44500"/>
                            <a:satMod val="160000"/>
                          </a:srgbClr>
                        </a:gs>
                        <a:gs pos="100000">
                          <a:srgbClr val="92D050">
                            <a:tint val="23500"/>
                            <a:satMod val="160000"/>
                          </a:srgbClr>
                        </a:gs>
                      </a:gsLst>
                      <a:lin ang="16200000" scaled="1"/>
                      <a:tileRect/>
                    </a:gradFill>
                  </a:tcPr>
                </a:tc>
              </a:tr>
              <a:tr h="2175405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Между житейским представлением и научным фактом</a:t>
                      </a:r>
                      <a:endParaRPr kumimoji="0" lang="ru-RU" alt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16200000" scaled="1"/>
                      <a:tileRect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 Шаг 1. Обнажить житейское представление учащихся вопросом или практическим заданием </a:t>
                      </a: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cs typeface="Times New Roman" pitchFamily="18" charset="0"/>
                        </a:rPr>
                        <a:t>«</a:t>
                      </a: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 ошибку</a:t>
                      </a: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cs typeface="Times New Roman" pitchFamily="18" charset="0"/>
                        </a:rPr>
                        <a:t>»</a:t>
                      </a: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b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Шаг 2. Предъявить научный факт сообщением, экспериментом или наглядностью.</a:t>
                      </a:r>
                      <a:r>
                        <a:rPr kumimoji="0" lang="ru-RU" altLang="ru-RU" sz="16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(Вы сначала как думали? А как на самом деле?)</a:t>
                      </a:r>
                      <a:endParaRPr kumimoji="0" lang="ru-RU" altLang="ru-RU" sz="16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gradFill flip="none" rotWithShape="1">
                      <a:gsLst>
                        <a:gs pos="0">
                          <a:srgbClr val="FFFF00">
                            <a:tint val="66000"/>
                            <a:satMod val="160000"/>
                          </a:srgbClr>
                        </a:gs>
                        <a:gs pos="50000">
                          <a:srgbClr val="FFFF00">
                            <a:tint val="44500"/>
                            <a:satMod val="160000"/>
                          </a:srgbClr>
                        </a:gs>
                        <a:gs pos="100000">
                          <a:srgbClr val="FFFF00">
                            <a:tint val="23500"/>
                            <a:satMod val="160000"/>
                          </a:srgbClr>
                        </a:gs>
                      </a:gsLst>
                      <a:lin ang="16200000" scaled="1"/>
                      <a:tileRect/>
                    </a:gradFill>
                  </a:tcPr>
                </a:tc>
              </a:tr>
            </a:tbl>
          </a:graphicData>
        </a:graphic>
      </p:graphicFrame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64" y="5319117"/>
            <a:ext cx="1920399" cy="15388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144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45288535"/>
              </p:ext>
            </p:extLst>
          </p:nvPr>
        </p:nvGraphicFramePr>
        <p:xfrm>
          <a:off x="323528" y="476673"/>
          <a:ext cx="8686800" cy="59046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4912"/>
                <a:gridCol w="2376264"/>
                <a:gridCol w="4635624"/>
              </a:tblGrid>
              <a:tr h="5904656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 затруднением</a:t>
                      </a:r>
                      <a:endParaRPr kumimoji="0" lang="ru-RU" alt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Между необходимостью и невозможностью выполнить задание учителя</a:t>
                      </a:r>
                      <a:endParaRPr kumimoji="0" lang="ru-RU" alt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 Дать практическое задание, не выполнимое вообще.</a:t>
                      </a: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(Вы смогли выполнить задание?</a:t>
                      </a:r>
                    </a:p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чем затруднение?)</a:t>
                      </a: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 Дать практическое задание, не сходное с предыдущими.</a:t>
                      </a: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(Вы смогли выполнить задание? Почему не получается? Чем оно не похоже на предыдущие?)</a:t>
                      </a: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 Шаг 1. Дать невыполнимое практическое задание, сходное с предыдущими.</a:t>
                      </a: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(</a:t>
                      </a: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Что вы хотели сделать? Какие знания применили? Задание выполнено?)</a:t>
                      </a:r>
                      <a:b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Шаг 2. Доказать, что задание учениками не выполнено.</a:t>
                      </a:r>
                      <a:endParaRPr kumimoji="0" lang="ru-RU" alt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gradFill flip="none" rotWithShape="1">
                      <a:gsLst>
                        <a:gs pos="0">
                          <a:srgbClr val="00B0F0">
                            <a:tint val="66000"/>
                            <a:satMod val="160000"/>
                          </a:srgbClr>
                        </a:gs>
                        <a:gs pos="50000">
                          <a:srgbClr val="00B0F0">
                            <a:tint val="44500"/>
                            <a:satMod val="160000"/>
                          </a:srgbClr>
                        </a:gs>
                        <a:gs pos="100000">
                          <a:srgbClr val="00B0F0">
                            <a:tint val="23500"/>
                            <a:satMod val="160000"/>
                          </a:srgbClr>
                        </a:gs>
                      </a:gsLst>
                      <a:path path="circle">
                        <a:fillToRect l="50000" t="50000" r="50000" b="50000"/>
                      </a:path>
                      <a:tileRect/>
                    </a:gradFill>
                  </a:tcPr>
                </a:tc>
              </a:tr>
            </a:tbl>
          </a:graphicData>
        </a:graphic>
      </p:graphicFrame>
      <p:pic>
        <p:nvPicPr>
          <p:cNvPr id="8" name="Рисунок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3429000"/>
            <a:ext cx="2910830" cy="27716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4424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lvl="0" algn="ctr" fontAlgn="base">
              <a:spcAft>
                <a:spcPct val="0"/>
              </a:spcAft>
            </a:pPr>
            <a:r>
              <a:rPr lang="ru-RU" altLang="ru-RU" sz="5400" b="1" cap="none" dirty="0"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+mn-ea"/>
                <a:cs typeface="Times New Roman" pitchFamily="18" charset="0"/>
              </a:rPr>
              <a:t>Виды диалогов:</a:t>
            </a:r>
            <a:r>
              <a:rPr lang="ru-RU" altLang="ru-RU" sz="5400" b="1" cap="none" dirty="0"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+mn-ea"/>
                <a:cs typeface="Arial" charset="0"/>
              </a:rPr>
              <a:t/>
            </a:r>
            <a:br>
              <a:rPr lang="ru-RU" altLang="ru-RU" sz="5400" b="1" cap="none" dirty="0">
                <a:solidFill>
                  <a:schemeClr val="accent2">
                    <a:lumMod val="75000"/>
                  </a:schemeClr>
                </a:solidFill>
                <a:effectLst/>
                <a:latin typeface="Times New Roman" pitchFamily="18" charset="0"/>
                <a:ea typeface="+mn-ea"/>
                <a:cs typeface="Arial" charset="0"/>
              </a:rPr>
            </a:br>
            <a:endParaRPr lang="ru-RU" sz="5400" dirty="0">
              <a:solidFill>
                <a:schemeClr val="accent2">
                  <a:lumMod val="75000"/>
                </a:schemeClr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838107860"/>
              </p:ext>
            </p:extLst>
          </p:nvPr>
        </p:nvGraphicFramePr>
        <p:xfrm>
          <a:off x="304800" y="1052737"/>
          <a:ext cx="8686800" cy="512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343400"/>
                <a:gridCol w="4343400"/>
              </a:tblGrid>
              <a:tr h="4981987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3200" b="1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Побуждающий диалог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20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Вопросы учителя, побуждающие детей высказывать различные версии решения проблемы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+</a:t>
                      </a:r>
                      <a:r>
                        <a:rPr kumimoji="0" lang="ru-RU" alt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Развивает творческое мышление.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+ </a:t>
                      </a:r>
                      <a:r>
                        <a:rPr kumimoji="0" lang="ru-RU" alt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Максимально близок к жизненным ситуациям.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ru-RU" altLang="ru-RU" sz="2000" b="1" i="0" u="none" strike="noStrike" kern="1200" cap="none" spc="0" normalizeH="0" baseline="0" noProof="0" dirty="0" smtClean="0">
                        <a:ln>
                          <a:noFill/>
                        </a:ln>
                        <a:solidFill>
                          <a:srgbClr val="2703DD"/>
                        </a:solidFill>
                        <a:effectLst/>
                        <a:uLnTx/>
                        <a:uFillTx/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703DD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</a:t>
                      </a:r>
                      <a:r>
                        <a:rPr kumimoji="0" lang="ru-RU" alt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Ученики могут увести в сторону от темы.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703DD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</a:t>
                      </a:r>
                      <a:r>
                        <a:rPr kumimoji="0" lang="ru-RU" alt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Невозможно рассчитать время на уроке.</a:t>
                      </a:r>
                    </a:p>
                    <a:p>
                      <a:endParaRPr lang="ru-RU" dirty="0"/>
                    </a:p>
                  </a:txBody>
                  <a:tcP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3200" b="1" i="0" u="sng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Подводящий диалог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2000" b="1" i="1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206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Цепочка вопросов, последовательно приводящих к правильному ответу, запланированному учителем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+</a:t>
                      </a:r>
                      <a:r>
                        <a:rPr kumimoji="0" lang="ru-RU" alt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Развивает логическое мышление.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+</a:t>
                      </a:r>
                      <a:r>
                        <a:rPr kumimoji="0" lang="ru-RU" alt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Просчитывается по времени.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+</a:t>
                      </a:r>
                      <a:r>
                        <a:rPr kumimoji="0" lang="ru-RU" alt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Ведет к нужному результату коротким путем.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5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alt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2703DD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</a:t>
                      </a:r>
                      <a:r>
                        <a:rPr kumimoji="0" lang="ru-RU" altLang="ru-RU" sz="20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В меньшей степени развивает творчество и инициативу</a:t>
                      </a:r>
                      <a:r>
                        <a:rPr kumimoji="0" lang="ru-RU" altLang="ru-RU" sz="2400" b="1" i="0" u="none" strike="noStrike" kern="1200" cap="none" spc="0" normalizeH="0" baseline="0" noProof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uLnTx/>
                          <a:uFillTx/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</a:t>
                      </a:r>
                    </a:p>
                    <a:p>
                      <a:endParaRPr lang="ru-RU" dirty="0"/>
                    </a:p>
                  </a:txBody>
                  <a:tcPr>
                    <a:gradFill flip="none" rotWithShape="1">
                      <a:gsLst>
                        <a:gs pos="0">
                          <a:srgbClr val="FFFF00">
                            <a:shade val="30000"/>
                            <a:satMod val="115000"/>
                          </a:srgbClr>
                        </a:gs>
                        <a:gs pos="50000">
                          <a:srgbClr val="FFFF00">
                            <a:shade val="67500"/>
                            <a:satMod val="115000"/>
                          </a:srgbClr>
                        </a:gs>
                        <a:gs pos="100000">
                          <a:srgbClr val="FFFF00">
                            <a:shade val="100000"/>
                            <a:satMod val="115000"/>
                          </a:srgbClr>
                        </a:gs>
                      </a:gsLst>
                      <a:lin ang="5400000" scaled="1"/>
                      <a:tileRect/>
                    </a:gra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236247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altLang="ru-RU" sz="4800" b="1" kern="0" cap="none" dirty="0">
                <a:solidFill>
                  <a:srgbClr val="CC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Этап </a:t>
            </a:r>
            <a:r>
              <a:rPr lang="ru-RU" altLang="ru-RU" sz="4800" b="1" kern="0" cap="none" dirty="0" smtClean="0">
                <a:solidFill>
                  <a:srgbClr val="CC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постановки</a:t>
            </a:r>
            <a:br>
              <a:rPr lang="ru-RU" altLang="ru-RU" sz="4800" b="1" kern="0" cap="none" dirty="0" smtClean="0">
                <a:solidFill>
                  <a:srgbClr val="CC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</a:br>
            <a:r>
              <a:rPr lang="ru-RU" altLang="ru-RU" sz="4800" b="1" kern="0" cap="none" dirty="0" smtClean="0">
                <a:solidFill>
                  <a:srgbClr val="CC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 </a:t>
            </a:r>
            <a:r>
              <a:rPr lang="ru-RU" altLang="ru-RU" sz="4800" b="1" kern="0" cap="none" dirty="0">
                <a:solidFill>
                  <a:srgbClr val="CC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учебной проблемы</a:t>
            </a:r>
            <a:r>
              <a:rPr lang="ru-RU" altLang="ru-RU" sz="4800" kern="0" cap="none" dirty="0">
                <a:solidFill>
                  <a:srgbClr val="CC339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 </a:t>
            </a:r>
            <a:endParaRPr lang="ru-RU" sz="4800" dirty="0">
              <a:solidFill>
                <a:srgbClr val="CC339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lvl="0" indent="0" fontAlgn="base">
              <a:lnSpc>
                <a:spcPct val="80000"/>
              </a:lnSpc>
              <a:spcAft>
                <a:spcPct val="0"/>
              </a:spcAft>
              <a:buClr>
                <a:srgbClr val="996666"/>
              </a:buClr>
              <a:buSzPct val="80000"/>
              <a:buNone/>
            </a:pPr>
            <a:endParaRPr lang="ru-RU" altLang="ru-RU" sz="1800" kern="0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 marL="0" lvl="0" indent="0" fontAlgn="base">
              <a:lnSpc>
                <a:spcPct val="80000"/>
              </a:lnSpc>
              <a:spcAft>
                <a:spcPct val="0"/>
              </a:spcAft>
              <a:buClr>
                <a:srgbClr val="996666"/>
              </a:buClr>
              <a:buSzPct val="80000"/>
              <a:buNone/>
            </a:pPr>
            <a:r>
              <a:rPr lang="ru-RU" altLang="ru-RU" sz="1800" kern="0" dirty="0" smtClean="0">
                <a:solidFill>
                  <a:srgbClr val="000000"/>
                </a:solidFill>
                <a:latin typeface="Arial"/>
                <a:cs typeface="Arial"/>
              </a:rPr>
              <a:t>Например</a:t>
            </a:r>
            <a:r>
              <a:rPr lang="ru-RU" altLang="ru-RU" sz="1800" kern="0" dirty="0">
                <a:solidFill>
                  <a:srgbClr val="000000"/>
                </a:solidFill>
                <a:latin typeface="Arial"/>
                <a:cs typeface="Arial"/>
              </a:rPr>
              <a:t>, </a:t>
            </a:r>
            <a:r>
              <a:rPr lang="ru-RU" altLang="ru-RU" sz="1800" b="1" kern="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ru-RU" altLang="ru-RU" sz="1800" b="1" i="1" kern="0" dirty="0">
                <a:solidFill>
                  <a:srgbClr val="3333FF"/>
                </a:solidFill>
                <a:latin typeface="Arial"/>
                <a:cs typeface="Arial"/>
              </a:rPr>
              <a:t>болеть душ…й,  болеть </a:t>
            </a:r>
            <a:r>
              <a:rPr lang="ru-RU" altLang="ru-RU" sz="1800" b="1" i="1" kern="0" dirty="0" err="1">
                <a:solidFill>
                  <a:srgbClr val="3333FF"/>
                </a:solidFill>
                <a:latin typeface="Arial"/>
                <a:cs typeface="Arial"/>
              </a:rPr>
              <a:t>сердц</a:t>
            </a:r>
            <a:r>
              <a:rPr lang="ru-RU" altLang="ru-RU" sz="1800" b="1" i="1" kern="0" dirty="0">
                <a:solidFill>
                  <a:srgbClr val="3333FF"/>
                </a:solidFill>
                <a:latin typeface="Arial"/>
                <a:cs typeface="Arial"/>
              </a:rPr>
              <a:t>…м.</a:t>
            </a:r>
            <a:r>
              <a:rPr lang="ru-RU" altLang="ru-RU" sz="1800" b="1" kern="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endParaRPr lang="ru-RU" altLang="ru-RU" sz="1800" kern="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0" lvl="0" indent="0" fontAlgn="base">
              <a:lnSpc>
                <a:spcPct val="80000"/>
              </a:lnSpc>
              <a:spcAft>
                <a:spcPct val="0"/>
              </a:spcAft>
              <a:buClr>
                <a:srgbClr val="996666"/>
              </a:buClr>
              <a:buSzPct val="80000"/>
              <a:buNone/>
            </a:pPr>
            <a:r>
              <a:rPr lang="ru-RU" altLang="ru-RU" sz="1800" kern="0" dirty="0" smtClean="0">
                <a:solidFill>
                  <a:srgbClr val="000000"/>
                </a:solidFill>
                <a:latin typeface="Arial"/>
                <a:cs typeface="Arial"/>
              </a:rPr>
              <a:t>            Далее  </a:t>
            </a:r>
            <a:r>
              <a:rPr lang="ru-RU" altLang="ru-RU" sz="1800" kern="0" dirty="0">
                <a:solidFill>
                  <a:srgbClr val="000000"/>
                </a:solidFill>
                <a:latin typeface="Arial"/>
                <a:cs typeface="Arial"/>
              </a:rPr>
              <a:t>разворачиваю с классом </a:t>
            </a:r>
            <a:r>
              <a:rPr lang="ru-RU" altLang="ru-RU" sz="1800" b="1" kern="0" dirty="0">
                <a:solidFill>
                  <a:srgbClr val="000000"/>
                </a:solidFill>
                <a:latin typeface="Arial"/>
                <a:cs typeface="Arial"/>
              </a:rPr>
              <a:t>подводящий к теме диалог</a:t>
            </a:r>
            <a:r>
              <a:rPr lang="ru-RU" altLang="ru-RU" sz="1800" kern="0" dirty="0">
                <a:solidFill>
                  <a:srgbClr val="000000"/>
                </a:solidFill>
                <a:latin typeface="Arial"/>
                <a:cs typeface="Arial"/>
              </a:rPr>
              <a:t>:</a:t>
            </a:r>
            <a:endParaRPr lang="ru-RU" altLang="ru-RU" sz="1800" i="1" kern="0" dirty="0">
              <a:solidFill>
                <a:srgbClr val="000000"/>
              </a:solidFill>
              <a:latin typeface="Arial"/>
              <a:cs typeface="Arial"/>
            </a:endParaRPr>
          </a:p>
          <a:p>
            <a:pPr lvl="0" fontAlgn="base">
              <a:lnSpc>
                <a:spcPct val="80000"/>
              </a:lnSpc>
              <a:spcAft>
                <a:spcPct val="0"/>
              </a:spcAft>
              <a:buClr>
                <a:srgbClr val="996666"/>
              </a:buClr>
              <a:buSzPct val="80000"/>
              <a:buFont typeface="Wingdings" pitchFamily="2" charset="2"/>
              <a:buChar char="l"/>
            </a:pPr>
            <a:r>
              <a:rPr lang="ru-RU" altLang="ru-RU" sz="1800" i="1" kern="0" dirty="0">
                <a:solidFill>
                  <a:srgbClr val="000000"/>
                </a:solidFill>
                <a:latin typeface="Arial"/>
                <a:cs typeface="Arial"/>
              </a:rPr>
              <a:t>Учитель: В какой  части речи пропущена орфограмма?  В какой  морфеме? </a:t>
            </a:r>
          </a:p>
          <a:p>
            <a:pPr lvl="0" fontAlgn="base">
              <a:lnSpc>
                <a:spcPct val="80000"/>
              </a:lnSpc>
              <a:spcAft>
                <a:spcPct val="0"/>
              </a:spcAft>
              <a:buClr>
                <a:srgbClr val="996666"/>
              </a:buClr>
              <a:buSzPct val="80000"/>
              <a:buFont typeface="Wingdings" pitchFamily="2" charset="2"/>
              <a:buChar char="l"/>
            </a:pPr>
            <a:r>
              <a:rPr lang="ru-RU" altLang="ru-RU" sz="1800" i="1" kern="0" dirty="0">
                <a:solidFill>
                  <a:srgbClr val="000000"/>
                </a:solidFill>
                <a:latin typeface="Arial"/>
                <a:cs typeface="Arial"/>
              </a:rPr>
              <a:t>Ученики: В окончаниях существительных.</a:t>
            </a:r>
          </a:p>
          <a:p>
            <a:pPr lvl="0" fontAlgn="base">
              <a:lnSpc>
                <a:spcPct val="80000"/>
              </a:lnSpc>
              <a:spcAft>
                <a:spcPct val="0"/>
              </a:spcAft>
              <a:buClr>
                <a:srgbClr val="996666"/>
              </a:buClr>
              <a:buSzPct val="80000"/>
              <a:buFont typeface="Wingdings" pitchFamily="2" charset="2"/>
              <a:buChar char="l"/>
            </a:pPr>
            <a:r>
              <a:rPr lang="ru-RU" altLang="ru-RU" sz="1800" i="1" kern="0" dirty="0">
                <a:solidFill>
                  <a:srgbClr val="000000"/>
                </a:solidFill>
                <a:latin typeface="Arial"/>
                <a:cs typeface="Arial"/>
              </a:rPr>
              <a:t>Учитель: За какими согласными следует неизвестная гласная?</a:t>
            </a:r>
          </a:p>
          <a:p>
            <a:pPr lvl="0" fontAlgn="base">
              <a:lnSpc>
                <a:spcPct val="80000"/>
              </a:lnSpc>
              <a:spcAft>
                <a:spcPct val="0"/>
              </a:spcAft>
              <a:buClr>
                <a:srgbClr val="996666"/>
              </a:buClr>
              <a:buSzPct val="80000"/>
              <a:buFont typeface="Wingdings" pitchFamily="2" charset="2"/>
              <a:buChar char="l"/>
            </a:pPr>
            <a:r>
              <a:rPr lang="ru-RU" altLang="ru-RU" sz="1800" i="1" kern="0" dirty="0">
                <a:solidFill>
                  <a:srgbClr val="000000"/>
                </a:solidFill>
                <a:latin typeface="Arial"/>
                <a:cs typeface="Arial"/>
              </a:rPr>
              <a:t>Ученики:  За шипящими и ц</a:t>
            </a:r>
          </a:p>
          <a:p>
            <a:pPr lvl="0" fontAlgn="base">
              <a:lnSpc>
                <a:spcPct val="80000"/>
              </a:lnSpc>
              <a:spcAft>
                <a:spcPct val="0"/>
              </a:spcAft>
              <a:buClr>
                <a:srgbClr val="996666"/>
              </a:buClr>
              <a:buSzPct val="80000"/>
              <a:buFont typeface="Wingdings" pitchFamily="2" charset="2"/>
              <a:buChar char="l"/>
            </a:pPr>
            <a:r>
              <a:rPr lang="ru-RU" altLang="ru-RU" sz="1800" i="1" kern="0" dirty="0">
                <a:solidFill>
                  <a:srgbClr val="000000"/>
                </a:solidFill>
                <a:latin typeface="Arial"/>
                <a:cs typeface="Arial"/>
              </a:rPr>
              <a:t>Учитель: А какая это может быть гласная?</a:t>
            </a:r>
          </a:p>
          <a:p>
            <a:pPr lvl="0" fontAlgn="base">
              <a:lnSpc>
                <a:spcPct val="80000"/>
              </a:lnSpc>
              <a:spcAft>
                <a:spcPct val="0"/>
              </a:spcAft>
              <a:buClr>
                <a:srgbClr val="996666"/>
              </a:buClr>
              <a:buSzPct val="80000"/>
              <a:buFont typeface="Wingdings" pitchFamily="2" charset="2"/>
              <a:buChar char="l"/>
            </a:pPr>
            <a:r>
              <a:rPr lang="ru-RU" altLang="ru-RU" sz="1800" i="1" kern="0" dirty="0">
                <a:solidFill>
                  <a:srgbClr val="000000"/>
                </a:solidFill>
                <a:latin typeface="Arial"/>
                <a:cs typeface="Arial"/>
              </a:rPr>
              <a:t>Ученики:  о или е</a:t>
            </a:r>
            <a:endParaRPr lang="ru-RU" altLang="ru-RU" sz="1800" kern="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0" lvl="0" indent="0" fontAlgn="base">
              <a:lnSpc>
                <a:spcPct val="80000"/>
              </a:lnSpc>
              <a:spcAft>
                <a:spcPct val="0"/>
              </a:spcAft>
              <a:buClr>
                <a:srgbClr val="996666"/>
              </a:buClr>
              <a:buSzPct val="80000"/>
              <a:buNone/>
            </a:pPr>
            <a:r>
              <a:rPr lang="ru-RU" altLang="ru-RU" sz="1800" kern="0" dirty="0" smtClean="0">
                <a:solidFill>
                  <a:srgbClr val="000000"/>
                </a:solidFill>
                <a:latin typeface="Arial"/>
                <a:cs typeface="Arial"/>
              </a:rPr>
              <a:t>           </a:t>
            </a:r>
            <a:r>
              <a:rPr lang="ru-RU" altLang="ru-RU" sz="1800" kern="0" dirty="0">
                <a:solidFill>
                  <a:srgbClr val="000000"/>
                </a:solidFill>
                <a:latin typeface="Arial"/>
                <a:cs typeface="Arial"/>
              </a:rPr>
              <a:t>Заканчивается  диалог одной из двух возможных фраз: </a:t>
            </a:r>
            <a:endParaRPr lang="ru-RU" altLang="ru-RU" sz="1800" b="1" kern="0" dirty="0">
              <a:solidFill>
                <a:srgbClr val="000000"/>
              </a:solidFill>
              <a:latin typeface="Arial"/>
              <a:cs typeface="Arial"/>
            </a:endParaRPr>
          </a:p>
          <a:p>
            <a:pPr lvl="0" fontAlgn="base">
              <a:lnSpc>
                <a:spcPct val="80000"/>
              </a:lnSpc>
              <a:spcAft>
                <a:spcPct val="0"/>
              </a:spcAft>
              <a:buClr>
                <a:srgbClr val="996666"/>
              </a:buClr>
              <a:buSzPct val="80000"/>
              <a:buFont typeface="Wingdings" pitchFamily="2" charset="2"/>
              <a:buChar char="l"/>
            </a:pPr>
            <a:r>
              <a:rPr lang="ru-RU" altLang="ru-RU" sz="1800" b="1" kern="0" dirty="0">
                <a:solidFill>
                  <a:srgbClr val="000000"/>
                </a:solidFill>
                <a:latin typeface="Arial"/>
                <a:cs typeface="Arial"/>
              </a:rPr>
              <a:t>«Какой возникает вопрос?» или «Какая будет тема урока?». </a:t>
            </a:r>
            <a:endParaRPr lang="ru-RU" altLang="ru-RU" sz="1800" kern="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0" lvl="0" indent="0" fontAlgn="base">
              <a:lnSpc>
                <a:spcPct val="80000"/>
              </a:lnSpc>
              <a:spcAft>
                <a:spcPct val="0"/>
              </a:spcAft>
              <a:buClr>
                <a:srgbClr val="996666"/>
              </a:buClr>
              <a:buSzPct val="80000"/>
              <a:buNone/>
            </a:pPr>
            <a:r>
              <a:rPr lang="ru-RU" altLang="ru-RU" sz="1800" kern="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endParaRPr lang="ru-RU" altLang="ru-RU" sz="1800" i="1" kern="0" dirty="0">
              <a:solidFill>
                <a:srgbClr val="000000"/>
              </a:solidFill>
              <a:latin typeface="Arial"/>
              <a:cs typeface="Arial"/>
            </a:endParaRPr>
          </a:p>
          <a:p>
            <a:pPr lvl="0" fontAlgn="base">
              <a:lnSpc>
                <a:spcPct val="80000"/>
              </a:lnSpc>
              <a:spcAft>
                <a:spcPct val="0"/>
              </a:spcAft>
              <a:buClr>
                <a:srgbClr val="996666"/>
              </a:buClr>
              <a:buSzPct val="80000"/>
              <a:buFont typeface="Wingdings" pitchFamily="2" charset="2"/>
              <a:buChar char="l"/>
            </a:pPr>
            <a:r>
              <a:rPr lang="ru-RU" altLang="ru-RU" sz="1800" i="1" kern="0" dirty="0">
                <a:solidFill>
                  <a:srgbClr val="000000"/>
                </a:solidFill>
                <a:latin typeface="Arial"/>
                <a:cs typeface="Arial"/>
              </a:rPr>
              <a:t>Ученики:  Правописание о – е в окончаниях имен существительных после шипящих и ц</a:t>
            </a:r>
            <a:endParaRPr lang="ru-RU" altLang="ru-RU" sz="1800" kern="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0" lvl="0" indent="0" algn="just" fontAlgn="base">
              <a:lnSpc>
                <a:spcPct val="80000"/>
              </a:lnSpc>
              <a:spcAft>
                <a:spcPct val="0"/>
              </a:spcAft>
              <a:buClr>
                <a:srgbClr val="996666"/>
              </a:buClr>
              <a:buSzPct val="80000"/>
              <a:buNone/>
            </a:pPr>
            <a:r>
              <a:rPr lang="ru-RU" altLang="ru-RU" sz="1800" kern="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5332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altLang="ru-RU" sz="5400" b="1" kern="0" cap="none" dirty="0">
                <a:solidFill>
                  <a:srgbClr val="CC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Этап поиска решения</a:t>
            </a:r>
            <a:endParaRPr lang="ru-RU" sz="5400" b="1" dirty="0">
              <a:solidFill>
                <a:srgbClr val="CC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 fontAlgn="base">
              <a:lnSpc>
                <a:spcPct val="90000"/>
              </a:lnSpc>
              <a:spcAft>
                <a:spcPct val="0"/>
              </a:spcAft>
              <a:buClr>
                <a:srgbClr val="996666"/>
              </a:buClr>
              <a:buSzPct val="80000"/>
              <a:buFont typeface="Wingdings" pitchFamily="2" charset="2"/>
              <a:buChar char="l"/>
            </a:pPr>
            <a:r>
              <a:rPr lang="ru-RU" altLang="ru-RU" sz="2400" i="1" kern="0" dirty="0">
                <a:solidFill>
                  <a:srgbClr val="000000"/>
                </a:solidFill>
                <a:latin typeface="Arial"/>
                <a:cs typeface="Arial"/>
              </a:rPr>
              <a:t>Учитель:  Ребята, а вывести новое правило нам помогут слова:</a:t>
            </a:r>
          </a:p>
          <a:p>
            <a:pPr marL="0" lvl="0" indent="0" fontAlgn="base">
              <a:lnSpc>
                <a:spcPct val="90000"/>
              </a:lnSpc>
              <a:spcAft>
                <a:spcPct val="0"/>
              </a:spcAft>
              <a:buClr>
                <a:srgbClr val="996666"/>
              </a:buClr>
              <a:buSzPct val="80000"/>
              <a:buNone/>
            </a:pPr>
            <a:r>
              <a:rPr lang="ru-RU" altLang="ru-RU" sz="2400" i="1" kern="0" dirty="0" smtClean="0">
                <a:solidFill>
                  <a:srgbClr val="3333FF"/>
                </a:solidFill>
                <a:latin typeface="Arial"/>
                <a:cs typeface="Arial"/>
              </a:rPr>
              <a:t>          Дворцом</a:t>
            </a:r>
            <a:r>
              <a:rPr lang="ru-RU" altLang="ru-RU" sz="2400" i="1" kern="0" dirty="0">
                <a:solidFill>
                  <a:srgbClr val="3333FF"/>
                </a:solidFill>
                <a:latin typeface="Arial"/>
                <a:cs typeface="Arial"/>
              </a:rPr>
              <a:t>, товарищем, шалашом, задачей, </a:t>
            </a:r>
            <a:r>
              <a:rPr lang="ru-RU" altLang="ru-RU" sz="2400" i="1" kern="0" dirty="0" smtClean="0">
                <a:solidFill>
                  <a:srgbClr val="3333FF"/>
                </a:solidFill>
                <a:latin typeface="Arial"/>
                <a:cs typeface="Arial"/>
              </a:rPr>
              <a:t>межой, </a:t>
            </a:r>
          </a:p>
          <a:p>
            <a:pPr marL="0" lvl="0" indent="0" fontAlgn="base">
              <a:lnSpc>
                <a:spcPct val="90000"/>
              </a:lnSpc>
              <a:spcAft>
                <a:spcPct val="0"/>
              </a:spcAft>
              <a:buClr>
                <a:srgbClr val="996666"/>
              </a:buClr>
              <a:buSzPct val="80000"/>
              <a:buNone/>
            </a:pPr>
            <a:r>
              <a:rPr lang="ru-RU" altLang="ru-RU" sz="2400" i="1" kern="0" dirty="0">
                <a:solidFill>
                  <a:srgbClr val="3333FF"/>
                </a:solidFill>
                <a:latin typeface="Arial"/>
                <a:cs typeface="Arial"/>
              </a:rPr>
              <a:t> </a:t>
            </a:r>
            <a:r>
              <a:rPr lang="ru-RU" altLang="ru-RU" sz="2400" i="1" kern="0" dirty="0" smtClean="0">
                <a:solidFill>
                  <a:srgbClr val="3333FF"/>
                </a:solidFill>
                <a:latin typeface="Arial"/>
                <a:cs typeface="Arial"/>
              </a:rPr>
              <a:t>         репортажем</a:t>
            </a:r>
            <a:r>
              <a:rPr lang="ru-RU" altLang="ru-RU" sz="2400" i="1" kern="0" dirty="0">
                <a:solidFill>
                  <a:srgbClr val="3333FF"/>
                </a:solidFill>
                <a:latin typeface="Arial"/>
                <a:cs typeface="Arial"/>
              </a:rPr>
              <a:t>, бойцов, юношей.</a:t>
            </a:r>
          </a:p>
          <a:p>
            <a:pPr lvl="0" fontAlgn="base">
              <a:lnSpc>
                <a:spcPct val="90000"/>
              </a:lnSpc>
              <a:spcAft>
                <a:spcPct val="0"/>
              </a:spcAft>
              <a:buClr>
                <a:srgbClr val="996666"/>
              </a:buClr>
              <a:buSzPct val="80000"/>
              <a:buFont typeface="Wingdings" pitchFamily="2" charset="2"/>
              <a:buChar char="l"/>
            </a:pPr>
            <a:r>
              <a:rPr lang="ru-RU" altLang="ru-RU" sz="2400" i="1" kern="0" dirty="0">
                <a:solidFill>
                  <a:srgbClr val="000000"/>
                </a:solidFill>
                <a:latin typeface="Arial"/>
                <a:cs typeface="Arial"/>
              </a:rPr>
              <a:t>Учитель: Что вы заметили? Есть догадки о правописании гласных?</a:t>
            </a:r>
          </a:p>
          <a:p>
            <a:pPr marL="0" lvl="0" indent="0" fontAlgn="base">
              <a:lnSpc>
                <a:spcPct val="90000"/>
              </a:lnSpc>
              <a:spcAft>
                <a:spcPct val="0"/>
              </a:spcAft>
              <a:buClr>
                <a:srgbClr val="996666"/>
              </a:buClr>
              <a:buSzPct val="80000"/>
              <a:buNone/>
            </a:pPr>
            <a:r>
              <a:rPr lang="ru-RU" altLang="ru-RU" sz="2400" i="1" kern="0" dirty="0" smtClean="0">
                <a:solidFill>
                  <a:srgbClr val="000000"/>
                </a:solidFill>
                <a:latin typeface="Arial"/>
                <a:cs typeface="Arial"/>
              </a:rPr>
              <a:t>    Выделите </a:t>
            </a:r>
            <a:r>
              <a:rPr lang="ru-RU" altLang="ru-RU" sz="2400" i="1" kern="0" dirty="0">
                <a:solidFill>
                  <a:srgbClr val="000000"/>
                </a:solidFill>
                <a:latin typeface="Arial"/>
                <a:cs typeface="Arial"/>
              </a:rPr>
              <a:t>окончание, поставьте ударение.</a:t>
            </a:r>
          </a:p>
          <a:p>
            <a:pPr marL="0" lvl="0" indent="0" fontAlgn="base">
              <a:lnSpc>
                <a:spcPct val="90000"/>
              </a:lnSpc>
              <a:spcAft>
                <a:spcPct val="0"/>
              </a:spcAft>
              <a:buClr>
                <a:srgbClr val="996666"/>
              </a:buClr>
              <a:buSzPct val="80000"/>
              <a:buNone/>
            </a:pPr>
            <a:r>
              <a:rPr lang="ru-RU" altLang="ru-RU" sz="2400" i="1" kern="0" dirty="0" smtClean="0">
                <a:solidFill>
                  <a:srgbClr val="000000"/>
                </a:solidFill>
                <a:latin typeface="Arial"/>
                <a:cs typeface="Arial"/>
              </a:rPr>
              <a:t>    </a:t>
            </a:r>
            <a:r>
              <a:rPr lang="ru-RU" altLang="ru-RU" sz="2400" i="1" kern="0" dirty="0">
                <a:solidFill>
                  <a:srgbClr val="000000"/>
                </a:solidFill>
                <a:latin typeface="Arial"/>
                <a:cs typeface="Arial"/>
              </a:rPr>
              <a:t>Сделайте вывод: От чего же зависит правописание </a:t>
            </a:r>
            <a:endParaRPr lang="ru-RU" altLang="ru-RU" sz="2400" i="1" kern="0" dirty="0" smtClean="0">
              <a:solidFill>
                <a:srgbClr val="000000"/>
              </a:solidFill>
              <a:latin typeface="Arial"/>
              <a:cs typeface="Arial"/>
            </a:endParaRPr>
          </a:p>
          <a:p>
            <a:pPr marL="0" lvl="0" indent="0" fontAlgn="base">
              <a:lnSpc>
                <a:spcPct val="90000"/>
              </a:lnSpc>
              <a:spcAft>
                <a:spcPct val="0"/>
              </a:spcAft>
              <a:buClr>
                <a:srgbClr val="996666"/>
              </a:buClr>
              <a:buSzPct val="80000"/>
              <a:buNone/>
            </a:pPr>
            <a:r>
              <a:rPr lang="ru-RU" altLang="ru-RU" sz="2400" i="1" kern="0" dirty="0" smtClean="0">
                <a:solidFill>
                  <a:srgbClr val="000000"/>
                </a:solidFill>
                <a:latin typeface="Arial"/>
                <a:cs typeface="Arial"/>
              </a:rPr>
              <a:t>    о - </a:t>
            </a:r>
            <a:r>
              <a:rPr lang="ru-RU" altLang="ru-RU" sz="2400" i="1" kern="0" dirty="0">
                <a:solidFill>
                  <a:srgbClr val="000000"/>
                </a:solidFill>
                <a:latin typeface="Arial"/>
                <a:cs typeface="Arial"/>
              </a:rPr>
              <a:t>е в окончаниях  имен </a:t>
            </a:r>
            <a:r>
              <a:rPr lang="ru-RU" altLang="ru-RU" sz="2400" i="1" kern="0" dirty="0" smtClean="0">
                <a:solidFill>
                  <a:srgbClr val="000000"/>
                </a:solidFill>
                <a:latin typeface="Arial"/>
                <a:cs typeface="Arial"/>
              </a:rPr>
              <a:t>существительных? </a:t>
            </a:r>
          </a:p>
          <a:p>
            <a:pPr marL="0" lvl="0" indent="0" fontAlgn="base">
              <a:lnSpc>
                <a:spcPct val="90000"/>
              </a:lnSpc>
              <a:spcAft>
                <a:spcPct val="0"/>
              </a:spcAft>
              <a:buClr>
                <a:srgbClr val="996666"/>
              </a:buClr>
              <a:buSzPct val="80000"/>
              <a:buNone/>
            </a:pPr>
            <a:r>
              <a:rPr lang="ru-RU" altLang="ru-RU" sz="2400" i="1" kern="0" dirty="0">
                <a:solidFill>
                  <a:srgbClr val="000000"/>
                </a:solidFill>
                <a:latin typeface="Arial"/>
                <a:cs typeface="Arial"/>
              </a:rPr>
              <a:t> </a:t>
            </a:r>
            <a:r>
              <a:rPr lang="ru-RU" altLang="ru-RU" sz="2400" i="1" kern="0" dirty="0" smtClean="0">
                <a:solidFill>
                  <a:srgbClr val="000000"/>
                </a:solidFill>
                <a:latin typeface="Arial"/>
                <a:cs typeface="Arial"/>
              </a:rPr>
              <a:t>   Сформулируйте </a:t>
            </a:r>
            <a:r>
              <a:rPr lang="ru-RU" altLang="ru-RU" sz="2400" i="1" kern="0" dirty="0">
                <a:solidFill>
                  <a:srgbClr val="000000"/>
                </a:solidFill>
                <a:latin typeface="Arial"/>
                <a:cs typeface="Arial"/>
              </a:rPr>
              <a:t>правило.</a:t>
            </a:r>
          </a:p>
          <a:p>
            <a:pPr lvl="0" fontAlgn="base">
              <a:lnSpc>
                <a:spcPct val="90000"/>
              </a:lnSpc>
              <a:spcAft>
                <a:spcPct val="0"/>
              </a:spcAft>
              <a:buClr>
                <a:srgbClr val="996666"/>
              </a:buClr>
              <a:buSzPct val="80000"/>
              <a:buFont typeface="Wingdings" pitchFamily="2" charset="2"/>
              <a:buChar char="l"/>
            </a:pPr>
            <a:r>
              <a:rPr lang="ru-RU" altLang="ru-RU" sz="2400" i="1" kern="0" dirty="0">
                <a:solidFill>
                  <a:srgbClr val="000000"/>
                </a:solidFill>
                <a:latin typeface="Arial"/>
                <a:cs typeface="Arial"/>
              </a:rPr>
              <a:t>Ученики: Под ударением пишем о, а без ударения- 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6706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altLang="ru-RU" sz="4800" b="1" kern="0" cap="none" dirty="0">
                <a:solidFill>
                  <a:srgbClr val="66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Этап выражения решения</a:t>
            </a:r>
            <a:endParaRPr lang="ru-RU" sz="4800" b="1" dirty="0">
              <a:solidFill>
                <a:srgbClr val="66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4" name="Picture 10" descr="э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015" y="1556792"/>
            <a:ext cx="4557001" cy="4536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13" descr="э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4860032" y="1556793"/>
            <a:ext cx="4032447" cy="4536502"/>
          </a:xfr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30638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altLang="ru-RU" sz="4800" b="1" kern="0" cap="none" dirty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Этап реализации продукта</a:t>
            </a:r>
            <a:endParaRPr lang="ru-RU" sz="4800" b="1" dirty="0">
              <a:solidFill>
                <a:schemeClr val="bg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altLang="ru-RU" kern="0" dirty="0" smtClean="0">
                <a:solidFill>
                  <a:srgbClr val="000000"/>
                </a:solidFill>
                <a:latin typeface="Arial"/>
                <a:cs typeface="Arial"/>
              </a:rPr>
              <a:t>       Закрепляются </a:t>
            </a:r>
            <a:r>
              <a:rPr lang="ru-RU" altLang="ru-RU" kern="0" dirty="0">
                <a:solidFill>
                  <a:srgbClr val="000000"/>
                </a:solidFill>
                <a:latin typeface="Arial"/>
                <a:cs typeface="Arial"/>
              </a:rPr>
              <a:t>новые знания с использованием различных методов, форм и средств обучения</a:t>
            </a:r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3284984"/>
            <a:ext cx="4286250" cy="32099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7105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b="1" i="1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Преимущества проблемного обучения</a:t>
            </a:r>
            <a:endParaRPr lang="ru-RU" b="1" i="1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  <a:reflection blurRad="12700" stA="48000" endA="300" endPos="55000" dir="5400000" sy="-90000" algn="bl" rotWithShape="0"/>
              </a:effectLst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1. Новую информацию обучающиеся получают в ходе решения теоретических и практических проблем.</a:t>
            </a:r>
          </a:p>
          <a:p>
            <a:r>
              <a:rPr lang="ru-RU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В ходе решения проблемы обучающийся преодолевает все трудности, его активность и самостоятельность достигают высокого уровня.</a:t>
            </a:r>
          </a:p>
          <a:p>
            <a:r>
              <a:rPr lang="ru-RU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Темп передачи информации зависит от самих обучающихся.</a:t>
            </a:r>
          </a:p>
          <a:p>
            <a:r>
              <a:rPr lang="ru-RU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4. Повышенная активность обучающихся способствует развитию положительных мотивов учения и уменьшает необходимость формальной проверки результатов.</a:t>
            </a:r>
          </a:p>
          <a:p>
            <a:r>
              <a:rPr lang="ru-RU" sz="2000" dirty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 Результаты обучения относительно высокие и устойчивые. Обучающиеся легче применяют полученные знания в новых ситуациях и одновременно развивают свои умения и творческие способности. </a:t>
            </a:r>
          </a:p>
          <a:p>
            <a:endParaRPr lang="ru-RU" sz="20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440142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6600" dirty="0" smtClean="0"/>
              <a:t>Спасибо за внимание!</a:t>
            </a:r>
            <a:endParaRPr lang="ru-RU" sz="6600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1251" y="3519616"/>
            <a:ext cx="2884925" cy="2645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70355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dirty="0" smtClean="0">
                <a:latin typeface="Times New Roman"/>
                <a:ea typeface="Times New Roman"/>
              </a:rPr>
              <a:t>         Сегодня </a:t>
            </a:r>
            <a:r>
              <a:rPr lang="ru-RU" sz="2400" dirty="0">
                <a:latin typeface="Times New Roman"/>
                <a:ea typeface="Times New Roman"/>
              </a:rPr>
              <a:t>на уроке недостаточно дать готовую </a:t>
            </a:r>
            <a:r>
              <a:rPr lang="ru-RU" sz="2400" dirty="0" smtClean="0">
                <a:latin typeface="Times New Roman"/>
                <a:ea typeface="Times New Roman"/>
              </a:rPr>
              <a:t>информацию, </a:t>
            </a:r>
            <a:r>
              <a:rPr lang="ru-RU" sz="2400" dirty="0" smtClean="0">
                <a:latin typeface="Times New Roman"/>
                <a:ea typeface="Times New Roman"/>
                <a:cs typeface="Times New Roman"/>
              </a:rPr>
              <a:t>изложить </a:t>
            </a:r>
            <a:r>
              <a:rPr lang="ru-RU" sz="2400" dirty="0">
                <a:latin typeface="Times New Roman"/>
                <a:ea typeface="Times New Roman"/>
                <a:cs typeface="Times New Roman"/>
              </a:rPr>
              <a:t>учащимся свод правил, необходимо научить добывать знания самостоятельно, развивать познавательную мотивацию, творческие способности, индивидуальность мышления учащихся</a:t>
            </a:r>
            <a:r>
              <a:rPr lang="ru-RU" sz="2400" b="1" dirty="0">
                <a:latin typeface="Times New Roman"/>
                <a:ea typeface="Times New Roman"/>
                <a:cs typeface="Times New Roman"/>
              </a:rPr>
              <a:t>. </a:t>
            </a:r>
            <a:r>
              <a:rPr lang="ru-RU" sz="2400" dirty="0">
                <a:latin typeface="Times New Roman"/>
                <a:ea typeface="Times New Roman"/>
              </a:rPr>
              <a:t>Ученик должен уметь сам находить ответы на поставленные вопросы. </a:t>
            </a:r>
            <a:r>
              <a:rPr lang="ru-RU" sz="2400" b="1" dirty="0">
                <a:latin typeface="Times New Roman"/>
                <a:ea typeface="Times New Roman"/>
              </a:rPr>
              <a:t>Метод проблемного обучения </a:t>
            </a:r>
            <a:r>
              <a:rPr lang="ru-RU" sz="2400" dirty="0">
                <a:latin typeface="Times New Roman"/>
                <a:ea typeface="Times New Roman"/>
              </a:rPr>
              <a:t>как нельзя лучше подходит для решения таких задач.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4230194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b="1" dirty="0">
                <a:latin typeface="Times New Roman"/>
                <a:ea typeface="Times New Roman"/>
                <a:cs typeface="Times New Roman"/>
              </a:rPr>
              <a:t>противоречия: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Между преобладанием в системе образования традиционных форм обучения и ориентированностью современной школы на внедрение </a:t>
            </a:r>
            <a:r>
              <a:rPr lang="ru-RU" dirty="0" err="1">
                <a:latin typeface="Times New Roman"/>
                <a:ea typeface="Times New Roman"/>
                <a:cs typeface="Times New Roman"/>
              </a:rPr>
              <a:t>деятельностного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 подхода.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 Между способностью большинства учащихся легко овладевать определённой суммой знаний репродуктивно и их неумением добывать эти знания самостоятельно. 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pPr lvl="0" algn="just">
              <a:lnSpc>
                <a:spcPct val="115000"/>
              </a:lnSpc>
              <a:spcAft>
                <a:spcPts val="1000"/>
              </a:spcAft>
              <a:buFont typeface="+mj-lt"/>
              <a:buAutoNum type="arabicPeriod"/>
              <a:tabLst>
                <a:tab pos="457200" algn="l"/>
              </a:tabLs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Между ориентированностью традиционных методов обучения на “среднего” ученика и невозможностью развития в таких условиях “сильного” ученика.</a:t>
            </a:r>
            <a:endParaRPr lang="ru-RU" sz="24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260648"/>
            <a:ext cx="3240360" cy="1820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8871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04664"/>
            <a:ext cx="8270790" cy="6253525"/>
          </a:xfrm>
        </p:spPr>
      </p:pic>
    </p:spTree>
    <p:extLst>
      <p:ext uri="{BB962C8B-B14F-4D97-AF65-F5344CB8AC3E}">
        <p14:creationId xmlns:p14="http://schemas.microsoft.com/office/powerpoint/2010/main" val="1824081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 flip="none" rotWithShape="1">
            <a:gsLst>
              <a:gs pos="0">
                <a:srgbClr val="00B0F0">
                  <a:tint val="66000"/>
                  <a:satMod val="160000"/>
                </a:srgbClr>
              </a:gs>
              <a:gs pos="50000">
                <a:srgbClr val="00B0F0">
                  <a:tint val="44500"/>
                  <a:satMod val="160000"/>
                </a:srgbClr>
              </a:gs>
              <a:gs pos="100000">
                <a:srgbClr val="00B0F0">
                  <a:tint val="23500"/>
                  <a:satMod val="160000"/>
                </a:srgbClr>
              </a:gs>
            </a:gsLst>
            <a:lin ang="10800000" scaled="1"/>
            <a:tileRect/>
          </a:gradFill>
        </p:spPr>
        <p:txBody>
          <a:bodyPr>
            <a:noAutofit/>
          </a:bodyPr>
          <a:lstStyle/>
          <a:p>
            <a:r>
              <a:rPr lang="ru-RU" sz="6600" b="1" i="1" cap="none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/>
                <a:ea typeface="Times New Roman"/>
                <a:cs typeface="Times New Roman"/>
              </a:rPr>
              <a:t>проблемное обучение</a:t>
            </a:r>
            <a:endParaRPr lang="ru-RU" sz="6600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gradFill flip="none" rotWithShape="1">
            <a:gsLst>
              <a:gs pos="0">
                <a:srgbClr val="0033CC">
                  <a:tint val="66000"/>
                  <a:satMod val="160000"/>
                </a:srgbClr>
              </a:gs>
              <a:gs pos="50000">
                <a:srgbClr val="0033CC">
                  <a:tint val="44500"/>
                  <a:satMod val="160000"/>
                </a:srgbClr>
              </a:gs>
              <a:gs pos="100000">
                <a:srgbClr val="0033CC">
                  <a:tint val="23500"/>
                  <a:satMod val="160000"/>
                </a:srgbClr>
              </a:gs>
            </a:gsLst>
            <a:lin ang="0" scaled="1"/>
            <a:tileRect/>
          </a:gradFill>
          <a:ln w="28575">
            <a:solidFill>
              <a:srgbClr val="FF0000"/>
            </a:solidFill>
          </a:ln>
        </p:spPr>
        <p:txBody>
          <a:bodyPr>
            <a:normAutofit fontScale="92500"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b="1" i="1" dirty="0" smtClean="0">
                <a:latin typeface="Times New Roman"/>
                <a:ea typeface="Times New Roman"/>
                <a:cs typeface="Times New Roman"/>
              </a:rPr>
              <a:t>– </a:t>
            </a:r>
            <a:r>
              <a:rPr lang="ru-RU" b="1" i="1" dirty="0">
                <a:latin typeface="Times New Roman"/>
                <a:ea typeface="Times New Roman"/>
                <a:cs typeface="Times New Roman"/>
              </a:rPr>
              <a:t>это обучение, при котором учитель, создавая проблемные ситуации и организуя деятельность учащихся по решению учебных проблем, обеспечивает оптимальное сочетание их самостоятельной поисковой деятельности с усвоением готовых выводов науки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(А,М. Матюшин, М.И. </a:t>
            </a:r>
            <a:r>
              <a:rPr lang="ru-RU" dirty="0" err="1">
                <a:latin typeface="Times New Roman"/>
                <a:ea typeface="Times New Roman"/>
                <a:cs typeface="Times New Roman"/>
              </a:rPr>
              <a:t>Махмутов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, И.Я. </a:t>
            </a:r>
            <a:r>
              <a:rPr lang="ru-RU" dirty="0" err="1">
                <a:latin typeface="Times New Roman"/>
                <a:ea typeface="Times New Roman"/>
                <a:cs typeface="Times New Roman"/>
              </a:rPr>
              <a:t>Лернер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, М.Н. </a:t>
            </a:r>
            <a:r>
              <a:rPr lang="ru-RU" dirty="0" err="1">
                <a:latin typeface="Times New Roman"/>
                <a:ea typeface="Times New Roman"/>
                <a:cs typeface="Times New Roman"/>
              </a:rPr>
              <a:t>Скаткин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, Т.В. Кудрявцев и др.).</a:t>
            </a:r>
            <a:endParaRPr lang="ru-RU" sz="2800" dirty="0">
              <a:latin typeface="Calibri"/>
              <a:ea typeface="Calibri"/>
              <a:cs typeface="Times New Roman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877129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58251086"/>
              </p:ext>
            </p:extLst>
          </p:nvPr>
        </p:nvGraphicFramePr>
        <p:xfrm>
          <a:off x="304800" y="1554163"/>
          <a:ext cx="86868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2662177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260648"/>
            <a:ext cx="8686800" cy="838200"/>
          </a:xfrm>
        </p:spPr>
        <p:txBody>
          <a:bodyPr>
            <a:noAutofit/>
          </a:bodyPr>
          <a:lstStyle/>
          <a:p>
            <a:pPr algn="ctr"/>
            <a:r>
              <a:rPr lang="ru-RU" altLang="ru-RU" b="1" kern="0" cap="none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ЭТАПЫ </a:t>
            </a:r>
            <a:r>
              <a:rPr lang="ru-RU" altLang="ru-RU" b="1" kern="0" cap="none" dirty="0" smtClean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ПРОБЛЕМНО </a:t>
            </a:r>
            <a:r>
              <a:rPr lang="ru-RU" altLang="ru-RU" b="1" kern="0" cap="none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– ДИАЛОГИЧЕСКОГО УРОКА</a:t>
            </a:r>
            <a:endParaRPr lang="ru-RU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92920413"/>
              </p:ext>
            </p:extLst>
          </p:nvPr>
        </p:nvGraphicFramePr>
        <p:xfrm>
          <a:off x="304800" y="1554163"/>
          <a:ext cx="8686800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6" name="Схема 5"/>
          <p:cNvGraphicFramePr/>
          <p:nvPr>
            <p:extLst>
              <p:ext uri="{D42A27DB-BD31-4B8C-83A1-F6EECF244321}">
                <p14:modId xmlns:p14="http://schemas.microsoft.com/office/powerpoint/2010/main" val="3601302101"/>
              </p:ext>
            </p:extLst>
          </p:nvPr>
        </p:nvGraphicFramePr>
        <p:xfrm>
          <a:off x="899592" y="1397000"/>
          <a:ext cx="7416824" cy="49843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444208" y="5301208"/>
            <a:ext cx="1800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Реализация продукта</a:t>
            </a:r>
            <a:endParaRPr lang="ru-RU" sz="2400" b="1" dirty="0">
              <a:solidFill>
                <a:srgbClr val="00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75730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60648"/>
            <a:ext cx="8686800" cy="1034752"/>
          </a:xfrm>
        </p:spPr>
        <p:txBody>
          <a:bodyPr>
            <a:normAutofit/>
          </a:bodyPr>
          <a:lstStyle/>
          <a:p>
            <a:pPr algn="ctr"/>
            <a:r>
              <a:rPr lang="ru-RU" altLang="ru-RU" sz="4000" b="1" kern="0" cap="none" dirty="0">
                <a:solidFill>
                  <a:srgbClr val="FF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cs typeface="Arial"/>
              </a:rPr>
              <a:t>Структура проблемного урока.</a:t>
            </a:r>
            <a:endParaRPr lang="ru-RU" sz="4000" dirty="0">
              <a:solidFill>
                <a:srgbClr val="FF0066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930219611"/>
              </p:ext>
            </p:extLst>
          </p:nvPr>
        </p:nvGraphicFramePr>
        <p:xfrm>
          <a:off x="457200" y="1600200"/>
          <a:ext cx="7924800" cy="4419602"/>
        </p:xfrm>
        <a:graphic>
          <a:graphicData uri="http://schemas.openxmlformats.org/drawingml/2006/table">
            <a:tbl>
              <a:tblPr/>
              <a:tblGrid>
                <a:gridCol w="1035050"/>
                <a:gridCol w="1370013"/>
                <a:gridCol w="5519737"/>
              </a:tblGrid>
              <a:tr h="884238"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Цель урока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Этапы урока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Творческие звенья деятельности учащихся</a:t>
                      </a:r>
                      <a:endParaRPr kumimoji="0" lang="ru-RU" alt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884238">
                <a:tc rowSpan="4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ЗНАНИЕ</a:t>
                      </a:r>
                      <a:endParaRPr kumimoji="0" lang="ru-RU" alt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Введение</a:t>
                      </a:r>
                      <a:endParaRPr kumimoji="0" lang="ru-RU" alt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1.Постановка </a:t>
                      </a: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cs typeface="Times New Roman" pitchFamily="18" charset="0"/>
                        </a:rPr>
                        <a:t>–</a:t>
                      </a: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формулирование вопроса учебной проблемы или темы урока</a:t>
                      </a:r>
                      <a:endParaRPr kumimoji="0" lang="ru-RU" alt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882650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2.Поиск решения </a:t>
                      </a: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cs typeface="Times New Roman" pitchFamily="18" charset="0"/>
                        </a:rPr>
                        <a:t>–</a:t>
                      </a: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открытие субъективно нового знания</a:t>
                      </a:r>
                      <a:endParaRPr kumimoji="0" lang="ru-RU" alt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8842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2"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воспроизведение</a:t>
                      </a:r>
                      <a:endParaRPr kumimoji="0" lang="ru-RU" altLang="ru-RU" sz="20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3.Выражение решения </a:t>
                      </a: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cs typeface="Times New Roman" pitchFamily="18" charset="0"/>
                        </a:rPr>
                        <a:t>–</a:t>
                      </a: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выражение нового знания в доступной форме</a:t>
                      </a:r>
                      <a:endParaRPr kumimoji="0" lang="ru-RU" alt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  <a:tr h="8842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>
                      <a:lvl1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80000"/>
                        <a:buFont typeface="Wingdings" pitchFamily="2" charset="2"/>
                        <a:defRPr sz="28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1pPr>
                      <a:lvl2pPr>
                        <a:spcBef>
                          <a:spcPct val="20000"/>
                        </a:spcBef>
                        <a:buClr>
                          <a:schemeClr val="accent1"/>
                        </a:buClr>
                        <a:buSzPct val="70000"/>
                        <a:buFont typeface="Wingdings" pitchFamily="2" charset="2"/>
                        <a:defRPr sz="24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2pPr>
                      <a:lvl3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65000"/>
                        <a:buFont typeface="Wingdings" pitchFamily="2" charset="2"/>
                        <a:defRPr sz="2000"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3pPr>
                      <a:lvl4pPr>
                        <a:spcBef>
                          <a:spcPct val="20000"/>
                        </a:spcBef>
                        <a:buClr>
                          <a:schemeClr val="hlink"/>
                        </a:buClr>
                        <a:buSzPct val="6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4pPr>
                      <a:lvl5pPr>
                        <a:spcBef>
                          <a:spcPct val="20000"/>
                        </a:spcBef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5pPr>
                      <a:lvl6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6pPr>
                      <a:lvl7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7pPr>
                      <a:lvl8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8pPr>
                      <a:lvl9pPr fontAlgn="base"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bg2"/>
                        </a:buClr>
                        <a:buSzPct val="40000"/>
                        <a:buFont typeface="Wingdings" pitchFamily="2" charset="2"/>
                        <a:defRPr>
                          <a:solidFill>
                            <a:schemeClr val="tx1"/>
                          </a:solidFill>
                          <a:latin typeface="Arial" charset="0"/>
                          <a:cs typeface="Arial" charset="0"/>
                        </a:defRPr>
                      </a:lvl9pPr>
                    </a:lstStyle>
                    <a:p>
                      <a:pPr marL="0" marR="0" lvl="0" indent="0" algn="l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4.Реализация продукта </a:t>
                      </a: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ahoma"/>
                          <a:cs typeface="Times New Roman" pitchFamily="18" charset="0"/>
                        </a:rPr>
                        <a:t>–</a:t>
                      </a:r>
                      <a:r>
                        <a:rPr kumimoji="0" lang="ru-RU" altLang="ru-RU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представление продукта учителю и классу</a:t>
                      </a:r>
                      <a:endParaRPr kumimoji="0" lang="ru-RU" altLang="ru-RU" sz="20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ahoma" pitchFamily="34" charset="0"/>
                        <a:cs typeface="Arial" charset="0"/>
                      </a:endParaRPr>
                    </a:p>
                  </a:txBody>
                  <a:tcPr horzOverflow="overflow">
                    <a:lnL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blipFill>
                      <a:blip r:embed="rId2"/>
                      <a:tile tx="0" ty="0" sx="100000" sy="100000" flip="none" algn="tl"/>
                    </a:blip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412982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856"/>
            <a:ext cx="8784976" cy="1143000"/>
          </a:xfrm>
        </p:spPr>
        <p:txBody>
          <a:bodyPr>
            <a:normAutofit fontScale="90000"/>
          </a:bodyPr>
          <a:lstStyle/>
          <a:p>
            <a:r>
              <a:rPr lang="ru-RU" altLang="ru-RU" sz="31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31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31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3100" b="1" dirty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31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31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31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altLang="ru-RU" sz="31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  <a:reflection blurRad="12700" stA="48000" endA="300" endPos="55000" dir="5400000" sy="-90000" algn="bl" rotWithShape="0"/>
                </a:effectLst>
                <a:latin typeface="Times New Roman" pitchFamily="18" charset="0"/>
                <a:cs typeface="Times New Roman" pitchFamily="18" charset="0"/>
              </a:rPr>
              <a:t>Технология проблемного обучения</a:t>
            </a:r>
            <a:r>
              <a:rPr lang="ru-RU" altLang="ru-RU" sz="31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31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31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sz="31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2200" b="1" u="sng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Цель:</a:t>
            </a:r>
            <a:r>
              <a:rPr lang="ru-RU" altLang="ru-RU" sz="2200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 обучить самостоятельному решению проблем</a:t>
            </a:r>
            <a:r>
              <a:rPr lang="ru-RU" altLang="ru-RU" sz="2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altLang="ru-RU" sz="2200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altLang="ru-RU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7"/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3528" y="1628800"/>
            <a:ext cx="3888432" cy="47525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2800" b="1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Традиционный </a:t>
            </a:r>
            <a:r>
              <a:rPr lang="ru-RU" altLang="ru-RU" sz="28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урок</a:t>
            </a:r>
          </a:p>
          <a:p>
            <a:pPr lvl="0" algn="ctr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endParaRPr lang="ru-RU" altLang="ru-RU" sz="2400" b="1" dirty="0">
              <a:solidFill>
                <a:srgbClr val="000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  <a:buFontTx/>
              <a:buAutoNum type="arabicPeriod"/>
            </a:pPr>
            <a:r>
              <a:rPr lang="ru-RU" alt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Проверка д/з </a:t>
            </a:r>
            <a:r>
              <a:rPr lang="ru-RU" altLang="ru-RU" sz="2400" dirty="0">
                <a:solidFill>
                  <a:srgbClr val="299410"/>
                </a:solidFill>
                <a:latin typeface="Times New Roman" pitchFamily="18" charset="0"/>
                <a:cs typeface="Times New Roman" pitchFamily="18" charset="0"/>
              </a:rPr>
              <a:t>учеников </a:t>
            </a:r>
            <a:r>
              <a:rPr lang="ru-RU" altLang="ru-RU" sz="2400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учителем</a:t>
            </a:r>
          </a:p>
          <a:p>
            <a:pPr lv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endParaRPr lang="ru-RU" altLang="ru-RU" sz="2000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2. Объявление темы </a:t>
            </a:r>
            <a:r>
              <a:rPr lang="ru-RU" altLang="ru-RU" sz="2400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учителем</a:t>
            </a:r>
            <a:r>
              <a:rPr lang="ru-RU" altLang="ru-RU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altLang="ru-RU" dirty="0">
              <a:solidFill>
                <a:srgbClr val="000000"/>
              </a:solidFill>
              <a:latin typeface="Tahoma" pitchFamily="34" charset="0"/>
              <a:cs typeface="Arial"/>
            </a:endParaRPr>
          </a:p>
          <a:p>
            <a:pPr lv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endParaRPr lang="ru-RU" altLang="ru-RU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3. Объяснение темы </a:t>
            </a:r>
            <a:r>
              <a:rPr lang="ru-RU" altLang="ru-RU" sz="2400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учителем</a:t>
            </a:r>
            <a:r>
              <a:rPr lang="ru-RU" altLang="ru-RU" dirty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altLang="ru-RU" dirty="0">
              <a:solidFill>
                <a:srgbClr val="000000"/>
              </a:solidFill>
              <a:latin typeface="Tahoma" pitchFamily="34" charset="0"/>
              <a:cs typeface="Arial"/>
            </a:endParaRPr>
          </a:p>
          <a:p>
            <a:pPr lv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endParaRPr lang="ru-RU" altLang="ru-RU" dirty="0">
              <a:solidFill>
                <a:srgbClr val="FF33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lnSpc>
                <a:spcPct val="80000"/>
              </a:lnSpc>
              <a:spcBef>
                <a:spcPct val="0"/>
              </a:spcBef>
              <a:spcAft>
                <a:spcPct val="0"/>
              </a:spcAft>
            </a:pPr>
            <a:r>
              <a:rPr lang="ru-RU" alt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4. Закрепление знаний </a:t>
            </a:r>
            <a:r>
              <a:rPr lang="ru-RU" altLang="ru-RU" sz="2400" dirty="0">
                <a:solidFill>
                  <a:srgbClr val="299410"/>
                </a:solidFill>
                <a:latin typeface="Times New Roman" pitchFamily="18" charset="0"/>
                <a:cs typeface="Times New Roman" pitchFamily="18" charset="0"/>
              </a:rPr>
              <a:t>учениками</a:t>
            </a:r>
            <a:r>
              <a:rPr lang="ru-RU" altLang="ru-RU" dirty="0">
                <a:solidFill>
                  <a:srgbClr val="29941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altLang="ru-RU" dirty="0">
              <a:solidFill>
                <a:srgbClr val="000000"/>
              </a:solidFill>
              <a:latin typeface="Tahoma" pitchFamily="34" charset="0"/>
              <a:cs typeface="Arial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16016" y="1628800"/>
            <a:ext cx="4032448" cy="4752528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ru-RU" altLang="ru-RU" sz="2400" b="1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Проблемно-диалогический урок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1. Создание проблемной ситуации </a:t>
            </a:r>
            <a:r>
              <a:rPr lang="ru-RU" altLang="ru-RU" sz="2400" dirty="0" smtClean="0">
                <a:solidFill>
                  <a:srgbClr val="FF3300"/>
                </a:solidFill>
                <a:latin typeface="Times New Roman" pitchFamily="18" charset="0"/>
                <a:cs typeface="Times New Roman" pitchFamily="18" charset="0"/>
              </a:rPr>
              <a:t>учителем</a:t>
            </a:r>
            <a:r>
              <a:rPr lang="ru-RU" altLang="ru-RU" sz="1600" dirty="0" smtClean="0">
                <a:solidFill>
                  <a:srgbClr val="000000"/>
                </a:solidFill>
                <a:latin typeface="Tahoma" pitchFamily="34" charset="0"/>
                <a:cs typeface="Arial"/>
              </a:rPr>
              <a:t> </a:t>
            </a:r>
            <a:r>
              <a:rPr lang="ru-RU" altLang="ru-RU" sz="24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alt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формулирование  проблемы </a:t>
            </a:r>
            <a:r>
              <a:rPr lang="ru-RU" altLang="ru-RU" sz="2400" dirty="0">
                <a:solidFill>
                  <a:srgbClr val="299410"/>
                </a:solidFill>
                <a:latin typeface="Times New Roman" pitchFamily="18" charset="0"/>
                <a:cs typeface="Times New Roman" pitchFamily="18" charset="0"/>
              </a:rPr>
              <a:t>учениками.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2. Актуализация </a:t>
            </a:r>
            <a:r>
              <a:rPr lang="ru-RU" altLang="ru-RU" sz="2400" dirty="0">
                <a:solidFill>
                  <a:srgbClr val="299410"/>
                </a:solidFill>
                <a:latin typeface="Times New Roman" pitchFamily="18" charset="0"/>
                <a:cs typeface="Times New Roman" pitchFamily="18" charset="0"/>
              </a:rPr>
              <a:t>учениками</a:t>
            </a:r>
            <a:r>
              <a:rPr lang="ru-RU" alt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 своих знаний</a:t>
            </a:r>
            <a:r>
              <a:rPr lang="ru-RU" altLang="ru-RU" sz="1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altLang="ru-RU" sz="1400" dirty="0">
              <a:solidFill>
                <a:srgbClr val="000000"/>
              </a:solidFill>
              <a:latin typeface="Tahoma" pitchFamily="34" charset="0"/>
              <a:cs typeface="Arial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3. Поиск решения проблемы </a:t>
            </a:r>
            <a:r>
              <a:rPr lang="ru-RU" altLang="ru-RU" sz="2400" dirty="0">
                <a:solidFill>
                  <a:srgbClr val="299410"/>
                </a:solidFill>
                <a:latin typeface="Times New Roman" pitchFamily="18" charset="0"/>
                <a:cs typeface="Times New Roman" pitchFamily="18" charset="0"/>
              </a:rPr>
              <a:t>учениками</a:t>
            </a:r>
            <a:r>
              <a:rPr lang="ru-RU" altLang="ru-RU" sz="1400" dirty="0">
                <a:solidFill>
                  <a:srgbClr val="29941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altLang="ru-RU" sz="1400" dirty="0">
              <a:solidFill>
                <a:srgbClr val="000000"/>
              </a:solidFill>
              <a:latin typeface="Tahoma" pitchFamily="34" charset="0"/>
              <a:cs typeface="Arial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4. Выражение решения.</a:t>
            </a:r>
          </a:p>
          <a:p>
            <a:pPr lvl="0" fontAlgn="base">
              <a:lnSpc>
                <a:spcPct val="80000"/>
              </a:lnSpc>
              <a:spcBef>
                <a:spcPct val="50000"/>
              </a:spcBef>
              <a:spcAft>
                <a:spcPct val="0"/>
              </a:spcAft>
            </a:pPr>
            <a:r>
              <a:rPr lang="ru-RU" altLang="ru-RU" sz="2400" dirty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5.  Применение знаний </a:t>
            </a:r>
            <a:r>
              <a:rPr lang="ru-RU" altLang="ru-RU" sz="2400" dirty="0">
                <a:solidFill>
                  <a:srgbClr val="299410"/>
                </a:solidFill>
                <a:latin typeface="Times New Roman" pitchFamily="18" charset="0"/>
                <a:cs typeface="Times New Roman" pitchFamily="18" charset="0"/>
              </a:rPr>
              <a:t>учениками.</a:t>
            </a:r>
          </a:p>
        </p:txBody>
      </p:sp>
    </p:spTree>
    <p:extLst>
      <p:ext uri="{BB962C8B-B14F-4D97-AF65-F5344CB8AC3E}">
        <p14:creationId xmlns:p14="http://schemas.microsoft.com/office/powerpoint/2010/main" val="4176523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263</TotalTime>
  <Words>800</Words>
  <Application>Microsoft Office PowerPoint</Application>
  <PresentationFormat>Экран (4:3)</PresentationFormat>
  <Paragraphs>114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Трек</vt:lpstr>
      <vt:lpstr> Ямалдинова А, Ю., учитель  начальных классов ГБОУ ООШ №19 г.о.Новокуйбышевск</vt:lpstr>
      <vt:lpstr>Презентация PowerPoint</vt:lpstr>
      <vt:lpstr>Презентация PowerPoint</vt:lpstr>
      <vt:lpstr>Презентация PowerPoint</vt:lpstr>
      <vt:lpstr>проблемное обучение</vt:lpstr>
      <vt:lpstr>Презентация PowerPoint</vt:lpstr>
      <vt:lpstr>ЭТАПЫ ПРОБЛЕМНО – ДИАЛОГИЧЕСКОГО УРОКА</vt:lpstr>
      <vt:lpstr>Структура проблемного урока.</vt:lpstr>
      <vt:lpstr>        Технология проблемного обучения  Цель: обучить самостоятельному решению проблем.  </vt:lpstr>
      <vt:lpstr>Приёмы создания проблемной ситуации</vt:lpstr>
      <vt:lpstr>Презентация PowerPoint</vt:lpstr>
      <vt:lpstr>Виды диалогов: </vt:lpstr>
      <vt:lpstr>Этап постановки  учебной проблемы </vt:lpstr>
      <vt:lpstr>Этап поиска решения</vt:lpstr>
      <vt:lpstr>Этап выражения решения</vt:lpstr>
      <vt:lpstr>Этап реализации продукта</vt:lpstr>
      <vt:lpstr>Преимущества проблемного обучения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учитель9</dc:creator>
  <cp:lastModifiedBy>Учитель</cp:lastModifiedBy>
  <cp:revision>24</cp:revision>
  <dcterms:created xsi:type="dcterms:W3CDTF">2014-10-08T14:57:18Z</dcterms:created>
  <dcterms:modified xsi:type="dcterms:W3CDTF">2015-02-05T10:19:18Z</dcterms:modified>
</cp:coreProperties>
</file>