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0EFE0"/>
    <a:srgbClr val="1F4081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32787"/>
    <p:restoredTop sz="90929"/>
  </p:normalViewPr>
  <p:slideViewPr>
    <p:cSldViewPr>
      <p:cViewPr varScale="1">
        <p:scale>
          <a:sx n="97" d="100"/>
          <a:sy n="97" d="100"/>
        </p:scale>
        <p:origin x="-114" y="-1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D37470A-B4F9-42BA-83C8-62BB68368BE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604A6C-3205-4EA2-B487-B16CCF86A3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94E47-BEC6-4632-A216-04A2EA54647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76835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Клип 3"/>
          <p:cNvSpPr>
            <a:spLocks noGrp="1"/>
          </p:cNvSpPr>
          <p:nvPr>
            <p:ph type="clipArt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65163" y="63674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03563" y="63674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32563" y="636746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1713D6E-6D5D-4224-9437-12BA85E149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60F2293-33C4-4FB5-B80B-71E551EF389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A843D9-B1FB-45CD-AFA3-873B6607FE2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2FBCA-0626-4FB1-877A-83A9C0F810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9B9F5D91-D1C9-4A05-9211-47CF4AAF451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7CE8F-B51A-4155-A9F4-0C3BE307B93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A8700-082E-4ABF-A089-C797747622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11C446-266D-4500-84E3-9E4AA8B153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8F2FD4-425D-47BC-A97B-3990074E4A2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B8D088E-AA68-47FE-804E-FF9B3A3086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6" r:id="rId1"/>
    <p:sldLayoutId id="2147483827" r:id="rId2"/>
    <p:sldLayoutId id="2147483828" r:id="rId3"/>
    <p:sldLayoutId id="2147483829" r:id="rId4"/>
    <p:sldLayoutId id="2147483830" r:id="rId5"/>
    <p:sldLayoutId id="2147483831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3837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422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Птицы</a:t>
            </a:r>
          </a:p>
        </p:txBody>
      </p:sp>
      <p:sp>
        <p:nvSpPr>
          <p:cNvPr id="56422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4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Кровообращение</a:t>
            </a:r>
          </a:p>
        </p:txBody>
      </p:sp>
      <p:sp>
        <p:nvSpPr>
          <p:cNvPr id="5744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>
                <a:solidFill>
                  <a:srgbClr val="172C07"/>
                </a:solidFill>
                <a:cs typeface="Tahoma" pitchFamily="34" charset="0"/>
              </a:rPr>
              <a:t>Птицы – теплокровные животные с интенсивным обменом веществ и температурой тела 38–45 °C. Интенсивное кровообращение обеспечивается большим объёмом четырёхкамерного сердца и большей частотой его сокращения (до 1000 ударов в минуту у колибри). У птиц два круга кровообращения.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Пищеварение</a:t>
            </a:r>
          </a:p>
        </p:txBody>
      </p:sp>
      <p:sp>
        <p:nvSpPr>
          <p:cNvPr id="5754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800">
                <a:solidFill>
                  <a:srgbClr val="172C07"/>
                </a:solidFill>
                <a:cs typeface="Tahoma" pitchFamily="34" charset="0"/>
              </a:rPr>
              <a:t>В расширении пищевода – </a:t>
            </a:r>
            <a:r>
              <a:rPr lang="ru-RU" sz="2800" b="1">
                <a:solidFill>
                  <a:srgbClr val="000000"/>
                </a:solidFill>
                <a:cs typeface="Tahoma" pitchFamily="34" charset="0"/>
              </a:rPr>
              <a:t>зобе</a:t>
            </a:r>
            <a:r>
              <a:rPr lang="ru-RU" sz="2800">
                <a:solidFill>
                  <a:srgbClr val="172C07"/>
                </a:solidFill>
                <a:cs typeface="Tahoma" pitchFamily="34" charset="0"/>
              </a:rPr>
              <a:t> – пища может временно храниться, размягчаясь. В мускульном отделе желудка пища тщательно перетирается (напомним, что у птиц нет зубов); в железистом отделе желудка и кишечнике пища переваривается под действием ферментов. Толстая кишка впадает в клоаку.</a:t>
            </a:r>
          </a:p>
          <a:p>
            <a:endParaRPr lang="ru-RU" sz="2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6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Органы выделения</a:t>
            </a:r>
          </a:p>
        </p:txBody>
      </p:sp>
      <p:sp>
        <p:nvSpPr>
          <p:cNvPr id="5765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800">
                <a:solidFill>
                  <a:srgbClr val="172C07"/>
                </a:solidFill>
                <a:cs typeface="Tahoma" pitchFamily="34" charset="0"/>
              </a:rPr>
              <a:t>Органы выделения птиц – крупные бобовидные тазовые почки. Мочевой пузырь отсутствует. У самцов развиты парные половые железы – семенники, в то время как у самок сохраняются только левый яичник и яйцевод. Семяпроводы от семенников впадают в клоаку (лишь у примитивных птиц имеется копулятивный орган).</a:t>
            </a:r>
          </a:p>
          <a:p>
            <a:endParaRPr lang="ru-RU" sz="28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7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Нервная система</a:t>
            </a:r>
          </a:p>
        </p:txBody>
      </p:sp>
      <p:sp>
        <p:nvSpPr>
          <p:cNvPr id="57753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172C07"/>
                </a:solidFill>
                <a:cs typeface="Tahoma" pitchFamily="34" charset="0"/>
              </a:rPr>
              <a:t>Головной мозг достаточно большой, развиты большие полушария и мозжечок. У птиц хорошо развиты зрение, слух и чувство равновесия; обоняние и вкус развиты плохо. Глазные яблоки большие и малоподвижные; ограниченность поля зрения компенсируется подвижностью шеи. Слух особенно хорошо развит у охотящихся в темноте птиц; пещерные птицы ориентируются при помощи эхолокации.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Обитание</a:t>
            </a:r>
          </a:p>
        </p:txBody>
      </p:sp>
      <p:sp>
        <p:nvSpPr>
          <p:cNvPr id="58061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800">
                <a:solidFill>
                  <a:srgbClr val="172C07"/>
                </a:solidFill>
                <a:cs typeface="Tahoma" pitchFamily="34" charset="0"/>
              </a:rPr>
              <a:t>Птицы – экологически успешная группа животных, «захватившая» воздушную стихию от Арктики до Антарктиды, от уровня моря до высокогорий. </a:t>
            </a:r>
          </a:p>
          <a:p>
            <a:pPr>
              <a:lnSpc>
                <a:spcPct val="90000"/>
              </a:lnSpc>
            </a:pPr>
            <a:endParaRPr lang="ru-RU" sz="2800"/>
          </a:p>
        </p:txBody>
      </p:sp>
      <p:pic>
        <p:nvPicPr>
          <p:cNvPr id="580614" name="Picture 6" descr="C:\Documents and Settings\LG\Рабочий стол\биология\35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853354" y="1981200"/>
            <a:ext cx="3399692" cy="4114800"/>
          </a:xfrm>
          <a:noFill/>
          <a:ln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6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Защита птиц</a:t>
            </a:r>
          </a:p>
        </p:txBody>
      </p:sp>
      <p:sp>
        <p:nvSpPr>
          <p:cNvPr id="58163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В последнее время численность многих видов птиц сокращается. Это связано с изменением окружающей среды (загрязнение атмосферы, массовая вырубка лесов, появление в местах обитания птиц завезённых человеком хищников и т. п.) и охотой. За четыре последних века вымерло около 90 видов птиц, многие другие были занесены в Красную книгу.</a:t>
            </a:r>
          </a:p>
          <a:p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Для повышения численности птиц и привлечения их в города создаются благоприятные условия для их обитания: развешиваются скворечники, проводится зимняя подкормка. В период размножения охота на многих диких птиц запрещена.</a:t>
            </a:r>
          </a:p>
          <a:p>
            <a:endParaRPr lang="ru-RU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5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Класс Птицы</a:t>
            </a:r>
          </a:p>
        </p:txBody>
      </p:sp>
      <p:sp>
        <p:nvSpPr>
          <p:cNvPr id="565251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 b="1">
                <a:solidFill>
                  <a:srgbClr val="000000"/>
                </a:solidFill>
                <a:cs typeface="Tahoma" pitchFamily="34" charset="0"/>
              </a:rPr>
              <a:t>Птицы</a:t>
            </a:r>
            <a:r>
              <a:rPr lang="ru-RU" sz="2400" b="1">
                <a:solidFill>
                  <a:srgbClr val="000000"/>
                </a:solidFill>
              </a:rPr>
              <a:t> </a:t>
            </a:r>
            <a:r>
              <a:rPr lang="ru-RU" sz="2400">
                <a:solidFill>
                  <a:srgbClr val="172C07"/>
                </a:solidFill>
                <a:cs typeface="Tahoma" pitchFamily="34" charset="0"/>
              </a:rPr>
              <a:t>– класс высокоразвитых теплокровных позвоночных животных, передние конечности которых в ходе эволюции превратились в крылья.</a:t>
            </a:r>
          </a:p>
          <a:p>
            <a:endParaRPr lang="ru-RU" sz="2400"/>
          </a:p>
        </p:txBody>
      </p:sp>
      <p:pic>
        <p:nvPicPr>
          <p:cNvPr id="565254" name="Picture 6" descr="C:\Documents and Settings\LG\Рабочий стол\биология\3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626100" y="2889250"/>
            <a:ext cx="1854200" cy="2298700"/>
          </a:xfrm>
          <a:noFill/>
          <a:ln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6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Внешнее строение</a:t>
            </a:r>
          </a:p>
        </p:txBody>
      </p:sp>
      <p:sp>
        <p:nvSpPr>
          <p:cNvPr id="56627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>
                <a:solidFill>
                  <a:srgbClr val="172C07"/>
                </a:solidFill>
                <a:cs typeface="Tahoma" pitchFamily="34" charset="0"/>
              </a:rPr>
              <a:t>Тело птицы состоит из головы, шеи, туловища, передних и задних конечностей и хвоста. На голове расположены ротовая полость и органы чувств. Челюсти заканчиваются роговыми покровами, образующими клюв.</a:t>
            </a:r>
          </a:p>
          <a:p>
            <a:endParaRPr lang="ru-RU" sz="2400"/>
          </a:p>
        </p:txBody>
      </p:sp>
      <p:pic>
        <p:nvPicPr>
          <p:cNvPr id="566278" name="Picture 6" descr="C:\Documents and Settings\LG\Рабочий стол\биология\06060101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724400" y="1981200"/>
            <a:ext cx="3657600" cy="411480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Приспособления</a:t>
            </a:r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>
                <a:solidFill>
                  <a:srgbClr val="172C07"/>
                </a:solidFill>
                <a:cs typeface="Tahoma" pitchFamily="34" charset="0"/>
              </a:rPr>
              <a:t>Шея отличается большой подвижностью. Тело является опорой для прочного крепления крыльев. </a:t>
            </a:r>
            <a:endParaRPr lang="ru-RU" sz="2400">
              <a:solidFill>
                <a:srgbClr val="172C07"/>
              </a:solidFill>
            </a:endParaRPr>
          </a:p>
          <a:p>
            <a:r>
              <a:rPr lang="ru-RU" sz="2400">
                <a:solidFill>
                  <a:srgbClr val="172C07"/>
                </a:solidFill>
                <a:cs typeface="Tahoma" pitchFamily="34" charset="0"/>
              </a:rPr>
              <a:t>Хвост у птиц сильно укорочен и выполняет рулевую функцию.</a:t>
            </a:r>
          </a:p>
          <a:p>
            <a:endParaRPr lang="ru-RU" sz="2800"/>
          </a:p>
        </p:txBody>
      </p:sp>
      <p:pic>
        <p:nvPicPr>
          <p:cNvPr id="567302" name="Picture 6" descr="C:\Documents and Settings\LG\Рабочий стол\биология\32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175250" y="2597150"/>
            <a:ext cx="2755900" cy="2882900"/>
          </a:xfrm>
          <a:noFill/>
          <a:ln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9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Кожа и перья</a:t>
            </a:r>
          </a:p>
        </p:txBody>
      </p:sp>
      <p:sp>
        <p:nvSpPr>
          <p:cNvPr id="569347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Тонкая двуслойная кожа лишена потовых желёз и покрыта пухом и перьями. Перья разделяются на служащие для полёта маховые и рулевые и на одевающие тело покровные. Маховые и рулевые перья большие и жёсткие, покровные (контурные и пуховые) – небольшие и мягкие.</a:t>
            </a:r>
          </a:p>
          <a:p>
            <a:endParaRPr lang="ru-RU" sz="2000"/>
          </a:p>
        </p:txBody>
      </p:sp>
      <p:pic>
        <p:nvPicPr>
          <p:cNvPr id="569350" name="Picture 6" descr="C:\Documents and Settings\LG\Рабочий стол\биология\06060102.pn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345266"/>
            <a:ext cx="3810000" cy="3386667"/>
          </a:xfrm>
          <a:noFill/>
          <a:ln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Оперение</a:t>
            </a:r>
          </a:p>
        </p:txBody>
      </p:sp>
      <p:sp>
        <p:nvSpPr>
          <p:cNvPr id="5703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Перо состоит из </a:t>
            </a:r>
            <a:r>
              <a:rPr lang="ru-RU" sz="2000" b="1">
                <a:solidFill>
                  <a:srgbClr val="000000"/>
                </a:solidFill>
                <a:cs typeface="Tahoma" pitchFamily="34" charset="0"/>
              </a:rPr>
              <a:t>очина</a:t>
            </a: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, </a:t>
            </a:r>
            <a:r>
              <a:rPr lang="ru-RU" sz="2000" b="1">
                <a:solidFill>
                  <a:srgbClr val="000000"/>
                </a:solidFill>
                <a:cs typeface="Tahoma" pitchFamily="34" charset="0"/>
              </a:rPr>
              <a:t>стержня</a:t>
            </a: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 и </a:t>
            </a:r>
            <a:r>
              <a:rPr lang="ru-RU" sz="2000" b="1">
                <a:solidFill>
                  <a:srgbClr val="000000"/>
                </a:solidFill>
                <a:cs typeface="Tahoma" pitchFamily="34" charset="0"/>
              </a:rPr>
              <a:t>опахала</a:t>
            </a: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 (у пуховых перьев стержня нет). Опахало состоит из расходящихся от стержня в две стороны бородок, от которых, в свою очередь, отходят другие бородки. Крючки на бородках скрепляют их друг с другом, благодаря чему образуется поверхность пера.</a:t>
            </a:r>
          </a:p>
          <a:p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Перья у птиц растут на отдельных участках кожи, разделённых обнаженными участками. Окраска перьев зависит от пигментов и от микростуктуры пера; у многих птиц она меняется в течение года. Оперение и роговые покровы птиц раз в год полностью или частично обновляются.</a:t>
            </a:r>
          </a:p>
          <a:p>
            <a:endParaRPr lang="ru-RU"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4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Значение перьев</a:t>
            </a:r>
          </a:p>
        </p:txBody>
      </p:sp>
      <p:sp>
        <p:nvSpPr>
          <p:cNvPr id="57241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У основания хвоста имеется единственная наружная железа – </a:t>
            </a:r>
            <a:r>
              <a:rPr lang="ru-RU" sz="2000" b="1">
                <a:solidFill>
                  <a:srgbClr val="000000"/>
                </a:solidFill>
                <a:cs typeface="Tahoma" pitchFamily="34" charset="0"/>
              </a:rPr>
              <a:t>копчиковая</a:t>
            </a: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. Её выделениями птица смазывает свои перья, которые за счёт этого не намокают и становятся упругими и эластичными.</a:t>
            </a:r>
          </a:p>
          <a:p>
            <a:pPr>
              <a:lnSpc>
                <a:spcPct val="90000"/>
              </a:lnSpc>
            </a:pPr>
            <a:r>
              <a:rPr lang="ru-RU" sz="2000">
                <a:solidFill>
                  <a:srgbClr val="172C07"/>
                </a:solidFill>
                <a:cs typeface="Tahoma" pitchFamily="34" charset="0"/>
              </a:rPr>
              <a:t>Перья поддерживают тело птицы в воздухе и способствуют поддержанию постоянной температуры тела.</a:t>
            </a:r>
          </a:p>
          <a:p>
            <a:pPr>
              <a:lnSpc>
                <a:spcPct val="90000"/>
              </a:lnSpc>
            </a:pPr>
            <a:endParaRPr lang="ru-RU" sz="2000"/>
          </a:p>
        </p:txBody>
      </p:sp>
      <p:pic>
        <p:nvPicPr>
          <p:cNvPr id="572422" name="Picture 6" descr="C:\Documents and Settings\LG\Рабочий стол\биология\33.jp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08600" y="2901950"/>
            <a:ext cx="2489200" cy="2273300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Внутреннее строение</a:t>
            </a:r>
          </a:p>
        </p:txBody>
      </p:sp>
      <p:sp>
        <p:nvSpPr>
          <p:cNvPr id="5795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2133600"/>
            <a:ext cx="4114800" cy="3962400"/>
          </a:xfrm>
        </p:spPr>
        <p:txBody>
          <a:bodyPr/>
          <a:lstStyle/>
          <a:p>
            <a:r>
              <a:rPr lang="ru-RU" sz="1600"/>
              <a:t>Внутренние органы птиц имеют сложное строение, в результате чего новый уровень развития:</a:t>
            </a:r>
          </a:p>
          <a:p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- высокая и постоянная температура тела, не зависящая от внешней среды; </a:t>
            </a:r>
            <a:endParaRPr lang="ru-RU" sz="1600">
              <a:solidFill>
                <a:srgbClr val="172C07"/>
              </a:solidFill>
            </a:endParaRPr>
          </a:p>
          <a:p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- четырёхкамерное сердце, в котором происходит полное разделение артериальной крови и венозной;</a:t>
            </a:r>
          </a:p>
          <a:p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- срастание многих костей</a:t>
            </a:r>
            <a:r>
              <a:rPr lang="ru-RU" sz="1600">
                <a:solidFill>
                  <a:srgbClr val="172C07"/>
                </a:solidFill>
              </a:rPr>
              <a:t>,</a:t>
            </a:r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 наличие цевки;</a:t>
            </a:r>
          </a:p>
          <a:p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- наличие воздушных мешков;</a:t>
            </a:r>
          </a:p>
          <a:p>
            <a:r>
              <a:rPr lang="ru-RU" sz="1600">
                <a:solidFill>
                  <a:srgbClr val="172C07"/>
                </a:solidFill>
                <a:cs typeface="Tahoma" pitchFamily="34" charset="0"/>
              </a:rPr>
              <a:t>- более высокий уровень развития центральной нервной системы</a:t>
            </a:r>
            <a:r>
              <a:rPr lang="ru-RU" sz="1600">
                <a:solidFill>
                  <a:srgbClr val="172C07"/>
                </a:solidFill>
              </a:rPr>
              <a:t>.</a:t>
            </a:r>
            <a:endParaRPr lang="ru-RU" sz="1600"/>
          </a:p>
        </p:txBody>
      </p:sp>
      <p:pic>
        <p:nvPicPr>
          <p:cNvPr id="579590" name="Picture 6" descr="C:\Documents and Settings\LG\Рабочий стол\биология\06060301.png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438400"/>
            <a:ext cx="3810000" cy="2770188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Дыхательная система</a:t>
            </a:r>
          </a:p>
        </p:txBody>
      </p:sp>
      <p:sp>
        <p:nvSpPr>
          <p:cNvPr id="57344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>
                <a:solidFill>
                  <a:srgbClr val="172C07"/>
                </a:solidFill>
                <a:cs typeface="Tahoma" pitchFamily="34" charset="0"/>
              </a:rPr>
              <a:t>Птицы отличаются своеобразным строением дыхательной системы. Бронхи, пронизывающие небольшие лёгкие, соединены с десятком воздушных мешков. При вдохе воздух поступает в лёгкие и в мешки, при выходе в лёгкие проходит насыщенный кислородом воздух из воздушных мешков. Таким образом увеличивается интенсивность газообмена. Кроме того, воздушные мешки позволяют изменять плотность тела при нырянии, а также предохраняют внутренние органы от перегрева, удаляя избыток тепла.</a:t>
            </a:r>
          </a:p>
          <a:p>
            <a:pPr>
              <a:lnSpc>
                <a:spcPct val="90000"/>
              </a:lnSpc>
            </a:pPr>
            <a:endParaRPr lang="ru-RU" sz="240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32</TotalTime>
  <Words>729</Words>
  <Application>Microsoft Office PowerPoint</Application>
  <PresentationFormat>Экран (4:3)</PresentationFormat>
  <Paragraphs>38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Птицы</vt:lpstr>
      <vt:lpstr>Класс Птицы</vt:lpstr>
      <vt:lpstr>Внешнее строение</vt:lpstr>
      <vt:lpstr>Приспособления</vt:lpstr>
      <vt:lpstr>Кожа и перья</vt:lpstr>
      <vt:lpstr>Оперение</vt:lpstr>
      <vt:lpstr>Значение перьев</vt:lpstr>
      <vt:lpstr>Внутреннее строение</vt:lpstr>
      <vt:lpstr>Дыхательная система</vt:lpstr>
      <vt:lpstr>Кровообращение</vt:lpstr>
      <vt:lpstr>Пищеварение</vt:lpstr>
      <vt:lpstr>Органы выделения</vt:lpstr>
      <vt:lpstr>Нервная система</vt:lpstr>
      <vt:lpstr>Обитание</vt:lpstr>
      <vt:lpstr>Защита птиц</vt:lpstr>
    </vt:vector>
  </TitlesOfParts>
  <Company>LusiPlus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Птицы</dc:title>
  <dc:creator>Lussia</dc:creator>
  <cp:lastModifiedBy>Михаил</cp:lastModifiedBy>
  <cp:revision>2</cp:revision>
  <cp:lastPrinted>1601-01-01T00:00:00Z</cp:lastPrinted>
  <dcterms:created xsi:type="dcterms:W3CDTF">2008-07-30T22:24:13Z</dcterms:created>
  <dcterms:modified xsi:type="dcterms:W3CDTF">2015-02-05T04:49:41Z</dcterms:modified>
</cp:coreProperties>
</file>