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theme/themeOverride7.xml" ContentType="application/vnd.openxmlformats-officedocument.themeOverr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0" r:id="rId2"/>
    <p:sldId id="333" r:id="rId3"/>
    <p:sldId id="273" r:id="rId4"/>
    <p:sldId id="272" r:id="rId5"/>
    <p:sldId id="274" r:id="rId6"/>
    <p:sldId id="292" r:id="rId7"/>
    <p:sldId id="319" r:id="rId8"/>
    <p:sldId id="321" r:id="rId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9900"/>
    <a:srgbClr val="66FF66"/>
    <a:srgbClr val="95E99D"/>
    <a:srgbClr val="FF9966"/>
    <a:srgbClr val="990033"/>
    <a:srgbClr val="FFFFFF"/>
    <a:srgbClr val="FFFF99"/>
    <a:srgbClr val="66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87" autoAdjust="0"/>
    <p:restoredTop sz="99000" autoAdjust="0"/>
  </p:normalViewPr>
  <p:slideViewPr>
    <p:cSldViewPr>
      <p:cViewPr varScale="1">
        <p:scale>
          <a:sx n="108" d="100"/>
          <a:sy n="108" d="100"/>
        </p:scale>
        <p:origin x="-72" y="-3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1ACE73-F60E-4BF1-BB26-E965D782DB6F}" type="datetimeFigureOut">
              <a:rPr lang="ru-RU" smtClean="0"/>
              <a:pPr/>
              <a:t>05.02.2015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EE96D-EA40-4643-A585-D9F411C4CAA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3EE96D-EA40-4643-A585-D9F411C4CAA8}"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0A6651B-6C9E-4308-867B-FE7C48597C44}" type="datetimeFigureOut">
              <a:rPr lang="ru-RU"/>
              <a:pPr>
                <a:defRPr/>
              </a:pPr>
              <a:t>05.02.2015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C7B0BB8-4F6F-427F-9EB1-C11826C5BFB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EA64D13-382F-4B59-9B04-F4F585FA2E20}" type="datetimeFigureOut">
              <a:rPr lang="ru-RU"/>
              <a:pPr>
                <a:defRPr/>
              </a:pPr>
              <a:t>05.02.2015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7970EE6-F3D8-4144-B3C8-166DEA0B3C5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C9D2200-9A08-4B07-9804-00C47D34B585}" type="datetimeFigureOut">
              <a:rPr lang="ru-RU"/>
              <a:pPr>
                <a:defRPr/>
              </a:pPr>
              <a:t>05.02.2015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5CD879E-DAE9-4556-B3F1-E33E1B37911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99D3B40-CAE0-46D2-954B-B6B7A38D0496}" type="datetimeFigureOut">
              <a:rPr lang="ru-RU"/>
              <a:pPr>
                <a:defRPr/>
              </a:pPr>
              <a:t>05.02.2015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5AB0645-82D7-4EFF-A3DB-DD24C0717C2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AF4942D-EE92-4F94-972C-442400B17389}" type="datetimeFigureOut">
              <a:rPr lang="ru-RU"/>
              <a:pPr>
                <a:defRPr/>
              </a:pPr>
              <a:t>05.02.2015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191B428-7BE4-43ED-BD12-DE9456B6B5A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33AF42C-4664-4037-8E52-6ADF857A022D}" type="datetimeFigureOut">
              <a:rPr lang="ru-RU"/>
              <a:pPr>
                <a:defRPr/>
              </a:pPr>
              <a:t>05.02.2015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E7513CA-759B-4903-9F49-7785B5CE557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1EB62FF-4F84-4312-BE3C-FA95CAE38359}" type="datetimeFigureOut">
              <a:rPr lang="ru-RU"/>
              <a:pPr>
                <a:defRPr/>
              </a:pPr>
              <a:t>05.02.2015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C91ED2A-D324-4C9B-AA4B-DA664D05780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D99D588-88F2-48E1-B45E-12170D0702C7}" type="datetimeFigureOut">
              <a:rPr lang="ru-RU"/>
              <a:pPr>
                <a:defRPr/>
              </a:pPr>
              <a:t>05.02.2015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BBA2E0A7-8AA7-4FD4-BC72-C64E69F970E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26ED671-CEB6-49E5-9CD0-E8E71A968D75}" type="datetimeFigureOut">
              <a:rPr lang="ru-RU"/>
              <a:pPr>
                <a:defRPr/>
              </a:pPr>
              <a:t>05.02.2015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A8866EC-8E7F-421D-88A6-A9E9D19C8B2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E0C134A-FB4B-4956-A65E-EEC379455646}" type="datetimeFigureOut">
              <a:rPr lang="ru-RU"/>
              <a:pPr>
                <a:defRPr/>
              </a:pPr>
              <a:t>05.02.2015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A86EC1F-2F5B-49AF-A081-6E62FECE0B3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3D3E2F5-EC23-4E43-A347-1C5564259546}" type="datetimeFigureOut">
              <a:rPr lang="ru-RU"/>
              <a:pPr>
                <a:defRPr/>
              </a:pPr>
              <a:t>05.02.2015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4ABC384-8626-4CC8-86F9-126E4C0FB92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AAB182F-F6BE-4E1B-A909-3016ACEC6356}" type="datetimeFigureOut">
              <a:rPr lang="ru-RU"/>
              <a:pPr>
                <a:defRPr/>
              </a:pPr>
              <a:t>05.02.2015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1623453-08B8-4936-A74B-0A53BB75AFF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4.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pPr eaLnBrk="1" hangingPunct="1"/>
            <a:endParaRPr lang="ru-RU" smtClean="0"/>
          </a:p>
        </p:txBody>
      </p:sp>
      <p:pic>
        <p:nvPicPr>
          <p:cNvPr id="16387" name="Picture 2" descr="D:\Мои документы. Иришка\фоточки\экология 12\0_8f12_64406271_XL.jpeg"/>
          <p:cNvPicPr>
            <a:picLocks noChangeAspect="1" noChangeArrowheads="1"/>
          </p:cNvPicPr>
          <p:nvPr/>
        </p:nvPicPr>
        <p:blipFill>
          <a:blip r:embed="rId2" cstate="print">
            <a:lum bright="-12000"/>
          </a:blip>
          <a:srcRect/>
          <a:stretch>
            <a:fillRect/>
          </a:stretch>
        </p:blipFill>
        <p:spPr bwMode="auto">
          <a:xfrm>
            <a:off x="0" y="0"/>
            <a:ext cx="9144000" cy="6858000"/>
          </a:xfrm>
          <a:prstGeom prst="rect">
            <a:avLst/>
          </a:prstGeom>
          <a:noFill/>
          <a:ln w="9525">
            <a:noFill/>
            <a:miter lim="800000"/>
            <a:headEnd/>
            <a:tailEnd/>
          </a:ln>
        </p:spPr>
      </p:pic>
      <p:sp>
        <p:nvSpPr>
          <p:cNvPr id="6" name="Содержимое 5"/>
          <p:cNvSpPr>
            <a:spLocks noGrp="1"/>
          </p:cNvSpPr>
          <p:nvPr>
            <p:ph idx="1"/>
          </p:nvPr>
        </p:nvSpPr>
        <p:spPr>
          <a:xfrm>
            <a:off x="571472" y="285728"/>
            <a:ext cx="8229600" cy="5697538"/>
          </a:xfrm>
        </p:spPr>
        <p:txBody>
          <a:bodyPr rtlCol="0">
            <a:normAutofit/>
          </a:bodyPr>
          <a:lstStyle/>
          <a:p>
            <a:pPr eaLnBrk="1" fontAlgn="auto" hangingPunct="1">
              <a:spcAft>
                <a:spcPts val="0"/>
              </a:spcAft>
              <a:buFont typeface="Arial" pitchFamily="34" charset="0"/>
              <a:buNone/>
              <a:defRPr/>
            </a:pPr>
            <a:endParaRPr lang="en-US" dirty="0" smtClean="0"/>
          </a:p>
          <a:p>
            <a:pPr algn="ctr" eaLnBrk="1" fontAlgn="auto" hangingPunct="1">
              <a:spcAft>
                <a:spcPts val="0"/>
              </a:spcAft>
              <a:buFont typeface="Arial" pitchFamily="34" charset="0"/>
              <a:buNone/>
              <a:defRPr/>
            </a:pPr>
            <a:r>
              <a:rPr lang="en-US" sz="9600" dirty="0" smtClean="0">
                <a:solidFill>
                  <a:schemeClr val="bg1"/>
                </a:solidFill>
              </a:rPr>
              <a:t>Remember the </a:t>
            </a:r>
            <a:r>
              <a:rPr lang="en-US" sz="11500" dirty="0" smtClean="0">
                <a:solidFill>
                  <a:schemeClr val="bg1"/>
                </a:solidFill>
              </a:rPr>
              <a:t>3 </a:t>
            </a:r>
            <a:r>
              <a:rPr lang="en-US" sz="11500" dirty="0" smtClean="0">
                <a:solidFill>
                  <a:schemeClr val="bg1">
                    <a:lumMod val="95000"/>
                  </a:schemeClr>
                </a:solidFill>
                <a:latin typeface="Arial Black" pitchFamily="34" charset="0"/>
              </a:rPr>
              <a:t>RS</a:t>
            </a:r>
            <a:r>
              <a:rPr lang="en-US" sz="11500" dirty="0" smtClean="0">
                <a:solidFill>
                  <a:schemeClr val="bg1"/>
                </a:solidFill>
              </a:rPr>
              <a:t>!</a:t>
            </a:r>
            <a:endParaRPr lang="ru-RU" sz="9600" dirty="0" smtClean="0">
              <a:solidFill>
                <a:schemeClr val="bg1"/>
              </a:solidFill>
            </a:endParaRPr>
          </a:p>
          <a:p>
            <a:pPr algn="ctr" eaLnBrk="1" fontAlgn="auto" hangingPunct="1">
              <a:spcAft>
                <a:spcPts val="0"/>
              </a:spcAft>
              <a:buFont typeface="Arial" pitchFamily="34" charset="0"/>
              <a:buNone/>
              <a:defRPr/>
            </a:pPr>
            <a:endParaRPr lang="en-US" sz="6000" dirty="0" smtClean="0">
              <a:solidFill>
                <a:srgbClr val="FFFF9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pic>
        <p:nvPicPr>
          <p:cNvPr id="4" name="Содержимое 3" descr="reuse_reduce_recycle.jpg"/>
          <p:cNvPicPr>
            <a:picLocks noGrp="1" noChangeAspect="1"/>
          </p:cNvPicPr>
          <p:nvPr>
            <p:ph idx="1"/>
          </p:nvPr>
        </p:nvPicPr>
        <p:blipFill>
          <a:blip r:embed="rId4" cstate="print"/>
          <a:stretch>
            <a:fillRect/>
          </a:stretch>
        </p:blipFill>
        <p:spPr>
          <a:xfrm>
            <a:off x="965238" y="642918"/>
            <a:ext cx="7213534" cy="5448521"/>
          </a:xfrm>
          <a:ln w="47625">
            <a:solidFill>
              <a:srgbClr val="009900">
                <a:alpha val="75000"/>
              </a:srgbClr>
            </a:solidFill>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37"/>
          </a:xfrm>
        </p:spPr>
        <p:txBody>
          <a:bodyPr rtlCol="0">
            <a:normAutofit/>
          </a:bodyPr>
          <a:lstStyle/>
          <a:p>
            <a:pPr eaLnBrk="1" fontAlgn="auto" hangingPunct="1">
              <a:spcAft>
                <a:spcPts val="0"/>
              </a:spcAft>
              <a:defRPr/>
            </a:pPr>
            <a:r>
              <a:rPr lang="en-US" sz="4800" b="1" dirty="0" err="1" smtClean="0">
                <a:solidFill>
                  <a:srgbClr val="009900"/>
                </a:solidFill>
                <a:effectLst>
                  <a:outerShdw blurRad="38100" dist="38100" dir="2700000" algn="tl">
                    <a:srgbClr val="000000">
                      <a:alpha val="43137"/>
                    </a:srgbClr>
                  </a:outerShdw>
                </a:effectLst>
                <a:latin typeface="Arial Black" pitchFamily="34" charset="0"/>
              </a:rPr>
              <a:t>REuse</a:t>
            </a:r>
            <a:r>
              <a:rPr lang="en-US" sz="4800" b="1" dirty="0">
                <a:solidFill>
                  <a:srgbClr val="009900"/>
                </a:solidFill>
                <a:effectLst>
                  <a:outerShdw blurRad="38100" dist="38100" dir="2700000" algn="tl">
                    <a:srgbClr val="000000">
                      <a:alpha val="43137"/>
                    </a:srgbClr>
                  </a:outerShdw>
                </a:effectLst>
                <a:latin typeface="Arial Black" pitchFamily="34" charset="0"/>
              </a:rPr>
              <a:t>! </a:t>
            </a:r>
            <a:endParaRPr lang="ru-RU" sz="4800" b="1" dirty="0">
              <a:solidFill>
                <a:srgbClr val="009900"/>
              </a:solidFill>
              <a:effectLst>
                <a:outerShdw blurRad="38100" dist="38100" dir="2700000" algn="tl">
                  <a:srgbClr val="000000">
                    <a:alpha val="43137"/>
                  </a:srgbClr>
                </a:outerShdw>
              </a:effectLst>
              <a:latin typeface="Arial Black" pitchFamily="34" charset="0"/>
            </a:endParaRPr>
          </a:p>
        </p:txBody>
      </p:sp>
      <p:sp>
        <p:nvSpPr>
          <p:cNvPr id="3" name="Содержимое 2"/>
          <p:cNvSpPr>
            <a:spLocks noGrp="1"/>
          </p:cNvSpPr>
          <p:nvPr>
            <p:ph idx="1"/>
          </p:nvPr>
        </p:nvSpPr>
        <p:spPr>
          <a:xfrm>
            <a:off x="285750" y="1357313"/>
            <a:ext cx="8572500" cy="5214937"/>
          </a:xfrm>
        </p:spPr>
        <p:txBody>
          <a:bodyPr rtlCol="0">
            <a:normAutofit lnSpcReduction="10000"/>
          </a:bodyPr>
          <a:lstStyle/>
          <a:p>
            <a:pPr algn="just" eaLnBrk="1" fontAlgn="auto" hangingPunct="1">
              <a:spcAft>
                <a:spcPts val="0"/>
              </a:spcAft>
              <a:buFont typeface="Arial" pitchFamily="34" charset="0"/>
              <a:buNone/>
              <a:defRPr/>
            </a:pPr>
            <a:r>
              <a:rPr lang="en-US" dirty="0" smtClean="0"/>
              <a:t>   </a:t>
            </a:r>
            <a:r>
              <a:rPr lang="en-US" sz="3400" dirty="0" smtClean="0"/>
              <a:t>Try </a:t>
            </a:r>
            <a:r>
              <a:rPr lang="en-US" sz="3400" dirty="0"/>
              <a:t>to use things as many times as possible before you throw them away. For example, you're given some plastic bags at the supermarket to carry your food  home in. Do you use them again? Most people don't. It would be much better for the environment if they did. Your kids have grown out of their old clothes. Don't just put them in the bin - think about giving them to charity. Somebody probably wants them.</a:t>
            </a:r>
            <a:endParaRPr lang="ru-RU" sz="3400" dirty="0"/>
          </a:p>
          <a:p>
            <a:pPr eaLnBrk="1" fontAlgn="auto" hangingPunct="1">
              <a:spcAft>
                <a:spcPts val="0"/>
              </a:spcAft>
              <a:buFont typeface="Arial" pitchFamily="34" charset="0"/>
              <a:buChar char="•"/>
              <a:defRPr/>
            </a:pP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en-US" dirty="0" smtClean="0"/>
              <a:t/>
            </a:r>
            <a:br>
              <a:rPr lang="en-US" dirty="0" smtClean="0"/>
            </a:br>
            <a:r>
              <a:rPr lang="en-US" sz="5300" b="1" dirty="0" err="1" smtClean="0">
                <a:solidFill>
                  <a:srgbClr val="009900"/>
                </a:solidFill>
                <a:effectLst>
                  <a:outerShdw blurRad="38100" dist="38100" dir="2700000" algn="tl">
                    <a:srgbClr val="000000">
                      <a:alpha val="43137"/>
                    </a:srgbClr>
                  </a:outerShdw>
                </a:effectLst>
                <a:latin typeface="Arial Black" pitchFamily="34" charset="0"/>
              </a:rPr>
              <a:t>REduce</a:t>
            </a:r>
            <a:r>
              <a:rPr lang="en-US" sz="5300" b="1" dirty="0">
                <a:solidFill>
                  <a:srgbClr val="009900"/>
                </a:solidFill>
                <a:effectLst>
                  <a:outerShdw blurRad="38100" dist="38100" dir="2700000" algn="tl">
                    <a:srgbClr val="000000">
                      <a:alpha val="43137"/>
                    </a:srgbClr>
                  </a:outerShdw>
                </a:effectLst>
                <a:latin typeface="Arial Black" pitchFamily="34" charset="0"/>
              </a:rPr>
              <a:t>!</a:t>
            </a:r>
            <a:r>
              <a:rPr lang="ru-RU" b="1" dirty="0">
                <a:latin typeface="Arial Black" pitchFamily="34" charset="0"/>
              </a:rPr>
              <a:t/>
            </a:r>
            <a:br>
              <a:rPr lang="ru-RU" b="1" dirty="0">
                <a:latin typeface="Arial Black" pitchFamily="34" charset="0"/>
              </a:rPr>
            </a:br>
            <a:endParaRPr lang="ru-RU" b="1" dirty="0">
              <a:latin typeface="Arial Black" pitchFamily="34" charset="0"/>
            </a:endParaRPr>
          </a:p>
        </p:txBody>
      </p:sp>
      <p:sp>
        <p:nvSpPr>
          <p:cNvPr id="8" name="Содержимое 7"/>
          <p:cNvSpPr>
            <a:spLocks noGrp="1"/>
          </p:cNvSpPr>
          <p:nvPr>
            <p:ph idx="1"/>
          </p:nvPr>
        </p:nvSpPr>
        <p:spPr>
          <a:xfrm>
            <a:off x="428625" y="1214438"/>
            <a:ext cx="8229600" cy="5097462"/>
          </a:xfrm>
        </p:spPr>
        <p:txBody>
          <a:bodyPr/>
          <a:lstStyle/>
          <a:p>
            <a:pPr algn="just" eaLnBrk="1" hangingPunct="1">
              <a:buFont typeface="Arial" charset="0"/>
              <a:buNone/>
            </a:pPr>
            <a:r>
              <a:rPr lang="en-US" sz="4000" smtClean="0"/>
              <a:t>    We’ve all got to try to reduce the amount of rubbish we throw away. We can do that by buying unpackaged goods, like fruit and vegetables, rather than goods which are wrapped and packaged in plastic. The less that's thrown away, the more we help the environment.</a:t>
            </a:r>
            <a:endParaRPr lang="ru-RU" sz="4000" smtClean="0"/>
          </a:p>
          <a:p>
            <a:pPr eaLnBrk="1" hangingPunct="1"/>
            <a:endParaRPr lang="ru-RU"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en-US" dirty="0" smtClean="0"/>
              <a:t/>
            </a:r>
            <a:br>
              <a:rPr lang="en-US" dirty="0" smtClean="0"/>
            </a:br>
            <a:r>
              <a:rPr lang="en-US" sz="5300" b="1" dirty="0" err="1" smtClean="0">
                <a:solidFill>
                  <a:srgbClr val="009900"/>
                </a:solidFill>
                <a:effectLst>
                  <a:outerShdw blurRad="38100" dist="38100" dir="2700000" algn="tl">
                    <a:srgbClr val="000000">
                      <a:alpha val="43137"/>
                    </a:srgbClr>
                  </a:outerShdw>
                </a:effectLst>
                <a:latin typeface="Arial Black" pitchFamily="34" charset="0"/>
              </a:rPr>
              <a:t>REcycle</a:t>
            </a:r>
            <a:r>
              <a:rPr lang="en-US" sz="5300" b="1" dirty="0">
                <a:solidFill>
                  <a:srgbClr val="009900"/>
                </a:solidFill>
                <a:effectLst>
                  <a:outerShdw blurRad="38100" dist="38100" dir="2700000" algn="tl">
                    <a:srgbClr val="000000">
                      <a:alpha val="43137"/>
                    </a:srgbClr>
                  </a:outerShdw>
                </a:effectLst>
                <a:latin typeface="Arial Black" pitchFamily="34" charset="0"/>
              </a:rPr>
              <a:t>!</a:t>
            </a:r>
            <a:r>
              <a:rPr lang="ru-RU" dirty="0"/>
              <a:t/>
            </a:r>
            <a:br>
              <a:rPr lang="ru-RU" dirty="0"/>
            </a:br>
            <a:endParaRPr lang="ru-RU" dirty="0"/>
          </a:p>
        </p:txBody>
      </p:sp>
      <p:sp>
        <p:nvSpPr>
          <p:cNvPr id="3" name="Содержимое 2"/>
          <p:cNvSpPr>
            <a:spLocks noGrp="1"/>
          </p:cNvSpPr>
          <p:nvPr>
            <p:ph idx="1"/>
          </p:nvPr>
        </p:nvSpPr>
        <p:spPr>
          <a:xfrm>
            <a:off x="457200" y="1357313"/>
            <a:ext cx="8229600" cy="5072062"/>
          </a:xfrm>
        </p:spPr>
        <p:txBody>
          <a:bodyPr rtlCol="0">
            <a:normAutofit lnSpcReduction="10000"/>
          </a:bodyPr>
          <a:lstStyle/>
          <a:p>
            <a:pPr algn="just" eaLnBrk="1" fontAlgn="auto" hangingPunct="1">
              <a:spcAft>
                <a:spcPts val="0"/>
              </a:spcAft>
              <a:buFont typeface="Arial" pitchFamily="34" charset="0"/>
              <a:buNone/>
              <a:defRPr/>
            </a:pPr>
            <a:r>
              <a:rPr lang="en-US" dirty="0" smtClean="0"/>
              <a:t>    </a:t>
            </a:r>
            <a:r>
              <a:rPr lang="en-US" sz="3600" dirty="0" smtClean="0"/>
              <a:t>Glass</a:t>
            </a:r>
            <a:r>
              <a:rPr lang="en-US" sz="3600" dirty="0"/>
              <a:t>, paper, plastic – they can all be recycled.</a:t>
            </a:r>
            <a:endParaRPr lang="ru-RU" sz="3600" dirty="0"/>
          </a:p>
          <a:p>
            <a:pPr algn="just" eaLnBrk="1" fontAlgn="auto" hangingPunct="1">
              <a:spcAft>
                <a:spcPts val="0"/>
              </a:spcAft>
              <a:buFont typeface="Arial" pitchFamily="34" charset="0"/>
              <a:buNone/>
              <a:defRPr/>
            </a:pPr>
            <a:r>
              <a:rPr lang="en-US" sz="3600" dirty="0" smtClean="0"/>
              <a:t>   Recycling </a:t>
            </a:r>
            <a:r>
              <a:rPr lang="en-US" sz="3600" dirty="0"/>
              <a:t>cuts down the waste going to landfill sites and also means factories need to produce fewer new bottles and packets and paper. That means there's less pollution going into the atmosphere from the factories. It also leads to fewer trees being cut down to make paper.</a:t>
            </a:r>
            <a:endParaRPr lang="ru-RU" sz="3600" dirty="0"/>
          </a:p>
          <a:p>
            <a:pPr eaLnBrk="1" fontAlgn="auto" hangingPunct="1">
              <a:spcAft>
                <a:spcPts val="0"/>
              </a:spcAft>
              <a:buFont typeface="Arial" pitchFamily="34" charset="0"/>
              <a:buNone/>
              <a:defRPr/>
            </a:pP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800" decel="100000"/>
                                        <p:tgtEl>
                                          <p:spTgt spid="3">
                                            <p:txEl>
                                              <p:pRg st="1" end="1"/>
                                            </p:txEl>
                                          </p:spTgt>
                                        </p:tgtEl>
                                      </p:cBhvr>
                                    </p:animEffect>
                                    <p:anim calcmode="lin" valueType="num">
                                      <p:cBhvr>
                                        <p:cTn id="16"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29063" y="285750"/>
            <a:ext cx="5000625" cy="2286000"/>
          </a:xfrm>
        </p:spPr>
        <p:txBody>
          <a:bodyPr rtlCol="0">
            <a:normAutofit fontScale="90000"/>
          </a:bodyPr>
          <a:lstStyle/>
          <a:p>
            <a:pPr eaLnBrk="1" fontAlgn="auto" hangingPunct="1">
              <a:spcAft>
                <a:spcPts val="0"/>
              </a:spcAft>
              <a:defRPr/>
            </a:pPr>
            <a:r>
              <a:rPr lang="en-US" b="1" dirty="0" smtClean="0"/>
              <a:t>Put the verbs in brackets into the passive.</a:t>
            </a:r>
            <a:r>
              <a:rPr lang="ru-RU" dirty="0" smtClean="0"/>
              <a:t/>
            </a:r>
            <a:br>
              <a:rPr lang="ru-RU" dirty="0" smtClean="0"/>
            </a:br>
            <a:endParaRPr lang="ru-RU" dirty="0"/>
          </a:p>
        </p:txBody>
      </p:sp>
      <p:pic>
        <p:nvPicPr>
          <p:cNvPr id="30723" name="Содержимое 3" descr="x_df194ec8.jpg"/>
          <p:cNvPicPr>
            <a:picLocks noGrp="1" noChangeAspect="1"/>
          </p:cNvPicPr>
          <p:nvPr>
            <p:ph idx="1"/>
          </p:nvPr>
        </p:nvPicPr>
        <p:blipFill>
          <a:blip r:embed="rId5" cstate="print"/>
          <a:srcRect/>
          <a:stretch>
            <a:fillRect/>
          </a:stretch>
        </p:blipFill>
        <p:spPr>
          <a:xfrm>
            <a:off x="214282" y="357166"/>
            <a:ext cx="3857625" cy="2908300"/>
          </a:xfrm>
          <a:ln w="28575">
            <a:solidFill>
              <a:schemeClr val="bg1"/>
            </a:solidFill>
          </a:ln>
        </p:spPr>
      </p:pic>
      <p:sp>
        <p:nvSpPr>
          <p:cNvPr id="30724" name="TextBox 4"/>
          <p:cNvSpPr txBox="1">
            <a:spLocks noChangeArrowheads="1"/>
          </p:cNvSpPr>
          <p:nvPr/>
        </p:nvSpPr>
        <p:spPr bwMode="auto">
          <a:xfrm>
            <a:off x="357188" y="2214563"/>
            <a:ext cx="8286750" cy="4062651"/>
          </a:xfrm>
          <a:prstGeom prst="rect">
            <a:avLst/>
          </a:prstGeom>
          <a:noFill/>
          <a:ln w="9525">
            <a:noFill/>
            <a:miter lim="800000"/>
            <a:headEnd/>
            <a:tailEnd/>
          </a:ln>
        </p:spPr>
        <p:txBody>
          <a:bodyPr>
            <a:spAutoFit/>
          </a:bodyPr>
          <a:lstStyle/>
          <a:p>
            <a:r>
              <a:rPr lang="en-US" sz="2400" dirty="0">
                <a:latin typeface="Calibri" pitchFamily="34" charset="0"/>
              </a:rPr>
              <a:t>                                                      </a:t>
            </a:r>
            <a:r>
              <a:rPr lang="en-US" sz="2400" dirty="0" smtClean="0">
                <a:latin typeface="Calibri" pitchFamily="34" charset="0"/>
              </a:rPr>
              <a:t> Every </a:t>
            </a:r>
            <a:r>
              <a:rPr lang="en-US" sz="2400" dirty="0">
                <a:latin typeface="Calibri" pitchFamily="34" charset="0"/>
              </a:rPr>
              <a:t>spring, before the summer                                  </a:t>
            </a:r>
          </a:p>
          <a:p>
            <a:r>
              <a:rPr lang="en-US" sz="2400" dirty="0">
                <a:latin typeface="Calibri" pitchFamily="34" charset="0"/>
              </a:rPr>
              <a:t>                                                      </a:t>
            </a:r>
            <a:r>
              <a:rPr lang="en-US" sz="2400" dirty="0" smtClean="0">
                <a:latin typeface="Calibri" pitchFamily="34" charset="0"/>
              </a:rPr>
              <a:t> season </a:t>
            </a:r>
            <a:r>
              <a:rPr lang="en-US" sz="2400" dirty="0">
                <a:latin typeface="Calibri" pitchFamily="34" charset="0"/>
              </a:rPr>
              <a:t>starts, our local beach 1……        </a:t>
            </a:r>
          </a:p>
          <a:p>
            <a:r>
              <a:rPr lang="en-US" sz="2400" dirty="0">
                <a:latin typeface="Calibri" pitchFamily="34" charset="0"/>
              </a:rPr>
              <a:t>                                                      (clean) by volunteers.</a:t>
            </a:r>
            <a:endParaRPr lang="ru-RU" sz="2400" dirty="0">
              <a:latin typeface="Calibri" pitchFamily="34" charset="0"/>
            </a:endParaRPr>
          </a:p>
          <a:p>
            <a:r>
              <a:rPr lang="en-US" sz="2400" dirty="0">
                <a:latin typeface="Calibri" pitchFamily="34" charset="0"/>
              </a:rPr>
              <a:t> </a:t>
            </a:r>
            <a:r>
              <a:rPr lang="en-US" sz="2400" dirty="0" smtClean="0">
                <a:latin typeface="Calibri" pitchFamily="34" charset="0"/>
              </a:rPr>
              <a:t>All  the  rubbish </a:t>
            </a:r>
            <a:r>
              <a:rPr lang="en-US" sz="2400" dirty="0">
                <a:latin typeface="Calibri" pitchFamily="34" charset="0"/>
              </a:rPr>
              <a:t>2….. (pick up) and 3….. (put) into big bags. Later, it 4…….(separate) into things that can 5……(recycle), like glass and paper, and things that have to 6………..(throw) away. Last year, ten large bin bags 7…….(take) to the local recycling centre. I always help with the cleaning. The beach 8…..(make) safer and cleaner for all of us and it’s good for the environment if some of the rubbish 9…..(recycle) too.</a:t>
            </a:r>
            <a:endParaRPr lang="ru-RU" sz="2400" dirty="0">
              <a:latin typeface="Calibri" pitchFamily="34" charset="0"/>
            </a:endParaRPr>
          </a:p>
          <a:p>
            <a:endParaRPr lang="ru-RU" dirty="0">
              <a:latin typeface="Calibri"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428625" y="428625"/>
            <a:ext cx="8229600" cy="582613"/>
          </a:xfrm>
        </p:spPr>
        <p:txBody>
          <a:bodyPr/>
          <a:lstStyle/>
          <a:p>
            <a:pPr eaLnBrk="1" hangingPunct="1"/>
            <a:r>
              <a:rPr lang="en-US" sz="3600" b="1" smtClean="0"/>
              <a:t>Are these statements about people in England true or false?</a:t>
            </a:r>
            <a:endParaRPr lang="ru-RU" sz="3600" b="1" smtClean="0"/>
          </a:p>
        </p:txBody>
      </p:sp>
      <p:sp>
        <p:nvSpPr>
          <p:cNvPr id="3" name="Содержимое 2"/>
          <p:cNvSpPr>
            <a:spLocks noGrp="1"/>
          </p:cNvSpPr>
          <p:nvPr>
            <p:ph idx="1"/>
          </p:nvPr>
        </p:nvSpPr>
        <p:spPr>
          <a:xfrm>
            <a:off x="457200" y="1357313"/>
            <a:ext cx="8229600" cy="5286375"/>
          </a:xfrm>
        </p:spPr>
        <p:txBody>
          <a:bodyPr rtlCol="0">
            <a:normAutofit fontScale="85000" lnSpcReduction="10000"/>
          </a:bodyPr>
          <a:lstStyle/>
          <a:p>
            <a:pPr marL="514350" indent="-514350" algn="just" eaLnBrk="1" fontAlgn="auto" hangingPunct="1">
              <a:spcAft>
                <a:spcPts val="0"/>
              </a:spcAft>
              <a:buFont typeface="+mj-lt"/>
              <a:buAutoNum type="arabicPeriod"/>
              <a:defRPr/>
            </a:pPr>
            <a:r>
              <a:rPr lang="en-US" dirty="0" smtClean="0"/>
              <a:t>People never forget to turn off lights, because electricity is expensive.</a:t>
            </a:r>
          </a:p>
          <a:p>
            <a:pPr marL="514350" indent="-514350" algn="just" eaLnBrk="1" fontAlgn="auto" hangingPunct="1">
              <a:spcAft>
                <a:spcPts val="0"/>
              </a:spcAft>
              <a:buFont typeface="+mj-lt"/>
              <a:buAutoNum type="arabicPeriod"/>
              <a:defRPr/>
            </a:pPr>
            <a:r>
              <a:rPr lang="en-US" dirty="0" smtClean="0"/>
              <a:t>Nobody wears fur coats, because it is not cold.</a:t>
            </a:r>
          </a:p>
          <a:p>
            <a:pPr marL="514350" indent="-514350" algn="just" eaLnBrk="1" fontAlgn="auto" hangingPunct="1">
              <a:spcAft>
                <a:spcPts val="0"/>
              </a:spcAft>
              <a:buFont typeface="+mj-lt"/>
              <a:buAutoNum type="arabicPeriod"/>
              <a:defRPr/>
            </a:pPr>
            <a:r>
              <a:rPr lang="en-US" dirty="0" smtClean="0"/>
              <a:t>People sort their rubbish, because they want to help the environment.</a:t>
            </a:r>
          </a:p>
          <a:p>
            <a:pPr marL="514350" indent="-514350" algn="just" eaLnBrk="1" fontAlgn="auto" hangingPunct="1">
              <a:spcAft>
                <a:spcPts val="0"/>
              </a:spcAft>
              <a:buFont typeface="+mj-lt"/>
              <a:buAutoNum type="arabicPeriod"/>
              <a:defRPr/>
            </a:pPr>
            <a:r>
              <a:rPr lang="en-US" dirty="0" smtClean="0"/>
              <a:t>People use pooper scoopers and clean up after their dogs.</a:t>
            </a:r>
          </a:p>
          <a:p>
            <a:pPr marL="514350" indent="-514350" algn="just" eaLnBrk="1" fontAlgn="auto" hangingPunct="1">
              <a:spcAft>
                <a:spcPts val="0"/>
              </a:spcAft>
              <a:buFont typeface="+mj-lt"/>
              <a:buAutoNum type="arabicPeriod"/>
              <a:defRPr/>
            </a:pPr>
            <a:r>
              <a:rPr lang="en-US" dirty="0" smtClean="0"/>
              <a:t>Nobody drops litter, because they like their towns and cities clean.</a:t>
            </a:r>
          </a:p>
          <a:p>
            <a:pPr marL="514350" indent="-514350" algn="just" eaLnBrk="1" fontAlgn="auto" hangingPunct="1">
              <a:spcAft>
                <a:spcPts val="0"/>
              </a:spcAft>
              <a:buFont typeface="+mj-lt"/>
              <a:buAutoNum type="arabicPeriod"/>
              <a:defRPr/>
            </a:pPr>
            <a:r>
              <a:rPr lang="en-US" dirty="0" smtClean="0"/>
              <a:t>Nobody goes camping, because it’s bad for the environment.</a:t>
            </a:r>
          </a:p>
          <a:p>
            <a:pPr marL="514350" indent="-514350" algn="just" eaLnBrk="1" fontAlgn="auto" hangingPunct="1">
              <a:spcAft>
                <a:spcPts val="0"/>
              </a:spcAft>
              <a:buFont typeface="+mj-lt"/>
              <a:buAutoNum type="arabicPeriod"/>
              <a:defRPr/>
            </a:pPr>
            <a:r>
              <a:rPr lang="en-US" dirty="0" smtClean="0"/>
              <a:t>There are special factories which recycle materials.</a:t>
            </a: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duotone>
              <a:prstClr val="black"/>
              <a:schemeClr val="accent3">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642918"/>
            <a:ext cx="7543800" cy="5768975"/>
          </a:xfrm>
        </p:spPr>
        <p:txBody>
          <a:bodyPr rtlCol="0">
            <a:normAutofit fontScale="92500" lnSpcReduction="20000"/>
          </a:bodyPr>
          <a:lstStyle/>
          <a:p>
            <a:pPr marL="514350" indent="-514350" algn="just" eaLnBrk="1" fontAlgn="auto" hangingPunct="1">
              <a:spcAft>
                <a:spcPts val="0"/>
              </a:spcAft>
              <a:buFont typeface="+mj-lt"/>
              <a:buAutoNum type="arabicPeriod"/>
              <a:defRPr/>
            </a:pPr>
            <a:r>
              <a:rPr lang="en-US" dirty="0" smtClean="0"/>
              <a:t>People never forget to turn off lights, because electricity is expensive.</a:t>
            </a:r>
          </a:p>
          <a:p>
            <a:pPr marL="514350" indent="-514350" algn="just" eaLnBrk="1" fontAlgn="auto" hangingPunct="1">
              <a:spcAft>
                <a:spcPts val="0"/>
              </a:spcAft>
              <a:buFont typeface="+mj-lt"/>
              <a:buAutoNum type="arabicPeriod"/>
              <a:defRPr/>
            </a:pPr>
            <a:r>
              <a:rPr lang="en-US" dirty="0" smtClean="0"/>
              <a:t>Nobody wears fur coats, because it is not cold.</a:t>
            </a:r>
          </a:p>
          <a:p>
            <a:pPr marL="514350" indent="-514350" algn="just" eaLnBrk="1" fontAlgn="auto" hangingPunct="1">
              <a:spcAft>
                <a:spcPts val="0"/>
              </a:spcAft>
              <a:buFont typeface="+mj-lt"/>
              <a:buAutoNum type="arabicPeriod"/>
              <a:defRPr/>
            </a:pPr>
            <a:r>
              <a:rPr lang="en-US" dirty="0" smtClean="0"/>
              <a:t>People sort their rubbish, because they want to help the environment.</a:t>
            </a:r>
          </a:p>
          <a:p>
            <a:pPr marL="514350" indent="-514350" algn="just" eaLnBrk="1" fontAlgn="auto" hangingPunct="1">
              <a:spcAft>
                <a:spcPts val="0"/>
              </a:spcAft>
              <a:buFont typeface="+mj-lt"/>
              <a:buAutoNum type="arabicPeriod"/>
              <a:defRPr/>
            </a:pPr>
            <a:r>
              <a:rPr lang="en-US" dirty="0" smtClean="0"/>
              <a:t>People use pooper scoopers and clean up after their dogs.</a:t>
            </a:r>
          </a:p>
          <a:p>
            <a:pPr marL="514350" indent="-514350" algn="just" eaLnBrk="1" fontAlgn="auto" hangingPunct="1">
              <a:spcAft>
                <a:spcPts val="0"/>
              </a:spcAft>
              <a:buFont typeface="+mj-lt"/>
              <a:buAutoNum type="arabicPeriod"/>
              <a:defRPr/>
            </a:pPr>
            <a:r>
              <a:rPr lang="en-US" dirty="0" smtClean="0"/>
              <a:t>Nobody drops litter.</a:t>
            </a:r>
          </a:p>
          <a:p>
            <a:pPr marL="514350" indent="-514350" algn="just" eaLnBrk="1" fontAlgn="auto" hangingPunct="1">
              <a:spcAft>
                <a:spcPts val="0"/>
              </a:spcAft>
              <a:buFont typeface="+mj-lt"/>
              <a:buAutoNum type="arabicPeriod"/>
              <a:defRPr/>
            </a:pPr>
            <a:r>
              <a:rPr lang="en-US" dirty="0" smtClean="0"/>
              <a:t>Nobody goes camping, because it’s bad for the environment.</a:t>
            </a:r>
          </a:p>
          <a:p>
            <a:pPr marL="514350" indent="-514350" algn="just" eaLnBrk="1" fontAlgn="auto" hangingPunct="1">
              <a:spcAft>
                <a:spcPts val="0"/>
              </a:spcAft>
              <a:buFont typeface="+mj-lt"/>
              <a:buAutoNum type="arabicPeriod"/>
              <a:defRPr/>
            </a:pPr>
            <a:r>
              <a:rPr lang="en-US" dirty="0" smtClean="0"/>
              <a:t>There are special factories which recycle materials.</a:t>
            </a:r>
            <a:endParaRPr lang="ru-RU" dirty="0" smtClean="0"/>
          </a:p>
          <a:p>
            <a:pPr eaLnBrk="1" fontAlgn="auto" hangingPunct="1">
              <a:spcAft>
                <a:spcPts val="0"/>
              </a:spcAft>
              <a:buFont typeface="Arial" pitchFamily="34" charset="0"/>
              <a:buChar char="•"/>
              <a:defRPr/>
            </a:pPr>
            <a:endParaRPr lang="ru-RU" dirty="0"/>
          </a:p>
        </p:txBody>
      </p:sp>
      <p:sp>
        <p:nvSpPr>
          <p:cNvPr id="5" name="Овал 4"/>
          <p:cNvSpPr/>
          <p:nvPr/>
        </p:nvSpPr>
        <p:spPr>
          <a:xfrm>
            <a:off x="7929563" y="428625"/>
            <a:ext cx="1000125" cy="571500"/>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true</a:t>
            </a:r>
            <a:endParaRPr lang="ru-RU" sz="2400" dirty="0">
              <a:solidFill>
                <a:schemeClr val="tx1"/>
              </a:solidFill>
            </a:endParaRPr>
          </a:p>
        </p:txBody>
      </p:sp>
      <p:sp>
        <p:nvSpPr>
          <p:cNvPr id="6" name="Овал 5"/>
          <p:cNvSpPr/>
          <p:nvPr/>
        </p:nvSpPr>
        <p:spPr>
          <a:xfrm>
            <a:off x="7929586" y="1571612"/>
            <a:ext cx="1000125" cy="571500"/>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true</a:t>
            </a:r>
            <a:endParaRPr lang="ru-RU" sz="2400" dirty="0">
              <a:solidFill>
                <a:schemeClr val="tx1"/>
              </a:solidFill>
            </a:endParaRPr>
          </a:p>
        </p:txBody>
      </p:sp>
      <p:sp>
        <p:nvSpPr>
          <p:cNvPr id="7" name="Овал 6"/>
          <p:cNvSpPr/>
          <p:nvPr/>
        </p:nvSpPr>
        <p:spPr>
          <a:xfrm>
            <a:off x="8001024" y="2428868"/>
            <a:ext cx="1000125" cy="571500"/>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true</a:t>
            </a:r>
            <a:endParaRPr lang="ru-RU" sz="2400" dirty="0">
              <a:solidFill>
                <a:schemeClr val="tx1"/>
              </a:solidFill>
            </a:endParaRPr>
          </a:p>
        </p:txBody>
      </p:sp>
      <p:sp>
        <p:nvSpPr>
          <p:cNvPr id="8" name="Овал 7"/>
          <p:cNvSpPr/>
          <p:nvPr/>
        </p:nvSpPr>
        <p:spPr>
          <a:xfrm>
            <a:off x="8001024" y="3143248"/>
            <a:ext cx="1000125" cy="571500"/>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true</a:t>
            </a:r>
            <a:endParaRPr lang="ru-RU" sz="2400" dirty="0">
              <a:solidFill>
                <a:schemeClr val="tx1"/>
              </a:solidFill>
            </a:endParaRPr>
          </a:p>
        </p:txBody>
      </p:sp>
      <p:sp>
        <p:nvSpPr>
          <p:cNvPr id="9" name="Овал 8"/>
          <p:cNvSpPr/>
          <p:nvPr/>
        </p:nvSpPr>
        <p:spPr>
          <a:xfrm>
            <a:off x="8001024" y="3916874"/>
            <a:ext cx="1000125" cy="571500"/>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true</a:t>
            </a:r>
            <a:endParaRPr lang="ru-RU" sz="2400" dirty="0">
              <a:solidFill>
                <a:schemeClr val="tx1"/>
              </a:solidFill>
            </a:endParaRPr>
          </a:p>
        </p:txBody>
      </p:sp>
      <p:sp>
        <p:nvSpPr>
          <p:cNvPr id="10" name="Овал 9"/>
          <p:cNvSpPr/>
          <p:nvPr/>
        </p:nvSpPr>
        <p:spPr>
          <a:xfrm>
            <a:off x="8001024" y="4572008"/>
            <a:ext cx="1000125" cy="500062"/>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200" dirty="0">
              <a:solidFill>
                <a:schemeClr val="tx1"/>
              </a:solidFill>
            </a:endParaRPr>
          </a:p>
        </p:txBody>
      </p:sp>
      <p:sp>
        <p:nvSpPr>
          <p:cNvPr id="11" name="Овал 10"/>
          <p:cNvSpPr/>
          <p:nvPr/>
        </p:nvSpPr>
        <p:spPr>
          <a:xfrm>
            <a:off x="8001024" y="5500702"/>
            <a:ext cx="1000125" cy="571500"/>
          </a:xfrm>
          <a:prstGeom prst="ellipse">
            <a:avLst/>
          </a:prstGeom>
          <a:solidFill>
            <a:srgbClr val="FFFF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true</a:t>
            </a:r>
            <a:endParaRPr lang="ru-RU" sz="2400" dirty="0">
              <a:solidFill>
                <a:schemeClr val="tx1"/>
              </a:solidFill>
            </a:endParaRPr>
          </a:p>
        </p:txBody>
      </p:sp>
      <p:sp>
        <p:nvSpPr>
          <p:cNvPr id="12" name="TextBox 11"/>
          <p:cNvSpPr txBox="1">
            <a:spLocks noChangeArrowheads="1"/>
          </p:cNvSpPr>
          <p:nvPr/>
        </p:nvSpPr>
        <p:spPr bwMode="auto">
          <a:xfrm>
            <a:off x="8035886" y="4584200"/>
            <a:ext cx="928687" cy="461963"/>
          </a:xfrm>
          <a:prstGeom prst="rect">
            <a:avLst/>
          </a:prstGeom>
          <a:noFill/>
          <a:ln w="9525">
            <a:noFill/>
            <a:miter lim="800000"/>
            <a:headEnd/>
            <a:tailEnd/>
          </a:ln>
        </p:spPr>
        <p:txBody>
          <a:bodyPr>
            <a:spAutoFit/>
          </a:bodyPr>
          <a:lstStyle/>
          <a:p>
            <a:pPr algn="ctr"/>
            <a:r>
              <a:rPr lang="en-US" sz="2400" dirty="0">
                <a:latin typeface="Calibri" pitchFamily="34" charset="0"/>
              </a:rPr>
              <a:t>false</a:t>
            </a:r>
            <a:endParaRPr lang="ru-RU" sz="2400" dirty="0">
              <a:latin typeface="Calibri"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dissolv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1537</TotalTime>
  <Words>518</Words>
  <Application>Microsoft Office PowerPoint</Application>
  <PresentationFormat>Экран (4:3)</PresentationFormat>
  <Paragraphs>37</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REuse! </vt:lpstr>
      <vt:lpstr> REduce! </vt:lpstr>
      <vt:lpstr> REcycle! </vt:lpstr>
      <vt:lpstr>Put the verbs in brackets into the passive. </vt:lpstr>
      <vt:lpstr>Are these statements about people in England true or false?</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dc:creator>
  <cp:lastModifiedBy>Учитель</cp:lastModifiedBy>
  <cp:revision>155</cp:revision>
  <dcterms:created xsi:type="dcterms:W3CDTF">2008-11-30T15:22:12Z</dcterms:created>
  <dcterms:modified xsi:type="dcterms:W3CDTF">2015-02-05T11:03:58Z</dcterms:modified>
</cp:coreProperties>
</file>