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1C5E"/>
    <a:srgbClr val="D94B33"/>
    <a:srgbClr val="D477D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2" d="100"/>
          <a:sy n="42" d="100"/>
        </p:scale>
        <p:origin x="-93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FE1EED0-D1F3-48C6-8B29-BE20A26B8F58}" type="datetimeFigureOut">
              <a:rPr lang="ru-RU" smtClean="0"/>
              <a:pPr/>
              <a:t>23.01.2014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193A79-9ABE-400F-8089-80041E2D51F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E1EED0-D1F3-48C6-8B29-BE20A26B8F58}" type="datetimeFigureOut">
              <a:rPr lang="ru-RU" smtClean="0"/>
              <a:pPr/>
              <a:t>23.01.2014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193A79-9ABE-400F-8089-80041E2D51F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user\Music\&#1058;.%20&#1057;&#1091;&#1074;&#1086;&#1088;&#1086;&#1074;&#1072;%20-&#1058;&#1072;&#1085;&#1094;&#1077;&#1074;&#1072;&#1083;&#1100;&#1085;&#1072;&#1103;%20%20&#1088;&#1080;&#1090;&#1084;&#1080;&#1082;&#1072;%20&#1076;&#1083;&#1103;%20&#1076;&#1077;&#1090;&#1077;&#1081;\&#1058;.%20&#1057;&#1091;&#1074;&#1086;&#1088;&#1086;&#1074;&#1072;%20-%20&#1074;&#1099;&#1087;.1%20&#1058;&#1072;&#1085;&#1094;&#1077;&#1074;&#1072;&#1083;&#1100;&#1085;&#1072;&#1103;%20%20&#1088;&#1080;&#1090;&#1084;&#1080;&#1082;&#1072;%20&#1076;&#1083;&#1103;%20&#1076;&#1077;&#1090;&#1077;&#1081;\28%20&#1042;&#1072;&#1083;&#1100;&#1089;%20&#1058;&#1086;&#1083;&#1089;&#1090;&#1086;&#1081;.mp3" TargetMode="External"/></Relationships>
</file>

<file path=ppt/slides/_rels/slide1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file:///C:\Users\user\Music\&#1058;.%20&#1057;&#1091;&#1074;&#1086;&#1088;&#1086;&#1074;&#1072;%20-&#1058;&#1072;&#1085;&#1094;&#1077;&#1074;&#1072;&#1083;&#1100;&#1085;&#1072;&#1103;%20%20&#1088;&#1080;&#1090;&#1084;&#1080;&#1082;&#1072;%20&#1076;&#1083;&#1103;%20&#1076;&#1077;&#1090;&#1077;&#1081;\&#1058;.%20&#1057;&#1091;&#1074;&#1086;&#1088;&#1086;&#1074;&#1072;%20-%20&#1074;&#1099;&#1087;.1%20&#1058;&#1072;&#1085;&#1094;&#1077;&#1074;&#1072;&#1083;&#1100;&#1085;&#1072;&#1103;%20%20&#1088;&#1080;&#1090;&#1084;&#1080;&#1082;&#1072;%20&#1076;&#1083;&#1103;%20&#1076;&#1077;&#1090;&#1077;&#1081;\20%20&#1042;&#1072;&#1083;&#1100;&#1089;%20&#1089;%20&#1094;&#1074;&#1077;&#1090;&#1072;&#1084;&#1080;.mp3" TargetMode="External"/><Relationship Id="rId1" Type="http://schemas.openxmlformats.org/officeDocument/2006/relationships/audio" Target="../media/audio2.wav"/><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5.xml"/><Relationship Id="rId18" Type="http://schemas.openxmlformats.org/officeDocument/2006/relationships/slide" Target="slide21.xml"/><Relationship Id="rId3" Type="http://schemas.openxmlformats.org/officeDocument/2006/relationships/slide" Target="slide8.xml"/><Relationship Id="rId21" Type="http://schemas.openxmlformats.org/officeDocument/2006/relationships/slide" Target="slide24.xml"/><Relationship Id="rId7" Type="http://schemas.openxmlformats.org/officeDocument/2006/relationships/slide" Target="slide12.xml"/><Relationship Id="rId12" Type="http://schemas.openxmlformats.org/officeDocument/2006/relationships/slide" Target="slide16.xml"/><Relationship Id="rId17" Type="http://schemas.openxmlformats.org/officeDocument/2006/relationships/slide" Target="slide26.xml"/><Relationship Id="rId2" Type="http://schemas.openxmlformats.org/officeDocument/2006/relationships/audio" Target="../media/audio1.wav"/><Relationship Id="rId16" Type="http://schemas.openxmlformats.org/officeDocument/2006/relationships/slide" Target="slide22.xml"/><Relationship Id="rId20" Type="http://schemas.openxmlformats.org/officeDocument/2006/relationships/slide" Target="slide23.xml"/><Relationship Id="rId1" Type="http://schemas.openxmlformats.org/officeDocument/2006/relationships/slideLayout" Target="../slideLayouts/slideLayout6.xml"/><Relationship Id="rId6" Type="http://schemas.openxmlformats.org/officeDocument/2006/relationships/slide" Target="slide11.xml"/><Relationship Id="rId11" Type="http://schemas.openxmlformats.org/officeDocument/2006/relationships/slide" Target="slide17.xml"/><Relationship Id="rId5" Type="http://schemas.openxmlformats.org/officeDocument/2006/relationships/slide" Target="slide10.xml"/><Relationship Id="rId15" Type="http://schemas.openxmlformats.org/officeDocument/2006/relationships/slide" Target="slide20.xml"/><Relationship Id="rId10" Type="http://schemas.openxmlformats.org/officeDocument/2006/relationships/slide" Target="slide18.xml"/><Relationship Id="rId19" Type="http://schemas.openxmlformats.org/officeDocument/2006/relationships/slide" Target="slide25.xml"/><Relationship Id="rId4" Type="http://schemas.openxmlformats.org/officeDocument/2006/relationships/slide" Target="slide9.xml"/><Relationship Id="rId9" Type="http://schemas.openxmlformats.org/officeDocument/2006/relationships/slide" Target="slide14.xml"/><Relationship Id="rId14" Type="http://schemas.openxmlformats.org/officeDocument/2006/relationships/slide" Target="slide19.xml"/><Relationship Id="rId22" Type="http://schemas.openxmlformats.org/officeDocument/2006/relationships/slide" Target="slide2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B0F0">
                <a:alpha val="99000"/>
              </a:srgb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Kozuka Gothic Pr6N H" pitchFamily="34" charset="-128"/>
                <a:ea typeface="Kozuka Gothic Pr6N H" pitchFamily="34" charset="-128"/>
              </a:rPr>
              <a:t>Своя          игра</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Kozuka Gothic Pr6N H" pitchFamily="34" charset="-128"/>
              <a:ea typeface="Kozuka Gothic Pr6N H" pitchFamily="34" charset="-128"/>
            </a:endParaRPr>
          </a:p>
        </p:txBody>
      </p:sp>
      <p:sp>
        <p:nvSpPr>
          <p:cNvPr id="3" name="Подзаголовок 2"/>
          <p:cNvSpPr>
            <a:spLocks noGrp="1"/>
          </p:cNvSpPr>
          <p:nvPr>
            <p:ph type="subTitle" idx="1"/>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Kozuka Gothic Pr6N H" pitchFamily="34" charset="-128"/>
                <a:ea typeface="Kozuka Gothic Pr6N H" pitchFamily="34" charset="-128"/>
              </a:rPr>
              <a:t>Эколого-литературная викторина</a:t>
            </a:r>
          </a:p>
          <a:p>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4" name="28 Вальс Толстой.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181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323528" y="0"/>
            <a:ext cx="8496944" cy="6264696"/>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latin typeface="Times New Roman" pitchFamily="18" charset="0"/>
                <a:cs typeface="Times New Roman" pitchFamily="18" charset="0"/>
              </a:rPr>
              <a:t>Где дикие животные чувствуют себя спокойно и имеют необходимую пищу</a:t>
            </a:r>
            <a:r>
              <a:rPr lang="ru-RU" sz="3600" dirty="0" smtClean="0">
                <a:latin typeface="Times New Roman" pitchFamily="18" charset="0"/>
                <a:cs typeface="Times New Roman" pitchFamily="18" charset="0"/>
              </a:rPr>
              <a:t>?</a:t>
            </a:r>
          </a:p>
          <a:p>
            <a:pPr algn="ctr"/>
            <a:endParaRPr lang="ru-RU" sz="3600" dirty="0" smtClean="0">
              <a:latin typeface="Times New Roman" pitchFamily="18" charset="0"/>
              <a:cs typeface="Times New Roman" pitchFamily="18" charset="0"/>
            </a:endParaRPr>
          </a:p>
          <a:p>
            <a:pPr algn="ctr"/>
            <a:r>
              <a:rPr lang="ru-RU" sz="3600" dirty="0" smtClean="0">
                <a:latin typeface="Times New Roman" pitchFamily="18" charset="0"/>
                <a:cs typeface="Times New Roman" pitchFamily="18" charset="0"/>
              </a:rPr>
              <a:t>В  заповеднике</a:t>
            </a:r>
            <a:endParaRPr lang="ru-RU" sz="3600" dirty="0">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683568" y="486916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332656"/>
            <a:ext cx="9144000" cy="6192688"/>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latin typeface="Times New Roman" pitchFamily="18" charset="0"/>
                <a:cs typeface="Times New Roman" pitchFamily="18" charset="0"/>
              </a:rPr>
              <a:t>Кто такие браконьеры</a:t>
            </a:r>
            <a:r>
              <a:rPr lang="ru-RU" sz="4000" dirty="0" smtClean="0">
                <a:latin typeface="Times New Roman" pitchFamily="18" charset="0"/>
                <a:cs typeface="Times New Roman" pitchFamily="18" charset="0"/>
              </a:rPr>
              <a:t>?</a:t>
            </a:r>
          </a:p>
          <a:p>
            <a:pPr algn="ctr"/>
            <a:endParaRPr lang="ru-RU" sz="4000" dirty="0" smtClean="0">
              <a:latin typeface="Times New Roman" pitchFamily="18" charset="0"/>
              <a:cs typeface="Times New Roman" pitchFamily="18" charset="0"/>
            </a:endParaRPr>
          </a:p>
          <a:p>
            <a:pPr algn="ctr"/>
            <a:r>
              <a:rPr lang="ru-RU" sz="4000" dirty="0" smtClean="0">
                <a:latin typeface="Times New Roman" pitchFamily="18" charset="0"/>
                <a:cs typeface="Times New Roman" pitchFamily="18" charset="0"/>
              </a:rPr>
              <a:t>Люди , </a:t>
            </a:r>
            <a:r>
              <a:rPr lang="ru-RU" sz="4000" dirty="0" smtClean="0">
                <a:latin typeface="Times New Roman" pitchFamily="18" charset="0"/>
                <a:cs typeface="Times New Roman" pitchFamily="18" charset="0"/>
              </a:rPr>
              <a:t>отстреливающие животных без разрешения и не в период охоты</a:t>
            </a:r>
            <a:endParaRPr lang="ru-RU" sz="4000" dirty="0">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373216"/>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892480" cy="626469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C00000"/>
                </a:solidFill>
                <a:latin typeface="Times New Roman" pitchFamily="18" charset="0"/>
                <a:cs typeface="Times New Roman" pitchFamily="18" charset="0"/>
              </a:rPr>
              <a:t>У родителей и деток вся одежда из </a:t>
            </a:r>
            <a:r>
              <a:rPr lang="ru-RU" sz="4800" dirty="0" smtClean="0">
                <a:solidFill>
                  <a:srgbClr val="C00000"/>
                </a:solidFill>
                <a:latin typeface="Times New Roman" pitchFamily="18" charset="0"/>
                <a:cs typeface="Times New Roman" pitchFamily="18" charset="0"/>
              </a:rPr>
              <a:t>монеток</a:t>
            </a:r>
          </a:p>
          <a:p>
            <a:pPr algn="ctr"/>
            <a:endParaRPr lang="ru-RU" sz="4800" dirty="0" smtClean="0">
              <a:solidFill>
                <a:srgbClr val="C00000"/>
              </a:solidFill>
              <a:latin typeface="Times New Roman" pitchFamily="18" charset="0"/>
              <a:cs typeface="Times New Roman" pitchFamily="18" charset="0"/>
            </a:endParaRPr>
          </a:p>
          <a:p>
            <a:pPr algn="ctr"/>
            <a:r>
              <a:rPr lang="ru-RU" sz="4800" dirty="0" smtClean="0">
                <a:solidFill>
                  <a:srgbClr val="C00000"/>
                </a:solidFill>
                <a:latin typeface="Times New Roman" pitchFamily="18" charset="0"/>
                <a:cs typeface="Times New Roman" pitchFamily="18" charset="0"/>
              </a:rPr>
              <a:t>Рыбы </a:t>
            </a:r>
            <a:r>
              <a:rPr lang="ru-RU" dirty="0" smtClean="0"/>
              <a:t>.</a:t>
            </a:r>
            <a:endParaRPr lang="ru-RU" dirty="0"/>
          </a:p>
        </p:txBody>
      </p:sp>
      <p:sp>
        <p:nvSpPr>
          <p:cNvPr id="4" name="Управляющая кнопка: назад 3">
            <a:hlinkClick r:id="rId2" action="ppaction://hlinksldjump" highlightClick="1"/>
          </p:cNvPr>
          <p:cNvSpPr/>
          <p:nvPr/>
        </p:nvSpPr>
        <p:spPr>
          <a:xfrm>
            <a:off x="611560" y="494116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332656"/>
            <a:ext cx="9144000" cy="6192688"/>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C00000"/>
                </a:solidFill>
                <a:latin typeface="Times New Roman" pitchFamily="18" charset="0"/>
                <a:cs typeface="Times New Roman" pitchFamily="18" charset="0"/>
              </a:rPr>
              <a:t>На зеленом </a:t>
            </a:r>
            <a:r>
              <a:rPr lang="ru-RU" sz="4800" dirty="0" err="1" smtClean="0">
                <a:solidFill>
                  <a:srgbClr val="C00000"/>
                </a:solidFill>
                <a:latin typeface="Times New Roman" pitchFamily="18" charset="0"/>
                <a:cs typeface="Times New Roman" pitchFamily="18" charset="0"/>
              </a:rPr>
              <a:t>шнурочке</a:t>
            </a:r>
            <a:r>
              <a:rPr lang="ru-RU" sz="4800" dirty="0" smtClean="0">
                <a:solidFill>
                  <a:srgbClr val="C00000"/>
                </a:solidFill>
                <a:latin typeface="Times New Roman" pitchFamily="18" charset="0"/>
                <a:cs typeface="Times New Roman" pitchFamily="18" charset="0"/>
              </a:rPr>
              <a:t> белые звоночки</a:t>
            </a:r>
            <a:r>
              <a:rPr lang="ru-RU" sz="4800" dirty="0" smtClean="0">
                <a:solidFill>
                  <a:srgbClr val="C00000"/>
                </a:solidFill>
                <a:latin typeface="Times New Roman" pitchFamily="18" charset="0"/>
                <a:cs typeface="Times New Roman" pitchFamily="18" charset="0"/>
              </a:rPr>
              <a:t>.</a:t>
            </a:r>
          </a:p>
          <a:p>
            <a:pPr algn="ctr"/>
            <a:endParaRPr lang="ru-RU" sz="4800" dirty="0" smtClean="0">
              <a:solidFill>
                <a:srgbClr val="C00000"/>
              </a:solidFill>
              <a:latin typeface="Times New Roman" pitchFamily="18" charset="0"/>
              <a:cs typeface="Times New Roman" pitchFamily="18" charset="0"/>
            </a:endParaRPr>
          </a:p>
          <a:p>
            <a:pPr algn="ctr"/>
            <a:r>
              <a:rPr lang="ru-RU" sz="4800" dirty="0" smtClean="0">
                <a:solidFill>
                  <a:srgbClr val="C00000"/>
                </a:solidFill>
                <a:latin typeface="Times New Roman" pitchFamily="18" charset="0"/>
                <a:cs typeface="Times New Roman" pitchFamily="18" charset="0"/>
              </a:rPr>
              <a:t>Ландыши </a:t>
            </a:r>
            <a:endParaRPr lang="ru-RU" sz="4800" dirty="0">
              <a:solidFill>
                <a:srgbClr val="C000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2292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676456" cy="6597352"/>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C00000"/>
                </a:solidFill>
                <a:latin typeface="Times New Roman" pitchFamily="18" charset="0"/>
                <a:cs typeface="Times New Roman" pitchFamily="18" charset="0"/>
              </a:rPr>
              <a:t>Золотое решето черных домиков </a:t>
            </a:r>
            <a:r>
              <a:rPr lang="ru-RU" sz="4800" dirty="0" err="1" smtClean="0">
                <a:solidFill>
                  <a:srgbClr val="C00000"/>
                </a:solidFill>
                <a:latin typeface="Times New Roman" pitchFamily="18" charset="0"/>
                <a:cs typeface="Times New Roman" pitchFamily="18" charset="0"/>
              </a:rPr>
              <a:t>полно.Сколько</a:t>
            </a:r>
            <a:r>
              <a:rPr lang="ru-RU" sz="4800" dirty="0" smtClean="0">
                <a:solidFill>
                  <a:srgbClr val="C00000"/>
                </a:solidFill>
                <a:latin typeface="Times New Roman" pitchFamily="18" charset="0"/>
                <a:cs typeface="Times New Roman" pitchFamily="18" charset="0"/>
              </a:rPr>
              <a:t> черных домов, столько беленьких жильцов</a:t>
            </a:r>
            <a:r>
              <a:rPr lang="ru-RU" sz="4800" dirty="0" smtClean="0">
                <a:solidFill>
                  <a:srgbClr val="C00000"/>
                </a:solidFill>
                <a:latin typeface="Times New Roman" pitchFamily="18" charset="0"/>
                <a:cs typeface="Times New Roman" pitchFamily="18" charset="0"/>
              </a:rPr>
              <a:t>.</a:t>
            </a:r>
          </a:p>
          <a:p>
            <a:pPr algn="ctr"/>
            <a:endParaRPr lang="ru-RU" sz="4800" dirty="0" smtClean="0">
              <a:solidFill>
                <a:srgbClr val="C00000"/>
              </a:solidFill>
              <a:latin typeface="Times New Roman" pitchFamily="18" charset="0"/>
              <a:cs typeface="Times New Roman" pitchFamily="18" charset="0"/>
            </a:endParaRPr>
          </a:p>
          <a:p>
            <a:pPr algn="ctr"/>
            <a:r>
              <a:rPr lang="ru-RU" sz="4800" dirty="0" smtClean="0">
                <a:solidFill>
                  <a:srgbClr val="C00000"/>
                </a:solidFill>
                <a:latin typeface="Times New Roman" pitchFamily="18" charset="0"/>
                <a:cs typeface="Times New Roman" pitchFamily="18" charset="0"/>
              </a:rPr>
              <a:t>Подсолнух </a:t>
            </a:r>
            <a:endParaRPr lang="ru-RU" sz="4800" dirty="0">
              <a:solidFill>
                <a:srgbClr val="C000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332656"/>
            <a:ext cx="9144000" cy="626469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C00000"/>
                </a:solidFill>
                <a:latin typeface="Times New Roman" pitchFamily="18" charset="0"/>
                <a:cs typeface="Times New Roman" pitchFamily="18" charset="0"/>
              </a:rPr>
              <a:t>Без крыльев </a:t>
            </a:r>
            <a:r>
              <a:rPr lang="ru-RU" sz="4800" dirty="0" err="1" smtClean="0">
                <a:solidFill>
                  <a:srgbClr val="C00000"/>
                </a:solidFill>
                <a:latin typeface="Times New Roman" pitchFamily="18" charset="0"/>
                <a:cs typeface="Times New Roman" pitchFamily="18" charset="0"/>
              </a:rPr>
              <a:t>летят,без</a:t>
            </a:r>
            <a:r>
              <a:rPr lang="ru-RU" sz="4800" dirty="0" smtClean="0">
                <a:solidFill>
                  <a:srgbClr val="C00000"/>
                </a:solidFill>
                <a:latin typeface="Times New Roman" pitchFamily="18" charset="0"/>
                <a:cs typeface="Times New Roman" pitchFamily="18" charset="0"/>
              </a:rPr>
              <a:t> ног бегут, без паруса плывут</a:t>
            </a:r>
            <a:r>
              <a:rPr lang="ru-RU" sz="4800" dirty="0" smtClean="0">
                <a:solidFill>
                  <a:srgbClr val="C00000"/>
                </a:solidFill>
                <a:latin typeface="Times New Roman" pitchFamily="18" charset="0"/>
                <a:cs typeface="Times New Roman" pitchFamily="18" charset="0"/>
              </a:rPr>
              <a:t>.</a:t>
            </a:r>
          </a:p>
          <a:p>
            <a:pPr algn="ctr"/>
            <a:endParaRPr lang="ru-RU" sz="4800" dirty="0" smtClean="0">
              <a:solidFill>
                <a:srgbClr val="C00000"/>
              </a:solidFill>
              <a:latin typeface="Times New Roman" pitchFamily="18" charset="0"/>
              <a:cs typeface="Times New Roman" pitchFamily="18" charset="0"/>
            </a:endParaRPr>
          </a:p>
          <a:p>
            <a:pPr algn="ctr"/>
            <a:r>
              <a:rPr lang="ru-RU" sz="4800" dirty="0" smtClean="0">
                <a:solidFill>
                  <a:srgbClr val="C00000"/>
                </a:solidFill>
                <a:latin typeface="Times New Roman" pitchFamily="18" charset="0"/>
                <a:cs typeface="Times New Roman" pitchFamily="18" charset="0"/>
              </a:rPr>
              <a:t>Облака </a:t>
            </a:r>
            <a:endParaRPr lang="ru-RU" sz="4800" dirty="0">
              <a:solidFill>
                <a:srgbClr val="C000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539552" y="530120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9144000" cy="6336704"/>
          </a:xfrm>
          <a:prstGeom prst="verticalScrol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FFFF00"/>
                </a:solidFill>
                <a:latin typeface="Times New Roman" pitchFamily="18" charset="0"/>
                <a:cs typeface="Times New Roman" pitchFamily="18" charset="0"/>
              </a:rPr>
              <a:t>Поет зима- аукает</a:t>
            </a:r>
            <a:r>
              <a:rPr lang="ru-RU" sz="4800" dirty="0" smtClean="0">
                <a:solidFill>
                  <a:srgbClr val="FFFF00"/>
                </a:solidFill>
                <a:latin typeface="Times New Roman" pitchFamily="18" charset="0"/>
                <a:cs typeface="Times New Roman" pitchFamily="18" charset="0"/>
              </a:rPr>
              <a:t>…</a:t>
            </a:r>
          </a:p>
          <a:p>
            <a:pPr algn="ctr"/>
            <a:endParaRPr lang="ru-RU" sz="4800" dirty="0" smtClean="0">
              <a:solidFill>
                <a:srgbClr val="FFFF00"/>
              </a:solidFill>
              <a:latin typeface="Times New Roman" pitchFamily="18" charset="0"/>
              <a:cs typeface="Times New Roman" pitchFamily="18" charset="0"/>
            </a:endParaRPr>
          </a:p>
          <a:p>
            <a:pPr algn="ctr"/>
            <a:r>
              <a:rPr lang="ru-RU" sz="4800" dirty="0" smtClean="0">
                <a:solidFill>
                  <a:srgbClr val="FFFF00"/>
                </a:solidFill>
                <a:latin typeface="Times New Roman" pitchFamily="18" charset="0"/>
                <a:cs typeface="Times New Roman" pitchFamily="18" charset="0"/>
              </a:rPr>
              <a:t>Мохнатый лес баюкает</a:t>
            </a:r>
          </a:p>
          <a:p>
            <a:pPr algn="ctr"/>
            <a:endParaRPr lang="ru-RU" sz="4800" dirty="0" smtClean="0">
              <a:solidFill>
                <a:srgbClr val="FFFF00"/>
              </a:solidFill>
              <a:latin typeface="Times New Roman" pitchFamily="18" charset="0"/>
              <a:cs typeface="Times New Roman" pitchFamily="18" charset="0"/>
            </a:endParaRPr>
          </a:p>
          <a:p>
            <a:pPr algn="ctr"/>
            <a:endParaRPr lang="ru-RU" sz="4800" dirty="0">
              <a:solidFill>
                <a:srgbClr val="FFFF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539552" y="52292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748464" cy="6336704"/>
          </a:xfrm>
          <a:prstGeom prst="verticalScrol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5400" dirty="0" smtClean="0">
                <a:solidFill>
                  <a:srgbClr val="FFFF00"/>
                </a:solidFill>
                <a:latin typeface="Times New Roman" pitchFamily="18" charset="0"/>
                <a:cs typeface="Times New Roman" pitchFamily="18" charset="0"/>
              </a:rPr>
              <a:t>Уж небо осенью дышало</a:t>
            </a:r>
            <a:r>
              <a:rPr lang="ru-RU" sz="4400" dirty="0" smtClean="0">
                <a:solidFill>
                  <a:srgbClr val="FFFF00"/>
                </a:solidFill>
                <a:latin typeface="Times New Roman" pitchFamily="18" charset="0"/>
                <a:cs typeface="Times New Roman" pitchFamily="18" charset="0"/>
              </a:rPr>
              <a:t>…</a:t>
            </a:r>
          </a:p>
          <a:p>
            <a:pPr algn="ctr"/>
            <a:endParaRPr lang="ru-RU" sz="4400" dirty="0" smtClean="0">
              <a:solidFill>
                <a:srgbClr val="FFFF00"/>
              </a:solidFill>
              <a:latin typeface="Times New Roman" pitchFamily="18" charset="0"/>
              <a:cs typeface="Times New Roman" pitchFamily="18" charset="0"/>
            </a:endParaRPr>
          </a:p>
          <a:p>
            <a:pPr algn="ctr"/>
            <a:r>
              <a:rPr lang="ru-RU" sz="4400" dirty="0" smtClean="0">
                <a:solidFill>
                  <a:srgbClr val="FFFF00"/>
                </a:solidFill>
                <a:latin typeface="Times New Roman" pitchFamily="18" charset="0"/>
                <a:cs typeface="Times New Roman" pitchFamily="18" charset="0"/>
              </a:rPr>
              <a:t>Уж реже солнышко блистало</a:t>
            </a:r>
            <a:endParaRPr lang="ru-RU" sz="4400" dirty="0">
              <a:solidFill>
                <a:srgbClr val="FFFF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748464" cy="6336704"/>
          </a:xfrm>
          <a:prstGeom prst="verticalScrol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5400" dirty="0" smtClean="0">
                <a:solidFill>
                  <a:srgbClr val="FFFF00"/>
                </a:solidFill>
                <a:latin typeface="Times New Roman" pitchFamily="18" charset="0"/>
                <a:cs typeface="Times New Roman" pitchFamily="18" charset="0"/>
              </a:rPr>
              <a:t>Белый снег пушистый</a:t>
            </a:r>
            <a:r>
              <a:rPr lang="ru-RU" sz="5400" dirty="0" smtClean="0">
                <a:solidFill>
                  <a:srgbClr val="FFFF00"/>
                </a:solidFill>
                <a:latin typeface="Times New Roman" pitchFamily="18" charset="0"/>
                <a:cs typeface="Times New Roman" pitchFamily="18" charset="0"/>
              </a:rPr>
              <a:t>…</a:t>
            </a:r>
          </a:p>
          <a:p>
            <a:pPr algn="ctr"/>
            <a:endParaRPr lang="ru-RU" sz="5400" dirty="0" smtClean="0">
              <a:solidFill>
                <a:srgbClr val="FFFF00"/>
              </a:solidFill>
              <a:latin typeface="Times New Roman" pitchFamily="18" charset="0"/>
              <a:cs typeface="Times New Roman" pitchFamily="18" charset="0"/>
            </a:endParaRPr>
          </a:p>
          <a:p>
            <a:pPr algn="ctr"/>
            <a:r>
              <a:rPr lang="ru-RU" sz="5400" dirty="0" smtClean="0">
                <a:solidFill>
                  <a:srgbClr val="FFFF00"/>
                </a:solidFill>
                <a:latin typeface="Times New Roman" pitchFamily="18" charset="0"/>
                <a:cs typeface="Times New Roman" pitchFamily="18" charset="0"/>
              </a:rPr>
              <a:t>В воздухе кружится</a:t>
            </a:r>
            <a:endParaRPr lang="ru-RU" sz="5400" dirty="0">
              <a:solidFill>
                <a:srgbClr val="FFFF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2292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332656"/>
            <a:ext cx="8748464" cy="6264696"/>
          </a:xfrm>
          <a:prstGeom prst="verticalScrol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dirty="0" smtClean="0">
                <a:solidFill>
                  <a:srgbClr val="FFFF00"/>
                </a:solidFill>
                <a:latin typeface="Times New Roman" pitchFamily="18" charset="0"/>
                <a:cs typeface="Times New Roman" pitchFamily="18" charset="0"/>
              </a:rPr>
              <a:t>Люблю грозу в начале мая</a:t>
            </a:r>
            <a:r>
              <a:rPr lang="ru-RU" sz="4800" dirty="0" smtClean="0">
                <a:solidFill>
                  <a:srgbClr val="FFFF00"/>
                </a:solidFill>
                <a:latin typeface="Times New Roman" pitchFamily="18" charset="0"/>
                <a:cs typeface="Times New Roman" pitchFamily="18" charset="0"/>
              </a:rPr>
              <a:t>…</a:t>
            </a:r>
          </a:p>
          <a:p>
            <a:pPr algn="ctr"/>
            <a:r>
              <a:rPr lang="ru-RU" sz="4800" dirty="0" smtClean="0">
                <a:solidFill>
                  <a:srgbClr val="FFFF00"/>
                </a:solidFill>
                <a:latin typeface="Times New Roman" pitchFamily="18" charset="0"/>
                <a:cs typeface="Times New Roman" pitchFamily="18" charset="0"/>
              </a:rPr>
              <a:t>Когда весенний первый гром</a:t>
            </a:r>
            <a:endParaRPr lang="ru-RU" sz="4800" dirty="0">
              <a:solidFill>
                <a:srgbClr val="FFFF00"/>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157192"/>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351173786_rryossrrrye9.jpg"/>
          <p:cNvPicPr>
            <a:picLocks noChangeAspect="1"/>
          </p:cNvPicPr>
          <p:nvPr/>
        </p:nvPicPr>
        <p:blipFill>
          <a:blip r:embed="rId2" cstate="print"/>
          <a:stretch>
            <a:fillRect/>
          </a:stretch>
        </p:blipFill>
        <p:spPr>
          <a:xfrm>
            <a:off x="0" y="1"/>
            <a:ext cx="9144000" cy="6858000"/>
          </a:xfrm>
          <a:prstGeom prst="rect">
            <a:avLst/>
          </a:prstGeom>
        </p:spPr>
      </p:pic>
      <p:sp>
        <p:nvSpPr>
          <p:cNvPr id="2" name="Заголовок 1"/>
          <p:cNvSpPr>
            <a:spLocks noGrp="1"/>
          </p:cNvSpPr>
          <p:nvPr>
            <p:ph type="title"/>
          </p:nvPr>
        </p:nvSpPr>
        <p:spPr>
          <a:xfrm>
            <a:off x="457200" y="274638"/>
            <a:ext cx="8229600" cy="5890666"/>
          </a:xfrm>
        </p:spPr>
        <p:txBody>
          <a:bodyPr>
            <a:noAutofit/>
          </a:bodyPr>
          <a:lstStyle/>
          <a:p>
            <a:r>
              <a:rPr lang="ru-RU" sz="3200" dirty="0" smtClean="0">
                <a:solidFill>
                  <a:srgbClr val="002060"/>
                </a:solidFill>
                <a:latin typeface="Monotype Corsiva" pitchFamily="66" charset="0"/>
              </a:rPr>
              <a:t>Есть </a:t>
            </a:r>
            <a:r>
              <a:rPr lang="ru-RU" sz="3200" dirty="0">
                <a:solidFill>
                  <a:srgbClr val="002060"/>
                </a:solidFill>
                <a:latin typeface="Monotype Corsiva" pitchFamily="66" charset="0"/>
              </a:rPr>
              <a:t>просто храм,</a:t>
            </a:r>
            <a:br>
              <a:rPr lang="ru-RU" sz="3200" dirty="0">
                <a:solidFill>
                  <a:srgbClr val="002060"/>
                </a:solidFill>
                <a:latin typeface="Monotype Corsiva" pitchFamily="66" charset="0"/>
              </a:rPr>
            </a:br>
            <a:r>
              <a:rPr lang="ru-RU" sz="3200" dirty="0">
                <a:solidFill>
                  <a:srgbClr val="002060"/>
                </a:solidFill>
                <a:latin typeface="Monotype Corsiva" pitchFamily="66" charset="0"/>
              </a:rPr>
              <a:t>Есть храм науки,</a:t>
            </a:r>
            <a:br>
              <a:rPr lang="ru-RU" sz="3200" dirty="0">
                <a:solidFill>
                  <a:srgbClr val="002060"/>
                </a:solidFill>
                <a:latin typeface="Monotype Corsiva" pitchFamily="66" charset="0"/>
              </a:rPr>
            </a:br>
            <a:r>
              <a:rPr lang="ru-RU" sz="3200" dirty="0">
                <a:solidFill>
                  <a:srgbClr val="002060"/>
                </a:solidFill>
                <a:latin typeface="Monotype Corsiva" pitchFamily="66" charset="0"/>
              </a:rPr>
              <a:t>А есть ещё природы храм – </a:t>
            </a:r>
            <a:br>
              <a:rPr lang="ru-RU" sz="3200" dirty="0">
                <a:solidFill>
                  <a:srgbClr val="002060"/>
                </a:solidFill>
                <a:latin typeface="Monotype Corsiva" pitchFamily="66" charset="0"/>
              </a:rPr>
            </a:br>
            <a:r>
              <a:rPr lang="ru-RU" sz="3200" dirty="0">
                <a:solidFill>
                  <a:srgbClr val="002060"/>
                </a:solidFill>
                <a:latin typeface="Monotype Corsiva" pitchFamily="66" charset="0"/>
              </a:rPr>
              <a:t>С цветами, тянущими руки</a:t>
            </a:r>
            <a:br>
              <a:rPr lang="ru-RU" sz="3200" dirty="0">
                <a:solidFill>
                  <a:srgbClr val="002060"/>
                </a:solidFill>
                <a:latin typeface="Monotype Corsiva" pitchFamily="66" charset="0"/>
              </a:rPr>
            </a:br>
            <a:r>
              <a:rPr lang="ru-RU" sz="3200" dirty="0">
                <a:solidFill>
                  <a:srgbClr val="002060"/>
                </a:solidFill>
                <a:latin typeface="Monotype Corsiva" pitchFamily="66" charset="0"/>
              </a:rPr>
              <a:t>Навстречу солнцу и ветрам.</a:t>
            </a:r>
            <a:br>
              <a:rPr lang="ru-RU" sz="3200" dirty="0">
                <a:solidFill>
                  <a:srgbClr val="002060"/>
                </a:solidFill>
                <a:latin typeface="Monotype Corsiva" pitchFamily="66" charset="0"/>
              </a:rPr>
            </a:br>
            <a:r>
              <a:rPr lang="ru-RU" sz="3200" dirty="0">
                <a:solidFill>
                  <a:srgbClr val="002060"/>
                </a:solidFill>
                <a:latin typeface="Monotype Corsiva" pitchFamily="66" charset="0"/>
              </a:rPr>
              <a:t>Он свят в любое время суток,</a:t>
            </a:r>
            <a:br>
              <a:rPr lang="ru-RU" sz="3200" dirty="0">
                <a:solidFill>
                  <a:srgbClr val="002060"/>
                </a:solidFill>
                <a:latin typeface="Monotype Corsiva" pitchFamily="66" charset="0"/>
              </a:rPr>
            </a:br>
            <a:r>
              <a:rPr lang="ru-RU" sz="3200" dirty="0">
                <a:solidFill>
                  <a:srgbClr val="002060"/>
                </a:solidFill>
                <a:latin typeface="Monotype Corsiva" pitchFamily="66" charset="0"/>
              </a:rPr>
              <a:t>Открыт для нас в жару и стынь,</a:t>
            </a:r>
            <a:br>
              <a:rPr lang="ru-RU" sz="3200" dirty="0">
                <a:solidFill>
                  <a:srgbClr val="002060"/>
                </a:solidFill>
                <a:latin typeface="Monotype Corsiva" pitchFamily="66" charset="0"/>
              </a:rPr>
            </a:br>
            <a:r>
              <a:rPr lang="ru-RU" sz="3200" dirty="0">
                <a:solidFill>
                  <a:srgbClr val="002060"/>
                </a:solidFill>
                <a:latin typeface="Monotype Corsiva" pitchFamily="66" charset="0"/>
              </a:rPr>
              <a:t>Входи сюда,</a:t>
            </a:r>
            <a:br>
              <a:rPr lang="ru-RU" sz="3200" dirty="0">
                <a:solidFill>
                  <a:srgbClr val="002060"/>
                </a:solidFill>
                <a:latin typeface="Monotype Corsiva" pitchFamily="66" charset="0"/>
              </a:rPr>
            </a:br>
            <a:r>
              <a:rPr lang="ru-RU" sz="3200" dirty="0">
                <a:solidFill>
                  <a:srgbClr val="002060"/>
                </a:solidFill>
                <a:latin typeface="Monotype Corsiva" pitchFamily="66" charset="0"/>
              </a:rPr>
              <a:t>Будь сердцем чуток,</a:t>
            </a:r>
            <a:br>
              <a:rPr lang="ru-RU" sz="3200" dirty="0">
                <a:solidFill>
                  <a:srgbClr val="002060"/>
                </a:solidFill>
                <a:latin typeface="Monotype Corsiva" pitchFamily="66" charset="0"/>
              </a:rPr>
            </a:br>
            <a:r>
              <a:rPr lang="ru-RU" sz="3200" dirty="0">
                <a:solidFill>
                  <a:srgbClr val="002060"/>
                </a:solidFill>
                <a:latin typeface="Monotype Corsiva" pitchFamily="66" charset="0"/>
              </a:rPr>
              <a:t>Не оскверняй его святынь.</a:t>
            </a:r>
            <a:br>
              <a:rPr lang="ru-RU" sz="3200" dirty="0">
                <a:solidFill>
                  <a:srgbClr val="002060"/>
                </a:solidFill>
                <a:latin typeface="Monotype Corsiva" pitchFamily="66" charset="0"/>
              </a:rPr>
            </a:br>
            <a:r>
              <a:rPr lang="ru-RU" sz="3200" dirty="0">
                <a:solidFill>
                  <a:srgbClr val="002060"/>
                </a:solidFill>
                <a:latin typeface="Monotype Corsiva" pitchFamily="66" charset="0"/>
              </a:rPr>
              <a:t>(С. Смирнов)</a:t>
            </a:r>
            <a:r>
              <a:rPr lang="ru-RU" sz="2800" dirty="0">
                <a:latin typeface="Monotype Corsiva" pitchFamily="66" charset="0"/>
              </a:rPr>
              <a:t/>
            </a:r>
            <a:br>
              <a:rPr lang="ru-RU" sz="2800" dirty="0">
                <a:latin typeface="Monotype Corsiva" pitchFamily="66" charset="0"/>
              </a:rPr>
            </a:br>
            <a:endParaRPr lang="ru-RU" sz="2800" dirty="0">
              <a:latin typeface="Monotype Corsiva"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323528" y="260648"/>
            <a:ext cx="8496944" cy="6336704"/>
          </a:xfrm>
          <a:prstGeom prst="vertic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bg1"/>
                </a:solidFill>
                <a:latin typeface="Times New Roman" pitchFamily="18" charset="0"/>
                <a:cs typeface="Times New Roman" pitchFamily="18" charset="0"/>
              </a:rPr>
              <a:t>Зимой шкура этого зверька </a:t>
            </a:r>
            <a:r>
              <a:rPr lang="ru-RU" sz="3600" dirty="0" err="1" smtClean="0">
                <a:solidFill>
                  <a:schemeClr val="bg1"/>
                </a:solidFill>
                <a:latin typeface="Times New Roman" pitchFamily="18" charset="0"/>
                <a:cs typeface="Times New Roman" pitchFamily="18" charset="0"/>
              </a:rPr>
              <a:t>белая.Трусливость</a:t>
            </a:r>
            <a:r>
              <a:rPr lang="ru-RU" sz="3600" dirty="0" smtClean="0">
                <a:solidFill>
                  <a:schemeClr val="bg1"/>
                </a:solidFill>
                <a:latin typeface="Times New Roman" pitchFamily="18" charset="0"/>
                <a:cs typeface="Times New Roman" pitchFamily="18" charset="0"/>
              </a:rPr>
              <a:t> его вошла в поговорку, не вполне справедливую. Просто у этих зверей выработался и накопился запас хитроумных уловок. Спасаясь, зверек может на ходу впрыгнуть в телегу и зарыться в сено</a:t>
            </a:r>
            <a:r>
              <a:rPr lang="ru-RU" sz="3600" dirty="0" smtClean="0">
                <a:solidFill>
                  <a:schemeClr val="bg1"/>
                </a:solidFill>
                <a:latin typeface="Times New Roman" pitchFamily="18" charset="0"/>
                <a:cs typeface="Times New Roman" pitchFamily="18" charset="0"/>
              </a:rPr>
              <a:t>.</a:t>
            </a:r>
          </a:p>
          <a:p>
            <a:pPr algn="ctr"/>
            <a:r>
              <a:rPr lang="ru-RU" sz="3600" dirty="0" smtClean="0">
                <a:solidFill>
                  <a:schemeClr val="bg1"/>
                </a:solidFill>
                <a:latin typeface="Times New Roman" pitchFamily="18" charset="0"/>
                <a:cs typeface="Times New Roman" pitchFamily="18" charset="0"/>
              </a:rPr>
              <a:t>(Заяц) </a:t>
            </a:r>
            <a:endParaRPr lang="ru-RU" sz="3600" dirty="0">
              <a:solidFill>
                <a:schemeClr val="bg1"/>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683568"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820472" cy="6597352"/>
          </a:xfrm>
          <a:prstGeom prst="vertic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1"/>
                </a:solidFill>
                <a:latin typeface="Times New Roman" pitchFamily="18" charset="0"/>
                <a:cs typeface="Times New Roman" pitchFamily="18" charset="0"/>
              </a:rPr>
              <a:t>Существует два забавных заблуждения, связанных с этим животным. Одно из них в том, что они неуклюжи и неповоротливы, другое- что они глупы. Ни то, ни другое не соответствует действительности. Он может показаться неуклюжим из-за особенностей своей походки. Когда этот зверь идет, он шагает одновременно обеими лапами, расположенными на одной стороне туловища. Из-за этого у него переваливающаяся походка. Но когда он бежит на четырех лапах, он может догнать любого человека! Если спросить работников зоопарка или цирка об этом животном, то вам скажут, что этот зверь самый умный и сообразительный, может танцевать и кататься на роликовых коньках. </a:t>
            </a:r>
            <a:endParaRPr lang="ru-RU" sz="2400" dirty="0" smtClean="0">
              <a:solidFill>
                <a:schemeClr val="bg1"/>
              </a:solidFill>
              <a:latin typeface="Times New Roman" pitchFamily="18" charset="0"/>
              <a:cs typeface="Times New Roman" pitchFamily="18" charset="0"/>
            </a:endParaRPr>
          </a:p>
          <a:p>
            <a:pPr algn="ctr"/>
            <a:r>
              <a:rPr lang="ru-RU" sz="2400" dirty="0" smtClean="0">
                <a:solidFill>
                  <a:schemeClr val="bg1"/>
                </a:solidFill>
                <a:latin typeface="Times New Roman" pitchFamily="18" charset="0"/>
                <a:cs typeface="Times New Roman" pitchFamily="18" charset="0"/>
              </a:rPr>
              <a:t>   </a:t>
            </a:r>
            <a:endParaRPr lang="ru-RU" sz="2400" dirty="0" smtClean="0">
              <a:solidFill>
                <a:schemeClr val="bg1"/>
              </a:solidFill>
              <a:latin typeface="Times New Roman" pitchFamily="18" charset="0"/>
              <a:cs typeface="Times New Roman" pitchFamily="18" charset="0"/>
            </a:endParaRPr>
          </a:p>
          <a:p>
            <a:pPr algn="ctr"/>
            <a:r>
              <a:rPr lang="ru-RU" sz="2800" dirty="0" smtClean="0">
                <a:solidFill>
                  <a:schemeClr val="bg1"/>
                </a:solidFill>
                <a:latin typeface="Times New Roman" pitchFamily="18" charset="0"/>
                <a:cs typeface="Times New Roman" pitchFamily="18" charset="0"/>
              </a:rPr>
              <a:t>(Медведь)</a:t>
            </a:r>
            <a:endParaRPr lang="ru-RU" sz="2800" dirty="0">
              <a:solidFill>
                <a:schemeClr val="bg1"/>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323528"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0"/>
            <a:ext cx="9144000" cy="6264696"/>
          </a:xfrm>
          <a:prstGeom prst="vertic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bg1"/>
                </a:solidFill>
                <a:latin typeface="Times New Roman" pitchFamily="18" charset="0"/>
                <a:cs typeface="Times New Roman" pitchFamily="18" charset="0"/>
              </a:rPr>
              <a:t>Уютные гнёзда устраивают эти зверьки. Оно имеет форму шара и выстлано внутри травой, мхом, пухом, шерстью. Это очень запасливое животное. В окрестностях своего гнезда зверек устраивает множество кладовых, где хранит орехи, жёлуди, шишки. Заготавливает он и грибы, накалывая их на сухие веточки высоко над землей</a:t>
            </a:r>
            <a:r>
              <a:rPr lang="ru-RU" sz="3200" dirty="0" smtClean="0">
                <a:solidFill>
                  <a:schemeClr val="bg1"/>
                </a:solidFill>
                <a:latin typeface="Times New Roman" pitchFamily="18" charset="0"/>
                <a:cs typeface="Times New Roman" pitchFamily="18" charset="0"/>
              </a:rPr>
              <a:t>.</a:t>
            </a:r>
          </a:p>
          <a:p>
            <a:pPr algn="ctr"/>
            <a:endParaRPr lang="ru-RU" sz="3200" dirty="0" smtClean="0">
              <a:solidFill>
                <a:schemeClr val="bg1"/>
              </a:solidFill>
              <a:latin typeface="Times New Roman" pitchFamily="18" charset="0"/>
              <a:cs typeface="Times New Roman" pitchFamily="18" charset="0"/>
            </a:endParaRPr>
          </a:p>
          <a:p>
            <a:pPr algn="ctr"/>
            <a:r>
              <a:rPr lang="ru-RU" sz="3200" dirty="0" smtClean="0">
                <a:solidFill>
                  <a:schemeClr val="bg1"/>
                </a:solidFill>
                <a:latin typeface="Times New Roman" pitchFamily="18" charset="0"/>
                <a:cs typeface="Times New Roman" pitchFamily="18" charset="0"/>
              </a:rPr>
              <a:t>(Белка)</a:t>
            </a:r>
            <a:endParaRPr lang="ru-RU" sz="3200" dirty="0">
              <a:solidFill>
                <a:schemeClr val="bg1"/>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467544"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820472" cy="6597352"/>
          </a:xfrm>
          <a:prstGeom prst="vertic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bg1"/>
                </a:solidFill>
                <a:latin typeface="Times New Roman" pitchFamily="18" charset="0"/>
                <a:cs typeface="Times New Roman" pitchFamily="18" charset="0"/>
              </a:rPr>
              <a:t>Ни одной птице поэты не посвящали столько строк, как этой. Его пение считается самым красивым. Поют только самцы. Песня этой птицы- это выражение ухаживания за своей подругой, которая сидит, не подавая голоса, на кусте или дереве где-нибудь неподалеку</a:t>
            </a:r>
            <a:r>
              <a:rPr lang="ru-RU" sz="3600" dirty="0" smtClean="0">
                <a:solidFill>
                  <a:schemeClr val="bg1"/>
                </a:solidFill>
                <a:latin typeface="Times New Roman" pitchFamily="18" charset="0"/>
                <a:cs typeface="Times New Roman" pitchFamily="18" charset="0"/>
              </a:rPr>
              <a:t>.</a:t>
            </a:r>
          </a:p>
          <a:p>
            <a:pPr algn="ctr"/>
            <a:r>
              <a:rPr lang="ru-RU" sz="3600" dirty="0" smtClean="0">
                <a:solidFill>
                  <a:schemeClr val="bg1"/>
                </a:solidFill>
                <a:latin typeface="Times New Roman" pitchFamily="18" charset="0"/>
                <a:cs typeface="Times New Roman" pitchFamily="18" charset="0"/>
              </a:rPr>
              <a:t>(Соловей)</a:t>
            </a:r>
            <a:endParaRPr lang="ru-RU" sz="3600" dirty="0">
              <a:solidFill>
                <a:schemeClr val="bg1"/>
              </a:solidFill>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611560"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395536" y="332656"/>
            <a:ext cx="8748464" cy="6264696"/>
          </a:xfrm>
          <a:prstGeom prst="verticalScroll">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2">
                    <a:lumMod val="75000"/>
                  </a:schemeClr>
                </a:solidFill>
                <a:latin typeface="Times New Roman" pitchFamily="18" charset="0"/>
                <a:cs typeface="Times New Roman" pitchFamily="18" charset="0"/>
              </a:rPr>
              <a:t>Почему нельзя загрязнять воду?</a:t>
            </a:r>
          </a:p>
          <a:p>
            <a:pPr marL="742950" indent="-742950" algn="ctr">
              <a:buAutoNum type="arabicPeriod"/>
            </a:pPr>
            <a:r>
              <a:rPr lang="ru-RU" sz="3600" dirty="0" smtClean="0">
                <a:solidFill>
                  <a:srgbClr val="0070C0"/>
                </a:solidFill>
                <a:latin typeface="Times New Roman" pitchFamily="18" charset="0"/>
                <a:cs typeface="Times New Roman" pitchFamily="18" charset="0"/>
              </a:rPr>
              <a:t>Потому что в ней погибают живые организмы.</a:t>
            </a:r>
          </a:p>
          <a:p>
            <a:pPr marL="742950" indent="-742950" algn="ctr">
              <a:buAutoNum type="arabicPeriod"/>
            </a:pPr>
            <a:r>
              <a:rPr lang="ru-RU" sz="3600" dirty="0" smtClean="0">
                <a:solidFill>
                  <a:srgbClr val="0070C0"/>
                </a:solidFill>
                <a:latin typeface="Times New Roman" pitchFamily="18" charset="0"/>
                <a:cs typeface="Times New Roman" pitchFamily="18" charset="0"/>
              </a:rPr>
              <a:t>Потому что будет некрасивый цвет воды.</a:t>
            </a:r>
            <a:endParaRPr lang="ru-RU" sz="3600" dirty="0">
              <a:solidFill>
                <a:srgbClr val="0070C0"/>
              </a:solidFill>
              <a:latin typeface="Times New Roman" pitchFamily="18" charset="0"/>
              <a:cs typeface="Times New Roman" pitchFamily="18" charset="0"/>
            </a:endParaRPr>
          </a:p>
        </p:txBody>
      </p:sp>
      <p:sp>
        <p:nvSpPr>
          <p:cNvPr id="4" name="Управляющая кнопка: назад 3">
            <a:hlinkClick r:id="rId3" action="ppaction://hlinksldjump" highlightClick="1"/>
          </p:cNvPr>
          <p:cNvSpPr/>
          <p:nvPr/>
        </p:nvSpPr>
        <p:spPr>
          <a:xfrm>
            <a:off x="611560" y="52292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820472" cy="6336704"/>
          </a:xfrm>
          <a:prstGeom prst="verticalScroll">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rgbClr val="421C5E"/>
                </a:solidFill>
                <a:latin typeface="Times New Roman" pitchFamily="18" charset="0"/>
                <a:cs typeface="Times New Roman" pitchFamily="18" charset="0"/>
              </a:rPr>
              <a:t>Есть ли в природе бесполезные и ненужные существа</a:t>
            </a:r>
            <a:r>
              <a:rPr lang="ru-RU" sz="3600" dirty="0" smtClean="0">
                <a:solidFill>
                  <a:srgbClr val="7030A0"/>
                </a:solidFill>
                <a:latin typeface="Times New Roman" pitchFamily="18" charset="0"/>
                <a:cs typeface="Times New Roman" pitchFamily="18" charset="0"/>
              </a:rPr>
              <a:t>?</a:t>
            </a:r>
          </a:p>
          <a:p>
            <a:pPr marL="742950" indent="-742950" algn="ctr">
              <a:buAutoNum type="arabicPeriod"/>
            </a:pPr>
            <a:r>
              <a:rPr lang="ru-RU" sz="3600" dirty="0" smtClean="0">
                <a:solidFill>
                  <a:srgbClr val="7030A0"/>
                </a:solidFill>
                <a:latin typeface="Times New Roman" pitchFamily="18" charset="0"/>
                <a:cs typeface="Times New Roman" pitchFamily="18" charset="0"/>
              </a:rPr>
              <a:t>Да, например, комар, он больно кусается.</a:t>
            </a:r>
          </a:p>
          <a:p>
            <a:pPr marL="742950" indent="-742950" algn="ctr">
              <a:buAutoNum type="arabicPeriod"/>
            </a:pPr>
            <a:r>
              <a:rPr lang="ru-RU" sz="3600" dirty="0" smtClean="0">
                <a:solidFill>
                  <a:srgbClr val="7030A0"/>
                </a:solidFill>
                <a:latin typeface="Times New Roman" pitchFamily="18" charset="0"/>
                <a:cs typeface="Times New Roman" pitchFamily="18" charset="0"/>
              </a:rPr>
              <a:t>Нет, в природе нет ничего ненужного , бесполезного.</a:t>
            </a:r>
            <a:endParaRPr lang="ru-RU" sz="3600" dirty="0">
              <a:solidFill>
                <a:srgbClr val="7030A0"/>
              </a:solidFill>
              <a:latin typeface="Times New Roman" pitchFamily="18" charset="0"/>
              <a:cs typeface="Times New Roman" pitchFamily="18" charset="0"/>
            </a:endParaRPr>
          </a:p>
        </p:txBody>
      </p:sp>
      <p:sp>
        <p:nvSpPr>
          <p:cNvPr id="4" name="Управляющая кнопка: назад 3">
            <a:hlinkClick r:id="rId3" action="ppaction://hlinksldjump" highlightClick="1"/>
          </p:cNvPr>
          <p:cNvSpPr/>
          <p:nvPr/>
        </p:nvSpPr>
        <p:spPr>
          <a:xfrm>
            <a:off x="395536" y="530120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260648"/>
            <a:ext cx="8892480" cy="6264696"/>
          </a:xfrm>
          <a:prstGeom prst="verticalScroll">
            <a:avLst/>
          </a:prstGeom>
          <a:blipFill>
            <a:blip r:embed="rId2" cstate="print"/>
            <a:tile tx="0" ty="0" sx="100000" sy="100000" flip="none" algn="tl"/>
          </a:blip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bg1">
                    <a:lumMod val="75000"/>
                  </a:schemeClr>
                </a:solidFill>
                <a:latin typeface="Times New Roman" pitchFamily="18" charset="0"/>
                <a:cs typeface="Times New Roman" pitchFamily="18" charset="0"/>
              </a:rPr>
              <a:t>Почему человеку нужно заботиться о редких животных и растениях</a:t>
            </a:r>
            <a:r>
              <a:rPr lang="ru-RU" sz="3600" dirty="0" smtClean="0">
                <a:solidFill>
                  <a:schemeClr val="bg1"/>
                </a:solidFill>
                <a:latin typeface="Times New Roman" pitchFamily="18" charset="0"/>
                <a:cs typeface="Times New Roman" pitchFamily="18" charset="0"/>
              </a:rPr>
              <a:t>?</a:t>
            </a:r>
          </a:p>
          <a:p>
            <a:pPr marL="742950" indent="-742950" algn="ctr">
              <a:buAutoNum type="arabicPeriod"/>
            </a:pPr>
            <a:r>
              <a:rPr lang="ru-RU" sz="3600" dirty="0" smtClean="0">
                <a:solidFill>
                  <a:schemeClr val="bg1"/>
                </a:solidFill>
                <a:latin typeface="Times New Roman" pitchFamily="18" charset="0"/>
                <a:cs typeface="Times New Roman" pitchFamily="18" charset="0"/>
              </a:rPr>
              <a:t>Потому, что их осталось мало, и они совсем могут исчезнуть.</a:t>
            </a:r>
          </a:p>
          <a:p>
            <a:pPr marL="742950" indent="-742950" algn="ctr">
              <a:buAutoNum type="arabicPeriod"/>
            </a:pPr>
            <a:r>
              <a:rPr lang="ru-RU" sz="3600" dirty="0" smtClean="0">
                <a:solidFill>
                  <a:schemeClr val="bg1"/>
                </a:solidFill>
                <a:latin typeface="Times New Roman" pitchFamily="18" charset="0"/>
                <a:cs typeface="Times New Roman" pitchFamily="18" charset="0"/>
              </a:rPr>
              <a:t>Потому, что их потом можно будет взять с собой.</a:t>
            </a:r>
            <a:endParaRPr lang="ru-RU" sz="3600" dirty="0">
              <a:solidFill>
                <a:schemeClr val="bg1"/>
              </a:solidFill>
              <a:latin typeface="Times New Roman" pitchFamily="18" charset="0"/>
              <a:cs typeface="Times New Roman" pitchFamily="18" charset="0"/>
            </a:endParaRPr>
          </a:p>
        </p:txBody>
      </p:sp>
      <p:sp>
        <p:nvSpPr>
          <p:cNvPr id="4" name="Управляющая кнопка: назад 3">
            <a:hlinkClick r:id="rId3" action="ppaction://hlinksldjump" highlightClick="1"/>
          </p:cNvPr>
          <p:cNvSpPr/>
          <p:nvPr/>
        </p:nvSpPr>
        <p:spPr>
          <a:xfrm>
            <a:off x="539552" y="530120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332656"/>
            <a:ext cx="8820472" cy="6192688"/>
          </a:xfrm>
          <a:prstGeom prst="verticalScroll">
            <a:avLst/>
          </a:prstGeom>
          <a:blipFill>
            <a:blip r:embed="rId2" cstate="print"/>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rgbClr val="C00000"/>
                </a:solidFill>
                <a:latin typeface="Times New Roman" pitchFamily="18" charset="0"/>
                <a:cs typeface="Times New Roman" pitchFamily="18" charset="0"/>
              </a:rPr>
              <a:t>Какие растения и животные занесены в Красную книгу?</a:t>
            </a:r>
          </a:p>
          <a:p>
            <a:pPr marL="742950" indent="-742950" algn="ctr">
              <a:buAutoNum type="arabicPeriod"/>
            </a:pPr>
            <a:r>
              <a:rPr lang="ru-RU" sz="3600" dirty="0" smtClean="0">
                <a:solidFill>
                  <a:schemeClr val="accent2">
                    <a:lumMod val="50000"/>
                  </a:schemeClr>
                </a:solidFill>
                <a:latin typeface="Times New Roman" pitchFamily="18" charset="0"/>
                <a:cs typeface="Times New Roman" pitchFamily="18" charset="0"/>
              </a:rPr>
              <a:t>Красивые.</a:t>
            </a:r>
          </a:p>
          <a:p>
            <a:pPr marL="742950" indent="-742950" algn="ctr">
              <a:buAutoNum type="arabicPeriod"/>
            </a:pPr>
            <a:r>
              <a:rPr lang="ru-RU" sz="3600" dirty="0" smtClean="0">
                <a:solidFill>
                  <a:schemeClr val="accent2">
                    <a:lumMod val="50000"/>
                  </a:schemeClr>
                </a:solidFill>
                <a:latin typeface="Times New Roman" pitchFamily="18" charset="0"/>
                <a:cs typeface="Times New Roman" pitchFamily="18" charset="0"/>
              </a:rPr>
              <a:t>Которым грозит полное исчезновение с лица земли.</a:t>
            </a:r>
            <a:endParaRPr lang="ru-RU" sz="3600" dirty="0">
              <a:solidFill>
                <a:schemeClr val="accent2">
                  <a:lumMod val="50000"/>
                </a:schemeClr>
              </a:solidFill>
              <a:latin typeface="Times New Roman" pitchFamily="18" charset="0"/>
              <a:cs typeface="Times New Roman" pitchFamily="18" charset="0"/>
            </a:endParaRPr>
          </a:p>
        </p:txBody>
      </p:sp>
      <p:sp>
        <p:nvSpPr>
          <p:cNvPr id="4" name="Управляющая кнопка: назад 3">
            <a:hlinkClick r:id="rId3" action="ppaction://hlinksldjump" highlightClick="1"/>
          </p:cNvPr>
          <p:cNvSpPr/>
          <p:nvPr/>
        </p:nvSpPr>
        <p:spPr>
          <a:xfrm>
            <a:off x="539552" y="5157192"/>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7" descr="P1010040"/>
          <p:cNvPicPr>
            <a:picLocks noChangeAspect="1" noChangeArrowheads="1"/>
          </p:cNvPicPr>
          <p:nvPr/>
        </p:nvPicPr>
        <p:blipFill>
          <a:blip r:embed="rId4" cstate="print"/>
          <a:srcRect/>
          <a:stretch>
            <a:fillRect/>
          </a:stretch>
        </p:blipFill>
        <p:spPr>
          <a:xfrm>
            <a:off x="323528" y="332656"/>
            <a:ext cx="8569647" cy="6525344"/>
          </a:xfrm>
          <a:prstGeom prst="rect">
            <a:avLst/>
          </a:prstGeom>
        </p:spPr>
      </p:pic>
      <p:pic>
        <p:nvPicPr>
          <p:cNvPr id="4" name="ELPHRG01.wav">
            <a:hlinkClick r:id="" action="ppaction://media"/>
          </p:cNvPr>
          <p:cNvPicPr>
            <a:picLocks noRot="1" noChangeAspect="1"/>
          </p:cNvPicPr>
          <p:nvPr>
            <a:wavAudioFile r:embed="rId1" name="ELPHRG01.wav"/>
          </p:nvPr>
        </p:nvPicPr>
        <p:blipFill>
          <a:blip r:embed="rId5" cstate="print"/>
          <a:stretch>
            <a:fillRect/>
          </a:stretch>
        </p:blipFill>
        <p:spPr>
          <a:xfrm>
            <a:off x="4419600" y="3276600"/>
            <a:ext cx="304800" cy="304800"/>
          </a:xfrm>
          <a:prstGeom prst="rect">
            <a:avLst/>
          </a:prstGeom>
        </p:spPr>
      </p:pic>
      <p:pic>
        <p:nvPicPr>
          <p:cNvPr id="5" name="20 Вальс с цветами.mp3">
            <a:hlinkClick r:id="" action="ppaction://media"/>
          </p:cNvPr>
          <p:cNvPicPr>
            <a:picLocks noRot="1" noChangeAspect="1"/>
          </p:cNvPicPr>
          <p:nvPr>
            <a:audioFile r:link="rId2"/>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992" fill="hold"/>
                                        <p:tgtEl>
                                          <p:spTgt spid="4"/>
                                        </p:tgtEl>
                                      </p:cBhvr>
                                    </p:cmd>
                                  </p:childTnLst>
                                </p:cTn>
                              </p:par>
                            </p:childTnLst>
                          </p:cTn>
                        </p:par>
                      </p:childTnLst>
                    </p:cTn>
                  </p:par>
                </p:childTnLst>
              </p:cTn>
              <p:nextCondLst>
                <p:cond evt="onClick" delay="0">
                  <p:tgtEl>
                    <p:spTgt spid="4"/>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4" restart="whenNotActive" fill="hold" evtFilter="cancelBubble" nodeType="interactiveSeq">
                <p:stCondLst>
                  <p:cond evt="onClick" delay="0">
                    <p:tgtEl>
                      <p:spTgt spid="5"/>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09989" fill="hold"/>
                                        <p:tgtEl>
                                          <p:spTgt spid="5"/>
                                        </p:tgtEl>
                                      </p:cBhvr>
                                    </p:cmd>
                                  </p:childTnLst>
                                </p:cTn>
                              </p:par>
                            </p:childTnLst>
                          </p:cTn>
                        </p:par>
                      </p:childTnLst>
                    </p:cTn>
                  </p:par>
                </p:childTnLst>
              </p:cTn>
              <p:nextCondLst>
                <p:cond evt="onClick" delay="0">
                  <p:tgtEl>
                    <p:spTgt spid="5"/>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folHlink"/>
                </a:solidFill>
              </a:rPr>
              <a:t>Берегите природу родного края!</a:t>
            </a:r>
            <a:endParaRPr lang="ru-RU" b="1" dirty="0"/>
          </a:p>
        </p:txBody>
      </p:sp>
      <p:pic>
        <p:nvPicPr>
          <p:cNvPr id="3" name="Picture 8" descr="P1000143"/>
          <p:cNvPicPr>
            <a:picLocks noChangeAspect="1" noChangeArrowheads="1"/>
          </p:cNvPicPr>
          <p:nvPr/>
        </p:nvPicPr>
        <p:blipFill>
          <a:blip r:embed="rId2" cstate="print"/>
          <a:srcRect/>
          <a:stretch>
            <a:fillRect/>
          </a:stretch>
        </p:blipFill>
        <p:spPr>
          <a:xfrm>
            <a:off x="395536" y="1340768"/>
            <a:ext cx="8208912" cy="5517232"/>
          </a:xfrm>
          <a:prstGeom prst="rect">
            <a:avLst/>
          </a:prstGeom>
          <a:ln w="28575">
            <a:solidFill>
              <a:srgbClr val="0070C0"/>
            </a:solidFill>
          </a:ln>
        </p:spPr>
      </p:pic>
      <p:sp>
        <p:nvSpPr>
          <p:cNvPr id="4" name="Управляющая кнопка: назад 3">
            <a:hlinkClick r:id="rId3" action="ppaction://hlinksldjump" highlightClick="1"/>
          </p:cNvPr>
          <p:cNvSpPr/>
          <p:nvPr/>
        </p:nvSpPr>
        <p:spPr>
          <a:xfrm>
            <a:off x="1115616" y="2060848"/>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6" descr="C:\Documents and Settings\Виталий\Мои документы\Мои рисунки\Рисунок2.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Рисунок 5" descr="пятно нефти.bmp"/>
          <p:cNvPicPr>
            <a:picLocks noChangeAspect="1"/>
          </p:cNvPicPr>
          <p:nvPr/>
        </p:nvPicPr>
        <p:blipFill>
          <a:blip r:embed="rId2" cstate="print"/>
          <a:srcRect/>
          <a:stretch>
            <a:fillRect/>
          </a:stretch>
        </p:blipFill>
        <p:spPr bwMode="auto">
          <a:xfrm>
            <a:off x="0" y="19782"/>
            <a:ext cx="9144000" cy="6838217"/>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23528" y="5229200"/>
            <a:ext cx="4104456"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Ваш выбор</a:t>
            </a:r>
            <a:endParaRPr lang="ru-RU" dirty="0"/>
          </a:p>
        </p:txBody>
      </p:sp>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323528" y="332656"/>
            <a:ext cx="4248472" cy="93610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Kozuka Gothic Pr6N H" pitchFamily="34" charset="-128"/>
                <a:ea typeface="Kozuka Gothic Pr6N H" pitchFamily="34" charset="-128"/>
              </a:rPr>
              <a:t>Охраняйте природу</a:t>
            </a:r>
            <a:endParaRPr lang="ru-RU" sz="2800" dirty="0">
              <a:latin typeface="Kozuka Gothic Pr6N H" pitchFamily="34" charset="-128"/>
              <a:ea typeface="Kozuka Gothic Pr6N H" pitchFamily="34" charset="-128"/>
            </a:endParaRPr>
          </a:p>
        </p:txBody>
      </p:sp>
      <p:sp>
        <p:nvSpPr>
          <p:cNvPr id="5" name="Прямоугольник 4"/>
          <p:cNvSpPr/>
          <p:nvPr/>
        </p:nvSpPr>
        <p:spPr>
          <a:xfrm>
            <a:off x="467544" y="1556792"/>
            <a:ext cx="4176464" cy="8640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00B0F0"/>
                </a:solidFill>
                <a:latin typeface="Kozuka Gothic Pr6N H" pitchFamily="34" charset="-128"/>
                <a:ea typeface="Kozuka Gothic Pr6N H" pitchFamily="34" charset="-128"/>
              </a:rPr>
              <a:t>Знатоки загадок</a:t>
            </a:r>
            <a:endParaRPr lang="ru-RU" sz="2800" dirty="0">
              <a:solidFill>
                <a:srgbClr val="00B0F0"/>
              </a:solidFill>
              <a:latin typeface="Kozuka Gothic Pr6N H" pitchFamily="34" charset="-128"/>
              <a:ea typeface="Kozuka Gothic Pr6N H" pitchFamily="34" charset="-128"/>
            </a:endParaRPr>
          </a:p>
        </p:txBody>
      </p:sp>
      <p:sp>
        <p:nvSpPr>
          <p:cNvPr id="6" name="Прямоугольник 5"/>
          <p:cNvSpPr/>
          <p:nvPr/>
        </p:nvSpPr>
        <p:spPr>
          <a:xfrm>
            <a:off x="323528" y="2564904"/>
            <a:ext cx="4176464" cy="914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Kozuka Gothic Pr6N H" pitchFamily="34" charset="-128"/>
                <a:ea typeface="Kozuka Gothic Pr6N H" pitchFamily="34" charset="-128"/>
              </a:rPr>
              <a:t>Знатоки поэзии</a:t>
            </a:r>
            <a:endParaRPr lang="ru-RU" sz="2800" dirty="0">
              <a:latin typeface="Kozuka Gothic Pr6N H" pitchFamily="34" charset="-128"/>
              <a:ea typeface="Kozuka Gothic Pr6N H" pitchFamily="34" charset="-128"/>
            </a:endParaRPr>
          </a:p>
        </p:txBody>
      </p:sp>
      <p:sp>
        <p:nvSpPr>
          <p:cNvPr id="7" name="Прямоугольник 6"/>
          <p:cNvSpPr/>
          <p:nvPr/>
        </p:nvSpPr>
        <p:spPr>
          <a:xfrm>
            <a:off x="395536" y="3933056"/>
            <a:ext cx="4032448" cy="9144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Kozuka Gothic Pr6N H" pitchFamily="34" charset="-128"/>
                <a:ea typeface="Kozuka Gothic Pr6N H" pitchFamily="34" charset="-128"/>
              </a:rPr>
              <a:t>Кто в лесу живет</a:t>
            </a:r>
            <a:endParaRPr lang="ru-RU" sz="2800" dirty="0">
              <a:latin typeface="Kozuka Gothic Pr6N H" pitchFamily="34" charset="-128"/>
              <a:ea typeface="Kozuka Gothic Pr6N H" pitchFamily="34" charset="-128"/>
            </a:endParaRPr>
          </a:p>
        </p:txBody>
      </p:sp>
      <p:sp>
        <p:nvSpPr>
          <p:cNvPr id="10" name="TextBox 9"/>
          <p:cNvSpPr txBox="1"/>
          <p:nvPr/>
        </p:nvSpPr>
        <p:spPr>
          <a:xfrm>
            <a:off x="539552" y="5229200"/>
            <a:ext cx="3672408" cy="584775"/>
          </a:xfrm>
          <a:prstGeom prst="rect">
            <a:avLst/>
          </a:prstGeom>
          <a:noFill/>
        </p:spPr>
        <p:txBody>
          <a:bodyPr wrap="square" rtlCol="0">
            <a:spAutoFit/>
          </a:bodyPr>
          <a:lstStyle/>
          <a:p>
            <a:r>
              <a:rPr lang="ru-RU" sz="3200" dirty="0" smtClean="0">
                <a:solidFill>
                  <a:schemeClr val="tx2">
                    <a:lumMod val="75000"/>
                  </a:schemeClr>
                </a:solidFill>
                <a:latin typeface="Kozuka Gothic Pr6N H" pitchFamily="34" charset="-128"/>
                <a:ea typeface="Kozuka Gothic Pr6N H" pitchFamily="34" charset="-128"/>
              </a:rPr>
              <a:t>Ваш  выбор</a:t>
            </a:r>
            <a:endParaRPr lang="ru-RU" sz="3200" dirty="0">
              <a:solidFill>
                <a:schemeClr val="tx2">
                  <a:lumMod val="75000"/>
                </a:schemeClr>
              </a:solidFill>
              <a:latin typeface="Kozuka Gothic Pr6N H" pitchFamily="34" charset="-128"/>
              <a:ea typeface="Kozuka Gothic Pr6N H" pitchFamily="34" charset="-128"/>
            </a:endParaRPr>
          </a:p>
        </p:txBody>
      </p:sp>
      <p:sp>
        <p:nvSpPr>
          <p:cNvPr id="11" name="Прямоугольник 10"/>
          <p:cNvSpPr/>
          <p:nvPr/>
        </p:nvSpPr>
        <p:spPr>
          <a:xfrm>
            <a:off x="4716016" y="332656"/>
            <a:ext cx="914400" cy="914400"/>
          </a:xfrm>
          <a:prstGeom prst="rect">
            <a:avLst/>
          </a:prstGeom>
          <a:solidFill>
            <a:srgbClr val="D477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3" action="ppaction://hlinksldjump"/>
              </a:rPr>
              <a:t>10</a:t>
            </a:r>
            <a:endParaRPr lang="ru-RU" sz="4400" dirty="0"/>
          </a:p>
        </p:txBody>
      </p:sp>
      <p:sp>
        <p:nvSpPr>
          <p:cNvPr id="12" name="Прямоугольник 11"/>
          <p:cNvSpPr/>
          <p:nvPr/>
        </p:nvSpPr>
        <p:spPr>
          <a:xfrm>
            <a:off x="5796136" y="33265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4" action="ppaction://hlinksldjump"/>
              </a:rPr>
              <a:t>20</a:t>
            </a:r>
            <a:endParaRPr lang="ru-RU" sz="4400" dirty="0"/>
          </a:p>
        </p:txBody>
      </p:sp>
      <p:sp>
        <p:nvSpPr>
          <p:cNvPr id="13" name="Прямоугольник 12"/>
          <p:cNvSpPr/>
          <p:nvPr/>
        </p:nvSpPr>
        <p:spPr>
          <a:xfrm>
            <a:off x="6804248" y="332656"/>
            <a:ext cx="9144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5" action="ppaction://hlinksldjump"/>
              </a:rPr>
              <a:t>30</a:t>
            </a:r>
            <a:endParaRPr lang="ru-RU" sz="4400" dirty="0"/>
          </a:p>
        </p:txBody>
      </p:sp>
      <p:sp>
        <p:nvSpPr>
          <p:cNvPr id="14" name="Прямоугольник 13"/>
          <p:cNvSpPr/>
          <p:nvPr/>
        </p:nvSpPr>
        <p:spPr>
          <a:xfrm>
            <a:off x="7884368" y="332656"/>
            <a:ext cx="914400" cy="914400"/>
          </a:xfrm>
          <a:prstGeom prst="rect">
            <a:avLst/>
          </a:prstGeom>
          <a:solidFill>
            <a:srgbClr val="D94B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6" action="ppaction://hlinksldjump"/>
              </a:rPr>
              <a:t>40</a:t>
            </a:r>
            <a:endParaRPr lang="ru-RU" sz="4400" dirty="0"/>
          </a:p>
        </p:txBody>
      </p:sp>
      <p:sp>
        <p:nvSpPr>
          <p:cNvPr id="15" name="Прямоугольник 14"/>
          <p:cNvSpPr/>
          <p:nvPr/>
        </p:nvSpPr>
        <p:spPr>
          <a:xfrm>
            <a:off x="4860032" y="1556792"/>
            <a:ext cx="914400" cy="914400"/>
          </a:xfrm>
          <a:prstGeom prst="rect">
            <a:avLst/>
          </a:prstGeom>
          <a:solidFill>
            <a:srgbClr val="D477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7" action="ppaction://hlinksldjump"/>
              </a:rPr>
              <a:t>10</a:t>
            </a:r>
            <a:endParaRPr lang="ru-RU" sz="4400" dirty="0"/>
          </a:p>
        </p:txBody>
      </p:sp>
      <p:sp>
        <p:nvSpPr>
          <p:cNvPr id="16" name="Прямоугольник 15"/>
          <p:cNvSpPr/>
          <p:nvPr/>
        </p:nvSpPr>
        <p:spPr>
          <a:xfrm>
            <a:off x="5868144" y="15567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8" action="ppaction://hlinksldjump"/>
              </a:rPr>
              <a:t>20</a:t>
            </a:r>
            <a:endParaRPr lang="ru-RU" sz="4400" dirty="0"/>
          </a:p>
        </p:txBody>
      </p:sp>
      <p:sp>
        <p:nvSpPr>
          <p:cNvPr id="18" name="Прямоугольник 17"/>
          <p:cNvSpPr/>
          <p:nvPr/>
        </p:nvSpPr>
        <p:spPr>
          <a:xfrm>
            <a:off x="6876256" y="1556792"/>
            <a:ext cx="9144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9" action="ppaction://hlinksldjump"/>
              </a:rPr>
              <a:t>30</a:t>
            </a:r>
            <a:endParaRPr lang="ru-RU" sz="4400" dirty="0"/>
          </a:p>
        </p:txBody>
      </p:sp>
      <p:sp>
        <p:nvSpPr>
          <p:cNvPr id="19" name="Прямоугольник 18"/>
          <p:cNvSpPr/>
          <p:nvPr/>
        </p:nvSpPr>
        <p:spPr>
          <a:xfrm>
            <a:off x="6876256" y="2636912"/>
            <a:ext cx="9144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0" action="ppaction://hlinksldjump"/>
              </a:rPr>
              <a:t>30</a:t>
            </a:r>
            <a:endParaRPr lang="ru-RU" sz="4400" dirty="0"/>
          </a:p>
        </p:txBody>
      </p:sp>
      <p:sp>
        <p:nvSpPr>
          <p:cNvPr id="20" name="Прямоугольник 19"/>
          <p:cNvSpPr/>
          <p:nvPr/>
        </p:nvSpPr>
        <p:spPr>
          <a:xfrm>
            <a:off x="5868144" y="263691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1" action="ppaction://hlinksldjump"/>
              </a:rPr>
              <a:t>20</a:t>
            </a:r>
            <a:endParaRPr lang="ru-RU" sz="4400" dirty="0"/>
          </a:p>
        </p:txBody>
      </p:sp>
      <p:sp>
        <p:nvSpPr>
          <p:cNvPr id="21" name="Прямоугольник 20">
            <a:hlinkClick r:id="rId12" action="ppaction://hlinksldjump"/>
          </p:cNvPr>
          <p:cNvSpPr/>
          <p:nvPr/>
        </p:nvSpPr>
        <p:spPr>
          <a:xfrm>
            <a:off x="4788024" y="2636912"/>
            <a:ext cx="914400" cy="914400"/>
          </a:xfrm>
          <a:prstGeom prst="rect">
            <a:avLst/>
          </a:prstGeom>
          <a:solidFill>
            <a:srgbClr val="D477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2" action="ppaction://hlinksldjump"/>
              </a:rPr>
              <a:t>10</a:t>
            </a:r>
            <a:endParaRPr lang="ru-RU" sz="4400" dirty="0" smtClean="0"/>
          </a:p>
          <a:p>
            <a:pPr algn="ctr"/>
            <a:endParaRPr lang="ru-RU" dirty="0"/>
          </a:p>
        </p:txBody>
      </p:sp>
      <p:sp>
        <p:nvSpPr>
          <p:cNvPr id="22" name="Прямоугольник 21"/>
          <p:cNvSpPr/>
          <p:nvPr/>
        </p:nvSpPr>
        <p:spPr>
          <a:xfrm>
            <a:off x="7884368" y="1556792"/>
            <a:ext cx="914400" cy="914400"/>
          </a:xfrm>
          <a:prstGeom prst="rect">
            <a:avLst/>
          </a:prstGeom>
          <a:solidFill>
            <a:srgbClr val="D94B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3" action="ppaction://hlinksldjump"/>
              </a:rPr>
              <a:t>40</a:t>
            </a:r>
            <a:endParaRPr lang="ru-RU" sz="4400" dirty="0"/>
          </a:p>
        </p:txBody>
      </p:sp>
      <p:sp>
        <p:nvSpPr>
          <p:cNvPr id="23" name="Прямоугольник 22"/>
          <p:cNvSpPr/>
          <p:nvPr/>
        </p:nvSpPr>
        <p:spPr>
          <a:xfrm>
            <a:off x="7884368" y="2636912"/>
            <a:ext cx="914400" cy="914400"/>
          </a:xfrm>
          <a:prstGeom prst="rect">
            <a:avLst/>
          </a:prstGeom>
          <a:solidFill>
            <a:srgbClr val="D94B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4" action="ppaction://hlinksldjump"/>
              </a:rPr>
              <a:t>40</a:t>
            </a:r>
            <a:endParaRPr lang="ru-RU" sz="4400" dirty="0"/>
          </a:p>
        </p:txBody>
      </p:sp>
      <p:sp>
        <p:nvSpPr>
          <p:cNvPr id="24" name="Прямоугольник 23"/>
          <p:cNvSpPr/>
          <p:nvPr/>
        </p:nvSpPr>
        <p:spPr>
          <a:xfrm>
            <a:off x="4644008" y="3933056"/>
            <a:ext cx="914400" cy="914400"/>
          </a:xfrm>
          <a:prstGeom prst="rect">
            <a:avLst/>
          </a:prstGeom>
          <a:solidFill>
            <a:srgbClr val="D477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t> </a:t>
            </a:r>
            <a:r>
              <a:rPr lang="ru-RU" sz="4400" dirty="0" smtClean="0">
                <a:hlinkClick r:id="rId15" action="ppaction://hlinksldjump"/>
              </a:rPr>
              <a:t>10</a:t>
            </a:r>
            <a:endParaRPr lang="ru-RU" sz="4400" dirty="0"/>
          </a:p>
        </p:txBody>
      </p:sp>
      <p:sp>
        <p:nvSpPr>
          <p:cNvPr id="25" name="Прямоугольник 24"/>
          <p:cNvSpPr/>
          <p:nvPr/>
        </p:nvSpPr>
        <p:spPr>
          <a:xfrm>
            <a:off x="6804248" y="3933056"/>
            <a:ext cx="9144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6" action="ppaction://hlinksldjump"/>
              </a:rPr>
              <a:t>30</a:t>
            </a:r>
            <a:endParaRPr lang="ru-RU" sz="4400" dirty="0"/>
          </a:p>
        </p:txBody>
      </p:sp>
      <p:sp>
        <p:nvSpPr>
          <p:cNvPr id="26" name="Прямоугольник 25"/>
          <p:cNvSpPr/>
          <p:nvPr/>
        </p:nvSpPr>
        <p:spPr>
          <a:xfrm>
            <a:off x="6732240" y="5157192"/>
            <a:ext cx="9144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7" action="ppaction://hlinksldjump"/>
              </a:rPr>
              <a:t>30</a:t>
            </a:r>
            <a:endParaRPr lang="ru-RU" sz="4400" dirty="0"/>
          </a:p>
        </p:txBody>
      </p:sp>
      <p:sp>
        <p:nvSpPr>
          <p:cNvPr id="27" name="Прямоугольник 26"/>
          <p:cNvSpPr/>
          <p:nvPr/>
        </p:nvSpPr>
        <p:spPr>
          <a:xfrm>
            <a:off x="5724128" y="393305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8" action="ppaction://hlinksldjump"/>
              </a:rPr>
              <a:t>20</a:t>
            </a:r>
            <a:endParaRPr lang="ru-RU" sz="4400" dirty="0"/>
          </a:p>
        </p:txBody>
      </p:sp>
      <p:sp>
        <p:nvSpPr>
          <p:cNvPr id="28" name="Прямоугольник 27"/>
          <p:cNvSpPr/>
          <p:nvPr/>
        </p:nvSpPr>
        <p:spPr>
          <a:xfrm>
            <a:off x="5652120" y="51571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19" action="ppaction://hlinksldjump"/>
              </a:rPr>
              <a:t>20</a:t>
            </a:r>
            <a:endParaRPr lang="ru-RU" sz="4400" dirty="0"/>
          </a:p>
        </p:txBody>
      </p:sp>
      <p:sp>
        <p:nvSpPr>
          <p:cNvPr id="29" name="Прямоугольник 28"/>
          <p:cNvSpPr/>
          <p:nvPr/>
        </p:nvSpPr>
        <p:spPr>
          <a:xfrm>
            <a:off x="7884368" y="3933056"/>
            <a:ext cx="914400" cy="914400"/>
          </a:xfrm>
          <a:prstGeom prst="rect">
            <a:avLst/>
          </a:prstGeom>
          <a:solidFill>
            <a:srgbClr val="D94B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20" action="ppaction://hlinksldjump"/>
              </a:rPr>
              <a:t>40</a:t>
            </a:r>
            <a:endParaRPr lang="ru-RU" sz="4400" dirty="0"/>
          </a:p>
        </p:txBody>
      </p:sp>
      <p:sp>
        <p:nvSpPr>
          <p:cNvPr id="30" name="Прямоугольник 29"/>
          <p:cNvSpPr/>
          <p:nvPr/>
        </p:nvSpPr>
        <p:spPr>
          <a:xfrm>
            <a:off x="4644008" y="5157192"/>
            <a:ext cx="914400" cy="914400"/>
          </a:xfrm>
          <a:prstGeom prst="rect">
            <a:avLst/>
          </a:prstGeom>
          <a:solidFill>
            <a:srgbClr val="D477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21" action="ppaction://hlinksldjump"/>
              </a:rPr>
              <a:t>10</a:t>
            </a:r>
            <a:endParaRPr lang="ru-RU" sz="4400" dirty="0" smtClean="0"/>
          </a:p>
          <a:p>
            <a:pPr algn="ctr"/>
            <a:endParaRPr lang="ru-RU" dirty="0"/>
          </a:p>
        </p:txBody>
      </p:sp>
      <p:sp>
        <p:nvSpPr>
          <p:cNvPr id="31" name="Прямоугольник 30"/>
          <p:cNvSpPr/>
          <p:nvPr/>
        </p:nvSpPr>
        <p:spPr>
          <a:xfrm>
            <a:off x="7812360" y="5157192"/>
            <a:ext cx="914400" cy="914400"/>
          </a:xfrm>
          <a:prstGeom prst="rect">
            <a:avLst/>
          </a:prstGeom>
          <a:solidFill>
            <a:srgbClr val="D94B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hlinkClick r:id="rId22" action="ppaction://hlinksldjump"/>
              </a:rPr>
              <a:t>40</a:t>
            </a:r>
            <a:endParaRPr lang="ru-RU" sz="4400" dirty="0"/>
          </a:p>
        </p:txBody>
      </p:sp>
    </p:spTree>
  </p:cSld>
  <p:clrMapOvr>
    <a:masterClrMapping/>
  </p:clrMapOvr>
  <p:transition>
    <p:wheel spokes="8"/>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Picture 6" descr="C:\Documents and Settings\Виталий\Мои документы\Мои рисунки\Рисунок11.jpg"/>
          <p:cNvPicPr>
            <a:picLocks noChangeAspect="1" noChangeArrowheads="1"/>
          </p:cNvPicPr>
          <p:nvPr/>
        </p:nvPicPr>
        <p:blipFill>
          <a:blip r:embed="rId2" cstate="print"/>
          <a:srcRect/>
          <a:stretch>
            <a:fillRect/>
          </a:stretch>
        </p:blipFill>
        <p:spPr bwMode="auto">
          <a:xfrm>
            <a:off x="0" y="0"/>
            <a:ext cx="9257205" cy="6858000"/>
          </a:xfrm>
          <a:prstGeom prst="rect">
            <a:avLst/>
          </a:prstGeom>
          <a:noFill/>
          <a:ln w="38100">
            <a:solidFill>
              <a:schemeClr val="bg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Picture 3" descr="C:\Documents and Settings\Виталий\Мои документы\Мои рисунки\Рисунок44.jpg"/>
          <p:cNvPicPr>
            <a:picLocks noChangeAspect="1" noChangeArrowheads="1"/>
          </p:cNvPicPr>
          <p:nvPr/>
        </p:nvPicPr>
        <p:blipFill>
          <a:blip r:embed="rId2" cstate="print"/>
          <a:srcRect/>
          <a:stretch>
            <a:fillRect/>
          </a:stretch>
        </p:blipFill>
        <p:spPr bwMode="auto">
          <a:xfrm>
            <a:off x="0" y="36817"/>
            <a:ext cx="9143999" cy="6821183"/>
          </a:xfrm>
          <a:prstGeom prst="rect">
            <a:avLst/>
          </a:prstGeom>
          <a:noFill/>
          <a:ln w="9525">
            <a:noFill/>
            <a:miter lim="800000"/>
            <a:headEnd/>
            <a:tailEnd/>
          </a:ln>
        </p:spPr>
      </p:pic>
      <p:sp>
        <p:nvSpPr>
          <p:cNvPr id="4" name="Управляющая кнопка: далее 3">
            <a:hlinkClick r:id="rId3" action="ppaction://hlinksldjump" highlightClick="1"/>
          </p:cNvPr>
          <p:cNvSpPr/>
          <p:nvPr/>
        </p:nvSpPr>
        <p:spPr>
          <a:xfrm>
            <a:off x="0" y="3933056"/>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0" y="0"/>
            <a:ext cx="9144000" cy="6453336"/>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latin typeface="Times New Roman" pitchFamily="18" charset="0"/>
                <a:cs typeface="Times New Roman" pitchFamily="18" charset="0"/>
              </a:rPr>
              <a:t>Почему некоторые виды растений , птиц и животных  занесены в Красную книгу?</a:t>
            </a:r>
          </a:p>
          <a:p>
            <a:pPr algn="ctr"/>
            <a:endParaRPr lang="ru-RU" sz="4000" dirty="0" smtClean="0">
              <a:latin typeface="Times New Roman" pitchFamily="18" charset="0"/>
              <a:cs typeface="Times New Roman" pitchFamily="18" charset="0"/>
            </a:endParaRPr>
          </a:p>
          <a:p>
            <a:pPr algn="ctr"/>
            <a:r>
              <a:rPr lang="ru-RU" sz="4000" dirty="0" smtClean="0">
                <a:latin typeface="Times New Roman" pitchFamily="18" charset="0"/>
                <a:cs typeface="Times New Roman" pitchFamily="18" charset="0"/>
              </a:rPr>
              <a:t>Их мало осталось на Земле</a:t>
            </a:r>
          </a:p>
          <a:p>
            <a:pPr algn="ctr"/>
            <a:endParaRPr lang="ru-RU" sz="4000" dirty="0" smtClean="0">
              <a:latin typeface="Times New Roman" pitchFamily="18" charset="0"/>
              <a:cs typeface="Times New Roman" pitchFamily="18" charset="0"/>
            </a:endParaRPr>
          </a:p>
          <a:p>
            <a:pPr algn="ctr"/>
            <a:endParaRPr lang="ru-RU" sz="4000" dirty="0">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395536" y="50851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Вертикальный свиток 2"/>
          <p:cNvSpPr/>
          <p:nvPr/>
        </p:nvSpPr>
        <p:spPr>
          <a:xfrm>
            <a:off x="323528" y="332656"/>
            <a:ext cx="8496944" cy="6192688"/>
          </a:xfrm>
          <a:prstGeom prst="vertic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latin typeface="Times New Roman" pitchFamily="18" charset="0"/>
                <a:cs typeface="Times New Roman" pitchFamily="18" charset="0"/>
              </a:rPr>
              <a:t>Кто причиняет вред диким животным </a:t>
            </a:r>
            <a:r>
              <a:rPr lang="ru-RU" sz="3600" dirty="0" smtClean="0">
                <a:latin typeface="Times New Roman" pitchFamily="18" charset="0"/>
                <a:cs typeface="Times New Roman" pitchFamily="18" charset="0"/>
              </a:rPr>
              <a:t>?</a:t>
            </a:r>
          </a:p>
          <a:p>
            <a:pPr algn="ctr"/>
            <a:endParaRPr lang="ru-RU" sz="3600" dirty="0" smtClean="0">
              <a:latin typeface="Times New Roman" pitchFamily="18" charset="0"/>
              <a:cs typeface="Times New Roman" pitchFamily="18" charset="0"/>
            </a:endParaRPr>
          </a:p>
          <a:p>
            <a:pPr algn="ctr"/>
            <a:r>
              <a:rPr lang="ru-RU" sz="3600" dirty="0" smtClean="0">
                <a:latin typeface="Times New Roman" pitchFamily="18" charset="0"/>
                <a:cs typeface="Times New Roman" pitchFamily="18" charset="0"/>
              </a:rPr>
              <a:t>Браконьеры </a:t>
            </a:r>
            <a:endParaRPr lang="ru-RU" sz="3600" dirty="0">
              <a:latin typeface="Times New Roman" pitchFamily="18" charset="0"/>
              <a:cs typeface="Times New Roman" pitchFamily="18" charset="0"/>
            </a:endParaRPr>
          </a:p>
        </p:txBody>
      </p:sp>
      <p:sp>
        <p:nvSpPr>
          <p:cNvPr id="4" name="Управляющая кнопка: назад 3">
            <a:hlinkClick r:id="rId2" action="ppaction://hlinksldjump" highlightClick="1"/>
          </p:cNvPr>
          <p:cNvSpPr/>
          <p:nvPr/>
        </p:nvSpPr>
        <p:spPr>
          <a:xfrm>
            <a:off x="827584" y="54452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274</TotalTime>
  <Words>545</Words>
  <Application>Microsoft Office PowerPoint</Application>
  <PresentationFormat>Экран (4:3)</PresentationFormat>
  <Paragraphs>87</Paragraphs>
  <Slides>29</Slides>
  <Notes>0</Notes>
  <HiddenSlides>0</HiddenSlides>
  <MMClips>3</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Своя          игра</vt:lpstr>
      <vt:lpstr>Есть просто храм, Есть храм науки, А есть ещё природы храм –  С цветами, тянущими руки Навстречу солнцу и ветрам. Он свят в любое время суток, Открыт для нас в жару и стынь, Входи сюда, Будь сердцем чуток, Не оскверняй его святынь. (С. Смирнов)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Берегите природу родного края!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Своя          игра</dc:title>
  <dc:creator>user</dc:creator>
  <cp:lastModifiedBy>user</cp:lastModifiedBy>
  <cp:revision>36</cp:revision>
  <dcterms:created xsi:type="dcterms:W3CDTF">2014-01-13T18:11:35Z</dcterms:created>
  <dcterms:modified xsi:type="dcterms:W3CDTF">2014-01-23T06:51:18Z</dcterms:modified>
</cp:coreProperties>
</file>