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74" r:id="rId11"/>
    <p:sldId id="263" r:id="rId12"/>
    <p:sldId id="266" r:id="rId13"/>
    <p:sldId id="265" r:id="rId14"/>
    <p:sldId id="268" r:id="rId15"/>
    <p:sldId id="269" r:id="rId16"/>
    <p:sldId id="267" r:id="rId17"/>
    <p:sldId id="270" r:id="rId18"/>
    <p:sldId id="279" r:id="rId19"/>
    <p:sldId id="273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21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6736C-9177-4E57-A9D3-CB778DD167EE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90232-F432-4094-A531-57ED54A9D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6764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Презентация учителя </a:t>
            </a:r>
            <a:r>
              <a:rPr lang="ru-RU" sz="2800" b="1" dirty="0" smtClean="0">
                <a:solidFill>
                  <a:srgbClr val="0070C0"/>
                </a:solidFill>
              </a:rPr>
              <a:t> математики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МОУ «Оршинская СОШ»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Калининского района Тверской области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err="1" smtClean="0">
                <a:solidFill>
                  <a:srgbClr val="0070C0"/>
                </a:solidFill>
              </a:rPr>
              <a:t>Завьяловой</a:t>
            </a:r>
            <a:r>
              <a:rPr lang="ru-RU" sz="2800" b="1" dirty="0" smtClean="0">
                <a:solidFill>
                  <a:srgbClr val="0070C0"/>
                </a:solidFill>
              </a:rPr>
              <a:t> Ольги Юрьевны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по </a:t>
            </a:r>
            <a:r>
              <a:rPr lang="ru-RU" sz="2800" b="1" i="1" dirty="0" smtClean="0">
                <a:solidFill>
                  <a:srgbClr val="FF0000"/>
                </a:solidFill>
              </a:rPr>
              <a:t>математике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996952"/>
            <a:ext cx="79928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Сумма первых </a:t>
            </a:r>
            <a:r>
              <a:rPr lang="en-US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 </a:t>
            </a:r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членов </a:t>
            </a:r>
          </a:p>
          <a:p>
            <a:pPr algn="ctr"/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арифметической </a:t>
            </a:r>
          </a:p>
          <a:p>
            <a:pPr algn="ctr"/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прогрессии</a:t>
            </a:r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3600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(номинация «Мой лучший урок», 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естественно-математический цикл </a:t>
            </a:r>
            <a:r>
              <a:rPr lang="ru-RU" sz="2800" b="1" i="1" dirty="0" smtClean="0">
                <a:solidFill>
                  <a:srgbClr val="FF0000"/>
                </a:solidFill>
              </a:rPr>
              <a:t>)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71604" y="1000108"/>
            <a:ext cx="63581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Какую формулу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будем доказывать?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3000364" y="3643314"/>
          <a:ext cx="3216275" cy="1444625"/>
        </p:xfrm>
        <a:graphic>
          <a:graphicData uri="http://schemas.openxmlformats.org/presentationml/2006/ole">
            <p:oleObj spid="_x0000_s28674" name="Формула" r:id="rId4" imgW="8762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00232" y="0"/>
            <a:ext cx="52691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 формулы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285860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Дано</a:t>
            </a:r>
            <a:r>
              <a:rPr lang="ru-RU" sz="2400" dirty="0" smtClean="0">
                <a:solidFill>
                  <a:srgbClr val="C00000"/>
                </a:solidFill>
              </a:rPr>
              <a:t>: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714612" y="1214422"/>
            <a:ext cx="45005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Calibri" pitchFamily="34" charset="0"/>
              </a:rPr>
              <a:t>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,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,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,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……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.,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2643182"/>
            <a:ext cx="1697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Доказать: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928926" y="2143116"/>
          <a:ext cx="3215846" cy="1444621"/>
        </p:xfrm>
        <a:graphic>
          <a:graphicData uri="http://schemas.openxmlformats.org/presentationml/2006/ole">
            <p:oleObj spid="_x0000_s4098" name="Формула" r:id="rId4" imgW="876240" imgH="393480" progId="Equation.3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285852" y="4286256"/>
            <a:ext cx="2371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Доказательство: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57620" y="4286256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Сначала докажем, что 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28960" y="4929198"/>
            <a:ext cx="3643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</a:t>
            </a:r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r>
              <a:rPr lang="ru-RU" sz="3200" b="1" dirty="0" smtClean="0">
                <a:solidFill>
                  <a:srgbClr val="002060"/>
                </a:solidFill>
              </a:rPr>
              <a:t> + а</a:t>
            </a:r>
            <a:r>
              <a:rPr lang="en-US" sz="2000" b="1" dirty="0" smtClean="0">
                <a:solidFill>
                  <a:srgbClr val="002060"/>
                </a:solidFill>
              </a:rPr>
              <a:t>n</a:t>
            </a:r>
            <a:r>
              <a:rPr lang="en-US" sz="3200" b="1" dirty="0" smtClean="0">
                <a:solidFill>
                  <a:srgbClr val="002060"/>
                </a:solidFill>
              </a:rPr>
              <a:t> = a</a:t>
            </a:r>
            <a:r>
              <a:rPr lang="en-US" sz="2000" b="1" dirty="0" smtClean="0">
                <a:solidFill>
                  <a:srgbClr val="002060"/>
                </a:solidFill>
              </a:rPr>
              <a:t>2</a:t>
            </a:r>
            <a:r>
              <a:rPr lang="en-US" sz="3200" b="1" dirty="0" smtClean="0">
                <a:solidFill>
                  <a:srgbClr val="002060"/>
                </a:solidFill>
              </a:rPr>
              <a:t>+ a</a:t>
            </a:r>
            <a:r>
              <a:rPr lang="en-US" sz="2000" b="1" dirty="0" smtClean="0">
                <a:solidFill>
                  <a:srgbClr val="002060"/>
                </a:solidFill>
              </a:rPr>
              <a:t>n-1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097" grpId="0"/>
      <p:bldP spid="8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72" y="857232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a</a:t>
            </a:r>
            <a:r>
              <a:rPr lang="en-US" sz="2000" b="1" dirty="0" smtClean="0">
                <a:solidFill>
                  <a:srgbClr val="002060"/>
                </a:solidFill>
              </a:rPr>
              <a:t>2</a:t>
            </a:r>
            <a:r>
              <a:rPr lang="en-US" sz="3600" b="1" dirty="0" smtClean="0">
                <a:solidFill>
                  <a:srgbClr val="002060"/>
                </a:solidFill>
              </a:rPr>
              <a:t> = a</a:t>
            </a:r>
            <a:r>
              <a:rPr lang="en-US" sz="2000" b="1" dirty="0" smtClean="0">
                <a:solidFill>
                  <a:srgbClr val="002060"/>
                </a:solidFill>
              </a:rPr>
              <a:t>1</a:t>
            </a:r>
            <a:r>
              <a:rPr lang="en-US" sz="3600" b="1" dirty="0" smtClean="0">
                <a:solidFill>
                  <a:srgbClr val="002060"/>
                </a:solidFill>
              </a:rPr>
              <a:t> + d,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отсюда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   </a:t>
            </a:r>
            <a:r>
              <a:rPr lang="en-US" sz="3600" b="1" dirty="0" smtClean="0">
                <a:solidFill>
                  <a:srgbClr val="002060"/>
                </a:solidFill>
              </a:rPr>
              <a:t> a</a:t>
            </a:r>
            <a:r>
              <a:rPr lang="en-US" sz="2000" b="1" dirty="0" smtClean="0">
                <a:solidFill>
                  <a:srgbClr val="002060"/>
                </a:solidFill>
              </a:rPr>
              <a:t>1</a:t>
            </a:r>
            <a:r>
              <a:rPr lang="en-US" sz="3600" b="1" dirty="0" smtClean="0">
                <a:solidFill>
                  <a:srgbClr val="002060"/>
                </a:solidFill>
              </a:rPr>
              <a:t> = a</a:t>
            </a:r>
            <a:r>
              <a:rPr lang="en-US" sz="2000" b="1" dirty="0" smtClean="0">
                <a:solidFill>
                  <a:srgbClr val="002060"/>
                </a:solidFill>
              </a:rPr>
              <a:t>2</a:t>
            </a:r>
            <a:r>
              <a:rPr lang="en-US" sz="3600" b="1" dirty="0" smtClean="0">
                <a:solidFill>
                  <a:srgbClr val="002060"/>
                </a:solidFill>
              </a:rPr>
              <a:t> – d</a:t>
            </a:r>
            <a:r>
              <a:rPr lang="ru-RU" sz="36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значит  </a:t>
            </a:r>
            <a:r>
              <a:rPr lang="en-US" sz="3600" b="1" dirty="0" smtClean="0">
                <a:solidFill>
                  <a:srgbClr val="002060"/>
                </a:solidFill>
              </a:rPr>
              <a:t>a</a:t>
            </a:r>
            <a:r>
              <a:rPr lang="en-US" sz="2000" b="1" dirty="0" smtClean="0">
                <a:solidFill>
                  <a:srgbClr val="002060"/>
                </a:solidFill>
              </a:rPr>
              <a:t>n-1</a:t>
            </a:r>
            <a:r>
              <a:rPr lang="en-US" sz="3600" b="1" dirty="0" smtClean="0">
                <a:solidFill>
                  <a:srgbClr val="002060"/>
                </a:solidFill>
              </a:rPr>
              <a:t> = a</a:t>
            </a:r>
            <a:r>
              <a:rPr lang="en-US" sz="2000" b="1" dirty="0" smtClean="0">
                <a:solidFill>
                  <a:srgbClr val="002060"/>
                </a:solidFill>
              </a:rPr>
              <a:t>n</a:t>
            </a:r>
            <a:r>
              <a:rPr lang="en-US" sz="3600" b="1" dirty="0" smtClean="0">
                <a:solidFill>
                  <a:srgbClr val="002060"/>
                </a:solidFill>
              </a:rPr>
              <a:t> - d</a:t>
            </a:r>
            <a:endParaRPr lang="ru-RU" sz="3600" b="1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214290"/>
            <a:ext cx="32560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 a</a:t>
            </a:r>
            <a:r>
              <a:rPr lang="en-US" sz="2000" b="1" dirty="0" smtClean="0">
                <a:solidFill>
                  <a:srgbClr val="C00000"/>
                </a:solidFill>
              </a:rPr>
              <a:t>2</a:t>
            </a:r>
            <a:r>
              <a:rPr lang="en-US" sz="3600" b="1" dirty="0" smtClean="0">
                <a:solidFill>
                  <a:srgbClr val="C00000"/>
                </a:solidFill>
              </a:rPr>
              <a:t>+ a</a:t>
            </a:r>
            <a:r>
              <a:rPr lang="en-US" sz="2000" b="1" dirty="0" smtClean="0">
                <a:solidFill>
                  <a:srgbClr val="C00000"/>
                </a:solidFill>
              </a:rPr>
              <a:t>n-1</a:t>
            </a:r>
            <a:r>
              <a:rPr lang="en-US" sz="3600" b="1" dirty="0" smtClean="0">
                <a:solidFill>
                  <a:srgbClr val="C00000"/>
                </a:solidFill>
              </a:rPr>
              <a:t> = </a:t>
            </a:r>
            <a:r>
              <a:rPr lang="ru-RU" sz="3600" b="1" dirty="0" smtClean="0">
                <a:solidFill>
                  <a:srgbClr val="C00000"/>
                </a:solidFill>
              </a:rPr>
              <a:t>а</a:t>
            </a:r>
            <a:r>
              <a:rPr lang="en-US" sz="2000" b="1" dirty="0" smtClean="0">
                <a:solidFill>
                  <a:srgbClr val="C00000"/>
                </a:solidFill>
              </a:rPr>
              <a:t>1</a:t>
            </a:r>
            <a:r>
              <a:rPr lang="ru-RU" sz="3600" b="1" dirty="0" smtClean="0">
                <a:solidFill>
                  <a:srgbClr val="C00000"/>
                </a:solidFill>
              </a:rPr>
              <a:t> + а</a:t>
            </a:r>
            <a:r>
              <a:rPr lang="en-US" sz="2000" b="1" dirty="0" smtClean="0">
                <a:solidFill>
                  <a:srgbClr val="C00000"/>
                </a:solidFill>
              </a:rPr>
              <a:t>n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71744"/>
            <a:ext cx="6179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u="sng" dirty="0" smtClean="0">
                <a:solidFill>
                  <a:srgbClr val="C00000"/>
                </a:solidFill>
              </a:rPr>
              <a:t>a</a:t>
            </a:r>
            <a:r>
              <a:rPr lang="en-US" sz="2000" b="1" u="sng" dirty="0" smtClean="0">
                <a:solidFill>
                  <a:srgbClr val="C00000"/>
                </a:solidFill>
              </a:rPr>
              <a:t>2</a:t>
            </a:r>
            <a:r>
              <a:rPr lang="en-US" sz="3600" b="1" u="sng" dirty="0" smtClean="0">
                <a:solidFill>
                  <a:srgbClr val="C00000"/>
                </a:solidFill>
              </a:rPr>
              <a:t>+ a</a:t>
            </a:r>
            <a:r>
              <a:rPr lang="en-US" sz="2000" b="1" u="sng" dirty="0" smtClean="0">
                <a:solidFill>
                  <a:srgbClr val="C00000"/>
                </a:solidFill>
              </a:rPr>
              <a:t>n-1 </a:t>
            </a:r>
            <a:r>
              <a:rPr lang="en-US" sz="3600" b="1" dirty="0" smtClean="0">
                <a:solidFill>
                  <a:srgbClr val="002060"/>
                </a:solidFill>
              </a:rPr>
              <a:t>=  a</a:t>
            </a:r>
            <a:r>
              <a:rPr lang="en-US" sz="2000" b="1" dirty="0" smtClean="0">
                <a:solidFill>
                  <a:srgbClr val="002060"/>
                </a:solidFill>
              </a:rPr>
              <a:t>1</a:t>
            </a:r>
            <a:r>
              <a:rPr lang="en-US" sz="3600" b="1" dirty="0" smtClean="0">
                <a:solidFill>
                  <a:srgbClr val="002060"/>
                </a:solidFill>
              </a:rPr>
              <a:t> + d + a</a:t>
            </a:r>
            <a:r>
              <a:rPr lang="en-US" sz="2000" b="1" dirty="0" smtClean="0">
                <a:solidFill>
                  <a:srgbClr val="002060"/>
                </a:solidFill>
              </a:rPr>
              <a:t>n</a:t>
            </a:r>
            <a:r>
              <a:rPr lang="en-US" sz="3600" b="1" dirty="0" smtClean="0">
                <a:solidFill>
                  <a:srgbClr val="002060"/>
                </a:solidFill>
              </a:rPr>
              <a:t> – d = </a:t>
            </a:r>
            <a:r>
              <a:rPr lang="en-US" sz="3600" b="1" u="sng" dirty="0" smtClean="0">
                <a:solidFill>
                  <a:srgbClr val="C00000"/>
                </a:solidFill>
              </a:rPr>
              <a:t>a</a:t>
            </a:r>
            <a:r>
              <a:rPr lang="en-US" sz="2000" b="1" u="sng" dirty="0" smtClean="0">
                <a:solidFill>
                  <a:srgbClr val="C00000"/>
                </a:solidFill>
              </a:rPr>
              <a:t>1</a:t>
            </a:r>
            <a:r>
              <a:rPr lang="en-US" sz="3600" b="1" u="sng" dirty="0" smtClean="0">
                <a:solidFill>
                  <a:srgbClr val="C00000"/>
                </a:solidFill>
              </a:rPr>
              <a:t> + a</a:t>
            </a:r>
            <a:r>
              <a:rPr lang="en-US" sz="2000" b="1" u="sng" dirty="0" smtClean="0">
                <a:solidFill>
                  <a:srgbClr val="C00000"/>
                </a:solidFill>
              </a:rPr>
              <a:t>n</a:t>
            </a:r>
            <a:endParaRPr lang="ru-RU" sz="2000" b="1" u="sng" dirty="0" smtClean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857628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Аналогично можно доказать, что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714884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a</a:t>
            </a:r>
            <a:r>
              <a:rPr lang="ru-RU" sz="2000" b="1" dirty="0" smtClean="0">
                <a:solidFill>
                  <a:srgbClr val="C00000"/>
                </a:solidFill>
              </a:rPr>
              <a:t>3</a:t>
            </a:r>
            <a:r>
              <a:rPr lang="en-US" sz="3600" b="1" dirty="0" smtClean="0">
                <a:solidFill>
                  <a:srgbClr val="C00000"/>
                </a:solidFill>
              </a:rPr>
              <a:t>+ a</a:t>
            </a:r>
            <a:r>
              <a:rPr lang="en-US" sz="2000" b="1" dirty="0" smtClean="0">
                <a:solidFill>
                  <a:srgbClr val="C00000"/>
                </a:solidFill>
              </a:rPr>
              <a:t>n-</a:t>
            </a:r>
            <a:r>
              <a:rPr lang="ru-RU" sz="2000" b="1" dirty="0" smtClean="0">
                <a:solidFill>
                  <a:srgbClr val="C00000"/>
                </a:solidFill>
              </a:rPr>
              <a:t>2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</a:rPr>
              <a:t>= </a:t>
            </a:r>
            <a:r>
              <a:rPr lang="ru-RU" sz="3600" b="1" dirty="0" smtClean="0">
                <a:solidFill>
                  <a:srgbClr val="C00000"/>
                </a:solidFill>
              </a:rPr>
              <a:t>а</a:t>
            </a:r>
            <a:r>
              <a:rPr lang="en-US" sz="2000" b="1" dirty="0" smtClean="0">
                <a:solidFill>
                  <a:srgbClr val="C00000"/>
                </a:solidFill>
              </a:rPr>
              <a:t>1</a:t>
            </a:r>
            <a:r>
              <a:rPr lang="ru-RU" sz="3600" b="1" dirty="0" smtClean="0">
                <a:solidFill>
                  <a:srgbClr val="C00000"/>
                </a:solidFill>
              </a:rPr>
              <a:t> + а</a:t>
            </a:r>
            <a:r>
              <a:rPr lang="en-US" sz="2000" b="1" dirty="0" smtClean="0">
                <a:solidFill>
                  <a:srgbClr val="C00000"/>
                </a:solidFill>
              </a:rPr>
              <a:t>n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     …..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5857892"/>
            <a:ext cx="35012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err="1" smtClean="0">
                <a:solidFill>
                  <a:srgbClr val="C00000"/>
                </a:solidFill>
              </a:rPr>
              <a:t>a</a:t>
            </a:r>
            <a:r>
              <a:rPr lang="en-US" sz="2000" b="1" dirty="0" err="1" smtClean="0">
                <a:solidFill>
                  <a:srgbClr val="C00000"/>
                </a:solidFill>
              </a:rPr>
              <a:t>k</a:t>
            </a:r>
            <a:r>
              <a:rPr lang="en-US" sz="3600" b="1" dirty="0" smtClean="0">
                <a:solidFill>
                  <a:srgbClr val="C00000"/>
                </a:solidFill>
              </a:rPr>
              <a:t>+ a</a:t>
            </a:r>
            <a:r>
              <a:rPr lang="en-US" sz="2000" b="1" dirty="0" smtClean="0">
                <a:solidFill>
                  <a:srgbClr val="C00000"/>
                </a:solidFill>
              </a:rPr>
              <a:t>n-k+1</a:t>
            </a:r>
            <a:r>
              <a:rPr lang="en-US" sz="3600" b="1" dirty="0" smtClean="0">
                <a:solidFill>
                  <a:srgbClr val="C00000"/>
                </a:solidFill>
              </a:rPr>
              <a:t> = </a:t>
            </a:r>
            <a:r>
              <a:rPr lang="ru-RU" sz="3600" b="1" dirty="0" smtClean="0">
                <a:solidFill>
                  <a:srgbClr val="C00000"/>
                </a:solidFill>
              </a:rPr>
              <a:t>а</a:t>
            </a:r>
            <a:r>
              <a:rPr lang="en-US" sz="2000" b="1" dirty="0" smtClean="0">
                <a:solidFill>
                  <a:srgbClr val="C00000"/>
                </a:solidFill>
              </a:rPr>
              <a:t>1</a:t>
            </a:r>
            <a:r>
              <a:rPr lang="ru-RU" sz="3600" b="1" dirty="0" smtClean="0">
                <a:solidFill>
                  <a:srgbClr val="C00000"/>
                </a:solidFill>
              </a:rPr>
              <a:t> + а</a:t>
            </a:r>
            <a:r>
              <a:rPr lang="en-US" sz="2000" b="1" dirty="0" smtClean="0">
                <a:solidFill>
                  <a:srgbClr val="C00000"/>
                </a:solidFill>
              </a:rPr>
              <a:t>n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5929330"/>
            <a:ext cx="3571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Таким образом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рам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229600" cy="11144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	</a:t>
            </a:r>
            <a:r>
              <a:rPr lang="ru-RU" sz="2600" b="1" dirty="0" smtClean="0">
                <a:solidFill>
                  <a:srgbClr val="7030A0"/>
                </a:solidFill>
              </a:rPr>
              <a:t>Пусть сумма первых </a:t>
            </a:r>
            <a:r>
              <a:rPr lang="en-US" sz="2600" b="1" dirty="0" smtClean="0">
                <a:solidFill>
                  <a:srgbClr val="7030A0"/>
                </a:solidFill>
              </a:rPr>
              <a:t>n</a:t>
            </a:r>
            <a:r>
              <a:rPr lang="ru-RU" sz="2600" b="1" dirty="0" smtClean="0">
                <a:solidFill>
                  <a:srgbClr val="7030A0"/>
                </a:solidFill>
              </a:rPr>
              <a:t> членов арифметической прогрессии равна</a:t>
            </a:r>
            <a:r>
              <a:rPr lang="en-US" sz="2600" b="1" dirty="0" smtClean="0">
                <a:solidFill>
                  <a:srgbClr val="7030A0"/>
                </a:solidFill>
              </a:rPr>
              <a:t>      </a:t>
            </a:r>
            <a:r>
              <a:rPr lang="ru-RU" sz="2600" b="1" dirty="0" smtClean="0">
                <a:solidFill>
                  <a:srgbClr val="7030A0"/>
                </a:solidFill>
              </a:rPr>
              <a:t>тогда:  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500438" y="785813"/>
          <a:ext cx="374650" cy="481012"/>
        </p:xfrm>
        <a:graphic>
          <a:graphicData uri="http://schemas.openxmlformats.org/presentationml/2006/ole">
            <p:oleObj spid="_x0000_s1026" name="Формула" r:id="rId4" imgW="177480" imgH="22860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857250" y="1500188"/>
          <a:ext cx="3500438" cy="500062"/>
        </p:xfrm>
        <a:graphic>
          <a:graphicData uri="http://schemas.openxmlformats.org/presentationml/2006/ole">
            <p:oleObj spid="_x0000_s1027" name="Формула" r:id="rId5" imgW="1600200" imgH="228600" progId="Equation.3">
              <p:embed/>
            </p:oleObj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643438" y="1500188"/>
            <a:ext cx="714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7030A0"/>
                </a:solidFill>
                <a:latin typeface="Calibri" pitchFamily="34" charset="0"/>
              </a:rPr>
              <a:t>или</a:t>
            </a: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857250" y="2214563"/>
          <a:ext cx="3857625" cy="550862"/>
        </p:xfrm>
        <a:graphic>
          <a:graphicData uri="http://schemas.openxmlformats.org/presentationml/2006/ole">
            <p:oleObj spid="_x0000_s1028" name="Формула" r:id="rId6" imgW="1600200" imgH="228600" progId="Equation.3">
              <p:embed/>
            </p:oleObj>
          </a:graphicData>
        </a:graphic>
      </p:graphicFrame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85813" y="2714625"/>
            <a:ext cx="687002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rgbClr val="7030A0"/>
                </a:solidFill>
                <a:latin typeface="Calibri" pitchFamily="34" charset="0"/>
              </a:rPr>
              <a:t>Складывая эти равенства </a:t>
            </a:r>
            <a:r>
              <a:rPr lang="ru-RU" sz="2600" b="1" dirty="0" err="1">
                <a:solidFill>
                  <a:srgbClr val="7030A0"/>
                </a:solidFill>
                <a:latin typeface="Calibri" pitchFamily="34" charset="0"/>
              </a:rPr>
              <a:t>почленно</a:t>
            </a:r>
            <a:r>
              <a:rPr lang="ru-RU" sz="2600" b="1" dirty="0">
                <a:solidFill>
                  <a:srgbClr val="7030A0"/>
                </a:solidFill>
                <a:latin typeface="Calibri" pitchFamily="34" charset="0"/>
              </a:rPr>
              <a:t>, получим:</a:t>
            </a:r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642938" y="3286125"/>
          <a:ext cx="8128000" cy="571500"/>
        </p:xfrm>
        <a:graphic>
          <a:graphicData uri="http://schemas.openxmlformats.org/presentationml/2006/ole">
            <p:oleObj spid="_x0000_s1029" name="Формула" r:id="rId7" imgW="3251160" imgH="228600" progId="Equation.3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642938" y="4000500"/>
          <a:ext cx="7929562" cy="919163"/>
        </p:xfrm>
        <a:graphic>
          <a:graphicData uri="http://schemas.openxmlformats.org/presentationml/2006/ole">
            <p:oleObj spid="_x0000_s1030" name="Формула" r:id="rId8" imgW="3288960" imgH="380880" progId="Equation.3">
              <p:embed/>
            </p:oleObj>
          </a:graphicData>
        </a:graphic>
      </p:graphicFrame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42938" y="5000625"/>
            <a:ext cx="372416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rgbClr val="7030A0"/>
                </a:solidFill>
                <a:latin typeface="Calibri" pitchFamily="34" charset="0"/>
              </a:rPr>
              <a:t>Отсюда имеем формулу</a:t>
            </a:r>
          </a:p>
        </p:txBody>
      </p:sp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3143240" y="5572140"/>
          <a:ext cx="2540000" cy="984250"/>
        </p:xfrm>
        <a:graphic>
          <a:graphicData uri="http://schemas.openxmlformats.org/presentationml/2006/ole">
            <p:oleObj spid="_x0000_s1031" name="Формула" r:id="rId9" imgW="1015920" imgH="393480" progId="Equation.3">
              <p:embed/>
            </p:oleObj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857224" y="1500174"/>
          <a:ext cx="3500438" cy="500062"/>
        </p:xfrm>
        <a:graphic>
          <a:graphicData uri="http://schemas.openxmlformats.org/presentationml/2006/ole">
            <p:oleObj spid="_x0000_s1032" name="Формула" r:id="rId10" imgW="1600200" imgH="22860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786678" y="6365557"/>
            <a:ext cx="13573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7030A0"/>
                </a:solidFill>
                <a:latin typeface="Calibri" pitchFamily="34" charset="0"/>
              </a:rPr>
              <a:t>ЧТД</a:t>
            </a:r>
            <a:endParaRPr lang="ru-RU" sz="2600" b="1" dirty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6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2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рам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928688"/>
            <a:ext cx="8229600" cy="4525962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ru-RU" sz="3000" b="1" dirty="0" smtClean="0">
                <a:solidFill>
                  <a:srgbClr val="7030A0"/>
                </a:solidFill>
              </a:rPr>
              <a:t>Сумма первых </a:t>
            </a:r>
            <a:r>
              <a:rPr lang="en-US" sz="3000" b="1" dirty="0" smtClean="0">
                <a:solidFill>
                  <a:srgbClr val="7030A0"/>
                </a:solidFill>
              </a:rPr>
              <a:t>n</a:t>
            </a:r>
            <a:r>
              <a:rPr lang="kk-KZ" sz="3000" b="1" dirty="0" smtClean="0">
                <a:solidFill>
                  <a:srgbClr val="7030A0"/>
                </a:solidFill>
              </a:rPr>
              <a:t> членов арифметической прогрессии равна полусумме крайних членов</a:t>
            </a:r>
            <a:r>
              <a:rPr lang="ru-RU" sz="3000" b="1" dirty="0" smtClean="0">
                <a:solidFill>
                  <a:srgbClr val="7030A0"/>
                </a:solidFill>
              </a:rPr>
              <a:t>, умноженной на число членов.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282" y="4357694"/>
            <a:ext cx="85442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</a:rPr>
              <a:t>Если учесть, что                                       ,  то получим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: 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3071813" y="5143500"/>
          <a:ext cx="2862262" cy="862013"/>
        </p:xfrm>
        <a:graphic>
          <a:graphicData uri="http://schemas.openxmlformats.org/presentationml/2006/ole">
            <p:oleObj spid="_x0000_s24578" name="Формула" r:id="rId4" imgW="1307880" imgH="393480" progId="Equation.3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3214688" y="3071813"/>
          <a:ext cx="2540000" cy="984250"/>
        </p:xfrm>
        <a:graphic>
          <a:graphicData uri="http://schemas.openxmlformats.org/presentationml/2006/ole">
            <p:oleObj spid="_x0000_s24579" name="Формула" r:id="rId5" imgW="1015920" imgH="393480" progId="Equation.3">
              <p:embed/>
            </p:oleObj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3214688" y="4286250"/>
          <a:ext cx="2603500" cy="571500"/>
        </p:xfrm>
        <a:graphic>
          <a:graphicData uri="http://schemas.openxmlformats.org/presentationml/2006/ole">
            <p:oleObj spid="_x0000_s24580" name="Формула" r:id="rId6" imgW="10411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рам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Пример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928688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Найдите сумму первых 20 членов арифметической прогрессии: 1; 3; 5; 7;… 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3357554" y="2285992"/>
          <a:ext cx="2540000" cy="984250"/>
        </p:xfrm>
        <a:graphic>
          <a:graphicData uri="http://schemas.openxmlformats.org/presentationml/2006/ole">
            <p:oleObj spid="_x0000_s25613" name="Формула" r:id="rId4" imgW="1015920" imgH="39348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643042" y="3071810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 = 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43042" y="3714752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d = 2 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14480" y="4286256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= 1+ 19 ∙ 2 =39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85918" y="4857760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= (1+39)10 = 400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57356" y="5572140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Ответ: 400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4" grpId="0"/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785794"/>
            <a:ext cx="4185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Закрепление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571744"/>
            <a:ext cx="5256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№ 16.33-16.35(б)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28" y="142852"/>
            <a:ext cx="6535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Проверочная работа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142984"/>
            <a:ext cx="35153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 вариант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29224" y="1071546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 вариант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285720" y="2571744"/>
            <a:ext cx="40005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5,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23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Найти: S10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-2,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 = 1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Найти: S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50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4929190" y="2571744"/>
            <a:ext cx="38576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4, 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16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Найти: S12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-1,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 =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Найти: S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40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7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57345" grpId="0"/>
      <p:bldP spid="573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28" y="142852"/>
            <a:ext cx="6535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Проверочная работа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142984"/>
            <a:ext cx="35153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 вариант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29224" y="1071546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 вариант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285720" y="2571744"/>
            <a:ext cx="40005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5,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23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Найти: S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Ответ: 140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-2,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 = 1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Найти: S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50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Ответ: 1125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4929190" y="2571744"/>
            <a:ext cx="385765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4, 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16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Найти: S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Ответ: 120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-1,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 =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Найти: S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40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Ответ: 1520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7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57345" grpId="0"/>
      <p:bldP spid="573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28" y="285728"/>
            <a:ext cx="6207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428868"/>
            <a:ext cx="78774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№ 16.33-16.37(а), №16.39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№16.59(а)*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75656" y="980728"/>
            <a:ext cx="6305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 9 класс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76872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«Математика </a:t>
            </a: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</a:rPr>
              <a:t>может открыть определенную последовательность даже в </a:t>
            </a: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хаосе». </a:t>
            </a:r>
          </a:p>
          <a:p>
            <a:pPr algn="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sz="4800" b="1" dirty="0" err="1">
                <a:solidFill>
                  <a:schemeClr val="accent2">
                    <a:lumMod val="50000"/>
                  </a:schemeClr>
                </a:solidFill>
              </a:rPr>
              <a:t>Гертруда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800" b="1" dirty="0" err="1">
                <a:solidFill>
                  <a:schemeClr val="accent2">
                    <a:lumMod val="50000"/>
                  </a:schemeClr>
                </a:solidFill>
              </a:rPr>
              <a:t>Стайн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85918" y="2285992"/>
            <a:ext cx="5373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79712" y="0"/>
            <a:ext cx="400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Повторим?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айте определение арифметической прогрессии;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34888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Числовая последовательность, каждый член которой, начиная со второго, равен сумме предыдущего и одного  и того же числа </a:t>
            </a:r>
            <a:r>
              <a:rPr lang="en-US" sz="3600" b="1" i="1" dirty="0" smtClean="0">
                <a:solidFill>
                  <a:schemeClr val="hlink"/>
                </a:solidFill>
              </a:rPr>
              <a:t>d (</a:t>
            </a:r>
            <a:r>
              <a:rPr lang="ru-RU" sz="3600" b="1" i="1" dirty="0" smtClean="0">
                <a:solidFill>
                  <a:schemeClr val="hlink"/>
                </a:solidFill>
              </a:rPr>
              <a:t>разность)</a:t>
            </a:r>
            <a:r>
              <a:rPr lang="ru-RU" sz="3600" b="1" i="1" dirty="0" smtClean="0">
                <a:solidFill>
                  <a:schemeClr val="tx2"/>
                </a:solidFill>
              </a:rPr>
              <a:t>, называется </a:t>
            </a:r>
            <a:r>
              <a:rPr lang="ru-RU" sz="3600" b="1" i="1" dirty="0" smtClean="0">
                <a:solidFill>
                  <a:schemeClr val="hlink"/>
                </a:solidFill>
              </a:rPr>
              <a:t>арифметической прогрессией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8748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Дана арифметическая прогрессия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2, 6, 10, 14,…..</a:t>
            </a:r>
          </a:p>
          <a:p>
            <a:r>
              <a:rPr lang="ru-RU" sz="4000" b="1" i="1" dirty="0" smtClean="0">
                <a:solidFill>
                  <a:srgbClr val="C00000"/>
                </a:solidFill>
              </a:rPr>
              <a:t>Найти: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928802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а</a:t>
            </a:r>
            <a:r>
              <a:rPr lang="ru-RU" sz="2400" b="1" dirty="0" smtClean="0">
                <a:solidFill>
                  <a:srgbClr val="002060"/>
                </a:solidFill>
              </a:rPr>
              <a:t>1</a:t>
            </a:r>
            <a:r>
              <a:rPr lang="ru-RU" sz="4400" b="1" dirty="0" smtClean="0">
                <a:solidFill>
                  <a:srgbClr val="002060"/>
                </a:solidFill>
              </a:rPr>
              <a:t>= 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2000240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2643182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002060"/>
                </a:solidFill>
              </a:rPr>
              <a:t>d = 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2714620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2060"/>
                </a:solidFill>
              </a:rPr>
              <a:t>6-2 =  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471488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а</a:t>
            </a:r>
            <a:r>
              <a:rPr lang="ru-RU" sz="2400" b="1" dirty="0">
                <a:solidFill>
                  <a:srgbClr val="002060"/>
                </a:solidFill>
              </a:rPr>
              <a:t>11</a:t>
            </a:r>
            <a:r>
              <a:rPr lang="ru-RU" sz="4400" b="1" dirty="0">
                <a:solidFill>
                  <a:srgbClr val="002060"/>
                </a:solidFill>
              </a:rPr>
              <a:t> =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14546" y="4786322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2+ 10   4 = 42</a:t>
            </a:r>
          </a:p>
        </p:txBody>
      </p:sp>
      <p:sp>
        <p:nvSpPr>
          <p:cNvPr id="10" name="Овал 9"/>
          <p:cNvSpPr/>
          <p:nvPr/>
        </p:nvSpPr>
        <p:spPr>
          <a:xfrm flipH="1">
            <a:off x="3500430" y="507207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1000100" y="3929066"/>
          <a:ext cx="2603500" cy="571500"/>
        </p:xfrm>
        <a:graphic>
          <a:graphicData uri="http://schemas.openxmlformats.org/presentationml/2006/ole">
            <p:oleObj spid="_x0000_s36865" name="Формула" r:id="rId4" imgW="1041120" imgH="2286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14348" y="3286124"/>
            <a:ext cx="8215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Назовите формулу </a:t>
            </a:r>
            <a:r>
              <a:rPr lang="en-US" sz="4000" b="1" dirty="0" smtClean="0">
                <a:solidFill>
                  <a:srgbClr val="002060"/>
                </a:solidFill>
              </a:rPr>
              <a:t>n –</a:t>
            </a:r>
            <a:r>
              <a:rPr lang="ru-RU" sz="4000" b="1" dirty="0" smtClean="0">
                <a:solidFill>
                  <a:srgbClr val="002060"/>
                </a:solidFill>
              </a:rPr>
              <a:t> го члена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0"/>
                            </p:stCondLst>
                            <p:childTnLst>
                              <p:par>
                                <p:cTn id="7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1556792"/>
            <a:ext cx="58944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домашней работы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1268760"/>
            <a:ext cx="809228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урока:</a:t>
            </a:r>
          </a:p>
          <a:p>
            <a:pPr algn="ctr"/>
            <a:r>
              <a:rPr lang="ru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«Сумма первых </a:t>
            </a:r>
            <a:r>
              <a:rPr lang="en-US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 </a:t>
            </a:r>
            <a:r>
              <a:rPr lang="ru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членов </a:t>
            </a:r>
          </a:p>
          <a:p>
            <a:pPr algn="ctr"/>
            <a:r>
              <a:rPr lang="ru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арифметической </a:t>
            </a:r>
          </a:p>
          <a:p>
            <a:pPr algn="ctr"/>
            <a:r>
              <a:rPr lang="ru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прогрессии»</a:t>
            </a:r>
            <a:endParaRPr lang="ru-RU" sz="54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476672"/>
            <a:ext cx="76514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Из истории математики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9" descr="encyclopediyaRU-2052872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571612"/>
            <a:ext cx="2428892" cy="34290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3240" y="1571612"/>
            <a:ext cx="60007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 формулой суммы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-первых членов арифметической прогрессии был связан эпизод из жизни немецкого математика Карла Фридриха Гаусса (1777-1855). Когда ему было 9 лет, учитель, занятый проверкой учеников  других классов, задал на уроке следующую задачу: «Сосчитать сумму натуральных чисел от 1 до 100 включительно», надеясь, что это займёт много времени. Каково же было удивление учителя, когда один из учеников (это был Гаусс) через минуту воскликнул : «Я уже решил…»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71604" y="357166"/>
            <a:ext cx="589789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в группах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357298"/>
            <a:ext cx="68580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000" b="1" i="1" dirty="0" smtClean="0">
                <a:solidFill>
                  <a:srgbClr val="6600FF"/>
                </a:solidFill>
                <a:latin typeface="Georgia" pitchFamily="18" charset="0"/>
              </a:rPr>
              <a:t>Давным-давно  сказал один  мудрец</a:t>
            </a:r>
          </a:p>
          <a:p>
            <a:pPr>
              <a:buFont typeface="Wingdings" pitchFamily="2" charset="2"/>
              <a:buNone/>
            </a:pPr>
            <a:r>
              <a:rPr lang="ru-RU" sz="4000" b="1" i="1" dirty="0" smtClean="0">
                <a:solidFill>
                  <a:srgbClr val="6600FF"/>
                </a:solidFill>
                <a:latin typeface="Georgia" pitchFamily="18" charset="0"/>
              </a:rPr>
              <a:t>Что  прежде  надо</a:t>
            </a:r>
          </a:p>
          <a:p>
            <a:pPr>
              <a:buFont typeface="Wingdings" pitchFamily="2" charset="2"/>
              <a:buNone/>
            </a:pPr>
            <a:r>
              <a:rPr lang="ru-RU" sz="4000" b="1" i="1" dirty="0" smtClean="0">
                <a:solidFill>
                  <a:srgbClr val="6600FF"/>
                </a:solidFill>
                <a:latin typeface="Georgia" pitchFamily="18" charset="0"/>
              </a:rPr>
              <a:t>Связать  начало  и  конец</a:t>
            </a:r>
          </a:p>
          <a:p>
            <a:pPr>
              <a:buFont typeface="Wingdings" pitchFamily="2" charset="2"/>
              <a:buNone/>
            </a:pPr>
            <a:r>
              <a:rPr lang="ru-RU" sz="4000" b="1" i="1" dirty="0" smtClean="0">
                <a:solidFill>
                  <a:srgbClr val="6600FF"/>
                </a:solidFill>
                <a:latin typeface="Georgia" pitchFamily="18" charset="0"/>
              </a:rPr>
              <a:t>У  численного  ряда.</a:t>
            </a:r>
            <a:endParaRPr lang="ru-RU" sz="4000" b="1" i="1" dirty="0">
              <a:solidFill>
                <a:srgbClr val="6600FF"/>
              </a:solidFill>
              <a:latin typeface="Georgia" pitchFamily="18" charset="0"/>
            </a:endParaRPr>
          </a:p>
        </p:txBody>
      </p:sp>
      <p:pic>
        <p:nvPicPr>
          <p:cNvPr id="5" name="Picture 6" descr="CRCTR5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0238" y="2997200"/>
            <a:ext cx="3433762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ра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3" y="285750"/>
            <a:ext cx="63071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63" y="285750"/>
            <a:ext cx="63071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63" y="1285875"/>
            <a:ext cx="20288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63" y="285750"/>
            <a:ext cx="62865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43063" y="2214563"/>
            <a:ext cx="20288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1604" y="285728"/>
            <a:ext cx="62865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43063" y="3143250"/>
            <a:ext cx="20288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print"/>
          <a:srcRect l="14844" t="66602" r="16309" b="10938"/>
          <a:stretch>
            <a:fillRect/>
          </a:stretch>
        </p:blipFill>
        <p:spPr bwMode="auto">
          <a:xfrm>
            <a:off x="1428750" y="4357688"/>
            <a:ext cx="67151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 cstate="print"/>
          <a:srcRect l="5322" t="31445" r="5322" b="42188"/>
          <a:stretch>
            <a:fillRect/>
          </a:stretch>
        </p:blipFill>
        <p:spPr bwMode="auto">
          <a:xfrm>
            <a:off x="214313" y="4214813"/>
            <a:ext cx="87153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546</Words>
  <Application>Microsoft Office PowerPoint</Application>
  <PresentationFormat>Экран (4:3)</PresentationFormat>
  <Paragraphs>107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Пример </vt:lpstr>
      <vt:lpstr>Слайд 16</vt:lpstr>
      <vt:lpstr>Слайд 17</vt:lpstr>
      <vt:lpstr>Слайд 18</vt:lpstr>
      <vt:lpstr>Слайд 19</vt:lpstr>
      <vt:lpstr>Слайд 20</vt:lpstr>
    </vt:vector>
  </TitlesOfParts>
  <Company>RUSSIA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GAME 2008</dc:creator>
  <cp:lastModifiedBy>XP GAME 2008</cp:lastModifiedBy>
  <cp:revision>75</cp:revision>
  <dcterms:created xsi:type="dcterms:W3CDTF">2013-02-03T13:40:09Z</dcterms:created>
  <dcterms:modified xsi:type="dcterms:W3CDTF">2013-03-02T15:35:31Z</dcterms:modified>
</cp:coreProperties>
</file>