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7" r:id="rId3"/>
    <p:sldId id="257" r:id="rId4"/>
    <p:sldId id="268" r:id="rId5"/>
    <p:sldId id="258" r:id="rId6"/>
    <p:sldId id="269" r:id="rId7"/>
    <p:sldId id="270" r:id="rId8"/>
    <p:sldId id="271" r:id="rId9"/>
    <p:sldId id="273" r:id="rId10"/>
    <p:sldId id="272" r:id="rId11"/>
    <p:sldId id="280" r:id="rId12"/>
    <p:sldId id="259" r:id="rId13"/>
    <p:sldId id="260" r:id="rId14"/>
    <p:sldId id="261" r:id="rId15"/>
    <p:sldId id="262" r:id="rId16"/>
    <p:sldId id="277" r:id="rId17"/>
    <p:sldId id="278" r:id="rId18"/>
    <p:sldId id="279" r:id="rId19"/>
    <p:sldId id="275" r:id="rId20"/>
    <p:sldId id="276" r:id="rId21"/>
    <p:sldId id="263" r:id="rId22"/>
    <p:sldId id="281" r:id="rId23"/>
    <p:sldId id="264" r:id="rId24"/>
    <p:sldId id="265" r:id="rId25"/>
    <p:sldId id="266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00FFFF"/>
    <a:srgbClr val="FF990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58C0D5-BC65-45CE-8DA5-27102AA38FD4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8E5A6-677D-4291-9FCA-A02EE3E297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91472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FDA16-FFF9-45E2-A9AA-BD4888DC1BA8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ED3A07-BD61-4B01-A099-A6223328B1B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1763352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18F53-06C4-4007-848C-A51CA52CB066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A9203C-07CB-4E19-9B6B-3FCF972F354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37714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A79A14-BEB3-4057-9928-B8B6B730DD5D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230B9A-42A0-4359-ACD9-F2DF30CD84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09959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742FA-52AD-49DC-B9C2-19D22A08CD3C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3486A8-9390-471A-B4F4-8F64C0EAED2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2424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37C8EA-A8BC-4130-94C0-4EE9184B5738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CD2A7E-8B13-4E56-87BA-72EF904547E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358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05FFD-19AA-4E27-B663-E67DEBE28566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3DC792-5BE2-4FDE-A890-1A3A7154287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72239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DE2472-9924-407B-B7C0-1B4A3E7E579A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C3AA5E-299A-4110-BD29-CAA718CD107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72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C2F3C4-E3CD-4AF8-8426-7C9AA84D1B7F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C3B1CB-A394-4E16-ADB9-E50AFFA365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39335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E5BB7-FAC3-4FEB-A961-2FECEA082F7B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CCF722-0AE7-46D5-B3CE-03883362D0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60193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CAD0D-7171-43E0-81CD-6365625E54CD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1BC9F6-AA44-4DB3-B7D8-21D7C653CD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93905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000082"/>
            </a:gs>
            <a:gs pos="30000">
              <a:srgbClr val="66008F"/>
            </a:gs>
            <a:gs pos="64999">
              <a:srgbClr val="BA0066"/>
            </a:gs>
            <a:gs pos="89999">
              <a:srgbClr val="FF0000"/>
            </a:gs>
            <a:gs pos="100000">
              <a:srgbClr val="FF8200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717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8E5DFB5-7D1C-4640-9839-408B0FAFB0C1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5469021F-3EFA-4CDC-B42C-BDDE6481127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7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214422"/>
            <a:ext cx="9144000" cy="3139321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Топливно-энергетическая промышленность мира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добыча нефти карт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928670"/>
            <a:ext cx="8856662" cy="562770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5363" name="TextBox 2"/>
          <p:cNvSpPr txBox="1">
            <a:spLocks noChangeArrowheads="1"/>
          </p:cNvSpPr>
          <p:nvPr/>
        </p:nvSpPr>
        <p:spPr bwMode="auto">
          <a:xfrm>
            <a:off x="285750" y="142875"/>
            <a:ext cx="85725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chemeClr val="bg1"/>
                </a:solidFill>
                <a:latin typeface="Calibri" panose="020F0502020204030204" pitchFamily="34" charset="0"/>
              </a:rPr>
              <a:t>Главные районы добычи нефти в мире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нефтяные мосты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693" y="928670"/>
            <a:ext cx="8964613" cy="572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1071563" y="214313"/>
            <a:ext cx="7000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chemeClr val="bg1"/>
                </a:solidFill>
                <a:latin typeface="Calibri" panose="020F0502020204030204" pitchFamily="34" charset="0"/>
              </a:rPr>
              <a:t>Главные грузопотоки нефти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42875" y="214313"/>
            <a:ext cx="885825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>
                <a:solidFill>
                  <a:schemeClr val="bg1"/>
                </a:solidFill>
                <a:latin typeface="Calibri" panose="020F0502020204030204" pitchFamily="34" charset="0"/>
              </a:rPr>
              <a:t>В 1960 году была создана </a:t>
            </a:r>
          </a:p>
          <a:p>
            <a:pPr algn="ctr" eaLnBrk="1" hangingPunct="1"/>
            <a:r>
              <a:rPr lang="ru-RU" altLang="ru-RU" sz="3200" b="1">
                <a:solidFill>
                  <a:schemeClr val="bg1"/>
                </a:solidFill>
                <a:latin typeface="Calibri" panose="020F0502020204030204" pitchFamily="34" charset="0"/>
              </a:rPr>
              <a:t>Организация стран – экспортёров нефти (ОПЕК)</a:t>
            </a:r>
          </a:p>
        </p:txBody>
      </p:sp>
      <p:pic>
        <p:nvPicPr>
          <p:cNvPr id="3" name="Рисунок 2" descr="3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4397" y="1285860"/>
            <a:ext cx="7215206" cy="541140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214313" y="142875"/>
            <a:ext cx="864393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chemeClr val="bg1"/>
                </a:solidFill>
                <a:latin typeface="Calibri" panose="020F0502020204030204" pitchFamily="34" charset="0"/>
              </a:rPr>
              <a:t>В состав ОПЕК входит 12 стран: </a:t>
            </a:r>
          </a:p>
          <a:p>
            <a:pPr algn="ctr" eaLnBrk="1" hangingPunct="1"/>
            <a:r>
              <a:rPr lang="ru-RU" altLang="ru-RU" sz="2800" b="1">
                <a:solidFill>
                  <a:schemeClr val="bg1"/>
                </a:solidFill>
                <a:latin typeface="Calibri" panose="020F0502020204030204" pitchFamily="34" charset="0"/>
              </a:rPr>
              <a:t>Иран, Ирак, Кувейт, Саудовская Аравия, Венесуэла, Катар, Ливия, Объединённые Арабские Эмираты, Алжир, Нигерия, Эквадор и Ангола. </a:t>
            </a:r>
          </a:p>
        </p:txBody>
      </p:sp>
      <p:pic>
        <p:nvPicPr>
          <p:cNvPr id="18435" name="Рисунок 2" descr="КАРТА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50" y="2286000"/>
            <a:ext cx="8572500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Прямоугольник 1"/>
          <p:cNvSpPr>
            <a:spLocks noChangeArrowheads="1"/>
          </p:cNvSpPr>
          <p:nvPr/>
        </p:nvSpPr>
        <p:spPr bwMode="auto">
          <a:xfrm>
            <a:off x="285750" y="142875"/>
            <a:ext cx="8643938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chemeClr val="bg1"/>
                </a:solidFill>
                <a:latin typeface="Calibri" panose="020F0502020204030204" pitchFamily="34" charset="0"/>
              </a:rPr>
              <a:t>Штаб-квартира расположена в Вене. </a:t>
            </a:r>
          </a:p>
          <a:p>
            <a:pPr algn="ctr" eaLnBrk="1" hangingPunct="1"/>
            <a:r>
              <a:rPr lang="ru-RU" altLang="ru-RU" sz="2800" b="1">
                <a:solidFill>
                  <a:schemeClr val="bg1"/>
                </a:solidFill>
                <a:latin typeface="Calibri" panose="020F0502020204030204" pitchFamily="34" charset="0"/>
              </a:rPr>
              <a:t>Генеральный секретарь (с 2007г.) –</a:t>
            </a:r>
          </a:p>
          <a:p>
            <a:pPr algn="ctr" eaLnBrk="1" hangingPunct="1"/>
            <a:r>
              <a:rPr lang="ru-RU" altLang="ru-RU" sz="2800" b="1">
                <a:solidFill>
                  <a:schemeClr val="bg1"/>
                </a:solidFill>
                <a:latin typeface="Calibri" panose="020F0502020204030204" pitchFamily="34" charset="0"/>
              </a:rPr>
              <a:t> Абдалла Салем аль-Бадри</a:t>
            </a:r>
            <a:endParaRPr lang="ru-RU" altLang="ru-RU" sz="2800" b="1">
              <a:latin typeface="Calibri" panose="020F0502020204030204" pitchFamily="34" charset="0"/>
            </a:endParaRPr>
          </a:p>
        </p:txBody>
      </p:sp>
      <p:pic>
        <p:nvPicPr>
          <p:cNvPr id="4" name="Рисунок 3" descr="опек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2844" y="3214686"/>
            <a:ext cx="5143504" cy="342900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pictur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6" y="1643050"/>
            <a:ext cx="3524275" cy="264320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Прямоугольник 1"/>
          <p:cNvSpPr>
            <a:spLocks noChangeArrowheads="1"/>
          </p:cNvSpPr>
          <p:nvPr/>
        </p:nvSpPr>
        <p:spPr bwMode="auto">
          <a:xfrm>
            <a:off x="142875" y="142875"/>
            <a:ext cx="885825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chemeClr val="bg1"/>
                </a:solidFill>
                <a:latin typeface="Calibri" panose="020F0502020204030204" pitchFamily="34" charset="0"/>
              </a:rPr>
              <a:t>Целью ОПЕК является координация деятельности и выработка общей политики в отношении добычи нефти среди стран участников организации, поддержания стабильных цен на нефть, обеспечения стабильных поставок нефти потребителям, получения отдачи от инвестиций в нефтяную отрасль.</a:t>
            </a:r>
          </a:p>
        </p:txBody>
      </p:sp>
      <p:pic>
        <p:nvPicPr>
          <p:cNvPr id="3" name="Рисунок 2" descr="ЭКСПОРТЁРЫ НЕФТИ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2143116"/>
            <a:ext cx="8715436" cy="45224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0" y="785813"/>
            <a:ext cx="9144000" cy="2862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получила значительное развитие. </a:t>
            </a:r>
          </a:p>
          <a:p>
            <a:pPr algn="ctr">
              <a:defRPr/>
            </a:pPr>
            <a:r>
              <a:rPr lang="ru-RU" sz="30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Это объясняется тремя главными причинами:</a:t>
            </a:r>
          </a:p>
          <a:p>
            <a:pPr marL="514350" indent="-514350" algn="ctr">
              <a:buFontTx/>
              <a:buAutoNum type="arabicPeriod"/>
              <a:defRPr/>
            </a:pPr>
            <a:r>
              <a:rPr lang="ru-RU" sz="30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Наличием больших разведанных запасов природного газа;</a:t>
            </a:r>
          </a:p>
          <a:p>
            <a:pPr marL="514350" indent="-514350" algn="ctr">
              <a:buFontTx/>
              <a:buAutoNum type="arabicPeriod"/>
              <a:defRPr/>
            </a:pPr>
            <a:r>
              <a:rPr lang="ru-RU" sz="30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Относительной дешевизной его транспортировки;</a:t>
            </a:r>
          </a:p>
          <a:p>
            <a:pPr marL="514350" indent="-514350" algn="ctr">
              <a:buFontTx/>
              <a:buAutoNum type="arabicPeriod"/>
              <a:defRPr/>
            </a:pPr>
            <a:r>
              <a:rPr lang="ru-RU" sz="3000" b="1" dirty="0">
                <a:solidFill>
                  <a:schemeClr val="bg1"/>
                </a:solidFill>
                <a:latin typeface="Calibri" pitchFamily="34" charset="0"/>
                <a:cs typeface="Arial" charset="0"/>
              </a:rPr>
              <a:t>Газ – экологически более «чистое» топливо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393009" y="142852"/>
            <a:ext cx="6357982" cy="6461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</a:rPr>
              <a:t>Газовая  промышленность</a:t>
            </a:r>
          </a:p>
        </p:txBody>
      </p:sp>
      <p:pic>
        <p:nvPicPr>
          <p:cNvPr id="4" name="Рисунок 3" descr="газ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25185" y="3643314"/>
            <a:ext cx="5293630" cy="3214686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2357438" y="142875"/>
            <a:ext cx="4429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chemeClr val="bg1"/>
                </a:solidFill>
                <a:latin typeface="Calibri" panose="020F0502020204030204" pitchFamily="34" charset="0"/>
              </a:rPr>
              <a:t>Добыча   нефти</a:t>
            </a:r>
          </a:p>
        </p:txBody>
      </p:sp>
      <p:sp>
        <p:nvSpPr>
          <p:cNvPr id="3076" name="TextBox 2"/>
          <p:cNvSpPr txBox="1">
            <a:spLocks noChangeArrowheads="1"/>
          </p:cNvSpPr>
          <p:nvPr/>
        </p:nvSpPr>
        <p:spPr bwMode="auto">
          <a:xfrm>
            <a:off x="285750" y="857250"/>
            <a:ext cx="871537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chemeClr val="bg1"/>
                </a:solidFill>
                <a:latin typeface="Calibri" panose="020F0502020204030204" pitchFamily="34" charset="0"/>
              </a:rPr>
              <a:t>Ежегодно добывается около 2,4 трлн м³ газа.</a:t>
            </a:r>
          </a:p>
          <a:p>
            <a:pPr algn="ctr" eaLnBrk="1" hangingPunct="1"/>
            <a:r>
              <a:rPr lang="ru-RU" altLang="ru-RU" sz="2800" b="1">
                <a:solidFill>
                  <a:schemeClr val="bg1"/>
                </a:solidFill>
                <a:latin typeface="Calibri" panose="020F0502020204030204" pitchFamily="34" charset="0"/>
              </a:rPr>
              <a:t>В мировую торговлю поступает более 25% добываемого природного газа</a:t>
            </a:r>
          </a:p>
        </p:txBody>
      </p:sp>
      <p:graphicFrame>
        <p:nvGraphicFramePr>
          <p:cNvPr id="3074" name="Диаграмма 3"/>
          <p:cNvGraphicFramePr>
            <a:graphicFrameLocks/>
          </p:cNvGraphicFramePr>
          <p:nvPr/>
        </p:nvGraphicFramePr>
        <p:xfrm>
          <a:off x="285750" y="2000250"/>
          <a:ext cx="8501063" cy="457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r:id="rId3" imgW="8498561" imgH="4572396" progId="Excel.Chart.8">
                  <p:embed/>
                </p:oleObj>
              </mc:Choice>
              <mc:Fallback>
                <p:oleObj r:id="rId3" imgW="8498561" imgH="4572396" progId="Excel.Chart.8">
                  <p:embed/>
                  <p:pic>
                    <p:nvPicPr>
                      <p:cNvPr id="0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2000250"/>
                        <a:ext cx="8501063" cy="457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газовая промыш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116" y="1000108"/>
            <a:ext cx="8821768" cy="5625104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2531" name="TextBox 3"/>
          <p:cNvSpPr txBox="1">
            <a:spLocks noChangeArrowheads="1"/>
          </p:cNvSpPr>
          <p:nvPr/>
        </p:nvSpPr>
        <p:spPr bwMode="auto">
          <a:xfrm>
            <a:off x="1071563" y="214313"/>
            <a:ext cx="7000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chemeClr val="bg1"/>
                </a:solidFill>
                <a:latin typeface="Calibri" panose="020F0502020204030204" pitchFamily="34" charset="0"/>
              </a:rPr>
              <a:t>Главные грузопотоки газа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393009" y="142852"/>
            <a:ext cx="6357982" cy="6461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</a:rPr>
              <a:t>Угольная  промышленность</a:t>
            </a:r>
          </a:p>
        </p:txBody>
      </p:sp>
      <p:sp>
        <p:nvSpPr>
          <p:cNvPr id="3" name="Text Box 9"/>
          <p:cNvSpPr txBox="1">
            <a:spLocks noChangeArrowheads="1"/>
          </p:cNvSpPr>
          <p:nvPr/>
        </p:nvSpPr>
        <p:spPr bwMode="auto">
          <a:xfrm>
            <a:off x="115888" y="928688"/>
            <a:ext cx="8910637" cy="3108325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  <a:cs typeface="Arial" charset="0"/>
              </a:rPr>
              <a:t>Добыча угля в год составляет 5 млрд. т, а известные запасы составляют 1 </a:t>
            </a:r>
            <a:r>
              <a:rPr lang="ru-RU" sz="2800" b="1" dirty="0" err="1">
                <a:solidFill>
                  <a:schemeClr val="bg1"/>
                </a:solidFill>
                <a:latin typeface="+mn-lt"/>
                <a:cs typeface="Arial" charset="0"/>
              </a:rPr>
              <a:t>трлн</a:t>
            </a:r>
            <a:r>
              <a:rPr lang="ru-RU" sz="2800" b="1" dirty="0">
                <a:solidFill>
                  <a:schemeClr val="bg1"/>
                </a:solidFill>
                <a:latin typeface="+mn-lt"/>
                <a:cs typeface="Arial" charset="0"/>
              </a:rPr>
              <a:t> 250 млн. тонн.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  <a:cs typeface="Arial" charset="0"/>
              </a:rPr>
              <a:t>Уголь  потребляется  в  тех  странах в  которых его добывают,  только 10% добываемого угля идет  на  мировой  рынок (на экспорт), это связано с тем,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  <a:cs typeface="Arial" charset="0"/>
              </a:rPr>
              <a:t>что перевозка угля достаточно дорогая.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  <a:cs typeface="Arial" charset="0"/>
              </a:rPr>
              <a:t>На экспорте угля специализируются - Австралия.</a:t>
            </a:r>
          </a:p>
        </p:txBody>
      </p:sp>
      <p:pic>
        <p:nvPicPr>
          <p:cNvPr id="4" name="Рисунок 3" descr="уголь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048127"/>
            <a:ext cx="4214810" cy="280987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5" name="Рисунок 4" descr="уголь 2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7271" y="4071943"/>
            <a:ext cx="4176729" cy="2786058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142875" y="142875"/>
            <a:ext cx="8786813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chemeClr val="bg1"/>
                </a:solidFill>
                <a:latin typeface="Calibri" panose="020F0502020204030204" pitchFamily="34" charset="0"/>
              </a:rPr>
              <a:t>Топливно-энергетический комплекс представляет собой сложную систему - совокупность производств, процессов, материальных устройств по добыче топливно-энергетических ресурсов (ТЭР), их преобразованию, транспортировке, распределению и потреблению как первичных ТЭР, так и преобразованных видов энергоносителей.</a:t>
            </a:r>
          </a:p>
        </p:txBody>
      </p:sp>
      <p:pic>
        <p:nvPicPr>
          <p:cNvPr id="3" name="Рисунок 2" descr="тэ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500" y="3219450"/>
            <a:ext cx="5715000" cy="3638550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357438" y="142875"/>
            <a:ext cx="442912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chemeClr val="bg1"/>
                </a:solidFill>
                <a:latin typeface="Calibri" panose="020F0502020204030204" pitchFamily="34" charset="0"/>
              </a:rPr>
              <a:t>Добыча   угля</a:t>
            </a:r>
          </a:p>
        </p:txBody>
      </p:sp>
      <p:graphicFrame>
        <p:nvGraphicFramePr>
          <p:cNvPr id="4098" name="Диаграмма 2"/>
          <p:cNvGraphicFramePr>
            <a:graphicFrameLocks/>
          </p:cNvGraphicFramePr>
          <p:nvPr/>
        </p:nvGraphicFramePr>
        <p:xfrm>
          <a:off x="214313" y="1397000"/>
          <a:ext cx="8643937" cy="5103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r:id="rId3" imgW="8644877" imgH="5102794" progId="Excel.Chart.8">
                  <p:embed/>
                </p:oleObj>
              </mc:Choice>
              <mc:Fallback>
                <p:oleObj r:id="rId3" imgW="8644877" imgH="5102794" progId="Excel.Chart.8">
                  <p:embed/>
                  <p:pic>
                    <p:nvPicPr>
                      <p:cNvPr id="0" name="Диаграмма 2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1397000"/>
                        <a:ext cx="8643937" cy="51038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угольная промыш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6362" y="900487"/>
            <a:ext cx="8823355" cy="584162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1071563" y="214313"/>
            <a:ext cx="70008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chemeClr val="bg1"/>
                </a:solidFill>
                <a:latin typeface="Calibri" panose="020F0502020204030204" pitchFamily="34" charset="0"/>
              </a:rPr>
              <a:t>Главные грузопотоки угля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393009" y="142852"/>
            <a:ext cx="6357982" cy="6461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</a:rPr>
              <a:t>Электроэнергетика</a:t>
            </a:r>
          </a:p>
        </p:txBody>
      </p:sp>
      <p:sp>
        <p:nvSpPr>
          <p:cNvPr id="3" name="Text Box 12"/>
          <p:cNvSpPr txBox="1">
            <a:spLocks noChangeArrowheads="1"/>
          </p:cNvSpPr>
          <p:nvPr/>
        </p:nvSpPr>
        <p:spPr bwMode="auto">
          <a:xfrm>
            <a:off x="0" y="857250"/>
            <a:ext cx="9144000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  <a:cs typeface="Arial" charset="0"/>
              </a:rPr>
              <a:t>70%  мировой выработки электроэнергии приходится на экономически развитые страны. Электроэнергию    производят    на    тепловых (ТЭС), использующие  уголь,  мазут,  газ,   гидродинамических   (ГЭС),   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  <a:cs typeface="Arial" charset="0"/>
              </a:rPr>
              <a:t>атомных  (АЭС)   и  нетрадиционных  (НЭС)   электростанциях.   К НЭС  относятся:   геотермальные,  приливные, солнечные  </a:t>
            </a:r>
          </a:p>
          <a:p>
            <a:pPr algn="ctr">
              <a:defRPr/>
            </a:pPr>
            <a:r>
              <a:rPr lang="ru-RU" sz="2800" b="1" dirty="0">
                <a:solidFill>
                  <a:schemeClr val="bg1"/>
                </a:solidFill>
                <a:latin typeface="+mn-lt"/>
                <a:cs typeface="Arial" charset="0"/>
              </a:rPr>
              <a:t>электростанции   и  ветроэнергетические установки.</a:t>
            </a:r>
          </a:p>
        </p:txBody>
      </p:sp>
      <p:pic>
        <p:nvPicPr>
          <p:cNvPr id="4" name="Рисунок 3" descr="элст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4546" y="4356007"/>
            <a:ext cx="4429140" cy="2501993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1"/>
          <p:cNvGraphicFramePr>
            <a:graphicFrameLocks noChangeAspect="1"/>
          </p:cNvGraphicFramePr>
          <p:nvPr/>
        </p:nvGraphicFramePr>
        <p:xfrm>
          <a:off x="182563" y="214313"/>
          <a:ext cx="8778875" cy="614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r:id="rId3" imgW="8779001" imgH="6145301" progId="Excel.Chart.8">
                  <p:embed/>
                </p:oleObj>
              </mc:Choice>
              <mc:Fallback>
                <p:oleObj r:id="rId3" imgW="8779001" imgH="6145301" progId="Excel.Char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563" y="214313"/>
                        <a:ext cx="8778875" cy="6143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1"/>
          <p:cNvGraphicFramePr>
            <a:graphicFrameLocks noChangeAspect="1"/>
          </p:cNvGraphicFramePr>
          <p:nvPr/>
        </p:nvGraphicFramePr>
        <p:xfrm>
          <a:off x="285750" y="500063"/>
          <a:ext cx="8572500" cy="5715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r:id="rId3" imgW="8571719" imgH="5718544" progId="Excel.Chart.8">
                  <p:embed/>
                </p:oleObj>
              </mc:Choice>
              <mc:Fallback>
                <p:oleObj r:id="rId3" imgW="8571719" imgH="5718544" progId="Excel.Chart.8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750" y="500063"/>
                        <a:ext cx="8572500" cy="5715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0" y="55563"/>
            <a:ext cx="9144000" cy="255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dirty="0">
                <a:effectLst>
                  <a:outerShdw blurRad="38100" dist="38100" dir="2700000" algn="tl">
                    <a:srgbClr val="FFFFFF"/>
                  </a:outerShdw>
                </a:effectLst>
                <a:latin typeface="Arial" charset="0"/>
                <a:cs typeface="Arial" charset="0"/>
              </a:rPr>
              <a:t>     </a:t>
            </a: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j-lt"/>
                <a:cs typeface="Arial" charset="0"/>
              </a:rPr>
              <a:t>Наиболее ярко ориентированы на ТЭС: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latin typeface="+mn-lt"/>
                <a:cs typeface="Arial" charset="0"/>
              </a:rPr>
              <a:t>Польша, ЮАР, Саудовская Аравия, Кувейт, 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latin typeface="+mn-lt"/>
                <a:cs typeface="Arial" charset="0"/>
              </a:rPr>
              <a:t>Алжир, где ТЭС дают более 90% электроэнергии. 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latin typeface="+mn-lt"/>
                <a:cs typeface="Arial" charset="0"/>
              </a:rPr>
              <a:t>По размерам выработки на ТЭС лидируют США, Китай, Россия</a:t>
            </a:r>
          </a:p>
        </p:txBody>
      </p:sp>
      <p:pic>
        <p:nvPicPr>
          <p:cNvPr id="3" name="Рисунок 2" descr="ТЭС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64455" y="2571744"/>
            <a:ext cx="6215090" cy="409327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50" y="214313"/>
            <a:ext cx="8643938" cy="206216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Arial" charset="0"/>
              </a:rPr>
              <a:t>Наиболее ярко ориентированы на ГЭС: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latin typeface="+mn-lt"/>
                <a:cs typeface="Arial" charset="0"/>
              </a:rPr>
              <a:t>Норвегия, Бразилия, Киргизия. 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latin typeface="+mn-lt"/>
                <a:cs typeface="Arial" charset="0"/>
              </a:rPr>
              <a:t>По размерам выработки на ГЭС лидируют Канада, США, Бразилия, Россия</a:t>
            </a:r>
          </a:p>
        </p:txBody>
      </p:sp>
      <p:pic>
        <p:nvPicPr>
          <p:cNvPr id="3" name="Рисунок 2" descr="ГЭ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2372" y="2285992"/>
            <a:ext cx="7079256" cy="4358165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142875"/>
            <a:ext cx="8572500" cy="20621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Arial" charset="0"/>
              </a:rPr>
              <a:t>Наиболее ярко ориентированы на АЭС: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latin typeface="+mn-lt"/>
                <a:cs typeface="Arial" charset="0"/>
              </a:rPr>
              <a:t>Литва, Франция, Бельгия.</a:t>
            </a:r>
          </a:p>
          <a:p>
            <a:pPr algn="ctr">
              <a:defRPr/>
            </a:pPr>
            <a:r>
              <a:rPr lang="ru-RU" sz="3200" b="1" dirty="0">
                <a:solidFill>
                  <a:schemeClr val="bg1"/>
                </a:solidFill>
                <a:latin typeface="+mn-lt"/>
                <a:cs typeface="Arial" charset="0"/>
              </a:rPr>
              <a:t> По размерам выработки на АЭС лидируют США, Франция, Германия, Россия</a:t>
            </a:r>
          </a:p>
        </p:txBody>
      </p:sp>
      <p:pic>
        <p:nvPicPr>
          <p:cNvPr id="3" name="Рисунок 2" descr="АЭС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265" y="2143116"/>
            <a:ext cx="6727469" cy="455225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214313" y="214313"/>
            <a:ext cx="8715375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chemeClr val="bg1"/>
                </a:solidFill>
                <a:latin typeface="Calibri" panose="020F0502020204030204" pitchFamily="34" charset="0"/>
              </a:rPr>
              <a:t>Нетрадиционные  (альтернативные) источники энергии</a:t>
            </a:r>
          </a:p>
        </p:txBody>
      </p:sp>
      <p:pic>
        <p:nvPicPr>
          <p:cNvPr id="29699" name="Рисунок 2" descr="Паужетская геотермальная электростанция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63" y="1785938"/>
            <a:ext cx="7000875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1563" y="1785938"/>
            <a:ext cx="7000875" cy="461962"/>
          </a:xfrm>
          <a:prstGeom prst="rect">
            <a:avLst/>
          </a:prstGeom>
          <a:solidFill>
            <a:srgbClr val="FF99FF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+mn-lt"/>
                <a:cs typeface="Arial" charset="0"/>
              </a:rPr>
              <a:t>Геотермальная электростанция</a:t>
            </a:r>
          </a:p>
        </p:txBody>
      </p:sp>
      <p:pic>
        <p:nvPicPr>
          <p:cNvPr id="5" name="Рисунок 4" descr="приливная электростанция Ля Ранс Франция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425" y="1785938"/>
            <a:ext cx="7169150" cy="487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00125" y="1785938"/>
            <a:ext cx="7143750" cy="461962"/>
          </a:xfrm>
          <a:prstGeom prst="rect">
            <a:avLst/>
          </a:prstGeom>
          <a:solidFill>
            <a:srgbClr val="FF99FF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+mn-lt"/>
                <a:cs typeface="Arial" charset="0"/>
              </a:rPr>
              <a:t>Приливная электростанция</a:t>
            </a:r>
          </a:p>
        </p:txBody>
      </p:sp>
      <p:pic>
        <p:nvPicPr>
          <p:cNvPr id="7" name="Рисунок 6" descr="солнечная электростанция в Африке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25" y="1820863"/>
            <a:ext cx="7143750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00125" y="1785938"/>
            <a:ext cx="7143750" cy="461962"/>
          </a:xfrm>
          <a:prstGeom prst="rect">
            <a:avLst/>
          </a:prstGeom>
          <a:solidFill>
            <a:srgbClr val="FF99FF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+mn-lt"/>
                <a:cs typeface="Arial" charset="0"/>
              </a:rPr>
              <a:t>Солнечная  электростанция</a:t>
            </a:r>
          </a:p>
        </p:txBody>
      </p:sp>
      <p:pic>
        <p:nvPicPr>
          <p:cNvPr id="9" name="Рисунок 8" descr="ветреные электростанции в голландии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25" y="1495425"/>
            <a:ext cx="7143750" cy="536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00125" y="1500188"/>
            <a:ext cx="7143750" cy="461962"/>
          </a:xfrm>
          <a:prstGeom prst="rect">
            <a:avLst/>
          </a:prstGeom>
          <a:solidFill>
            <a:srgbClr val="FF99FF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atin typeface="+mn-lt"/>
                <a:cs typeface="Arial" charset="0"/>
              </a:rPr>
              <a:t>Ветроэнергетические установки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" descr="состав тэк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4176" r="2844"/>
          <a:stretch>
            <a:fillRect/>
          </a:stretch>
        </p:blipFill>
        <p:spPr bwMode="auto">
          <a:xfrm>
            <a:off x="177800" y="0"/>
            <a:ext cx="8823325" cy="671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75" y="142875"/>
            <a:ext cx="8858250" cy="100806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bg1"/>
                </a:solidFill>
              </a:rPr>
              <a:t>Со временем значение различных видов топлива меняется</a:t>
            </a:r>
          </a:p>
        </p:txBody>
      </p:sp>
      <p:pic>
        <p:nvPicPr>
          <p:cNvPr id="76804" name="Picture 4" descr="b20qsqqd[1]"/>
          <p:cNvPicPr preferRelativeResize="0"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3786188"/>
            <a:ext cx="1879600" cy="155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7" name="Picture 7" descr="f2djgzed[1]"/>
          <p:cNvPicPr preferRelativeResize="0"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75" y="4214813"/>
            <a:ext cx="3240088" cy="187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6809" name="Picture 9" descr="inet_17[1]"/>
          <p:cNvPicPr preferRelativeResize="0"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643174" y="1214422"/>
            <a:ext cx="3167062" cy="183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76827" name="AutoShape 27"/>
          <p:cNvSpPr>
            <a:spLocks noChangeArrowheads="1"/>
          </p:cNvSpPr>
          <p:nvPr/>
        </p:nvSpPr>
        <p:spPr bwMode="auto">
          <a:xfrm rot="19969321" flipV="1">
            <a:off x="1189038" y="2808288"/>
            <a:ext cx="1331912" cy="352425"/>
          </a:xfrm>
          <a:prstGeom prst="rightArrow">
            <a:avLst>
              <a:gd name="adj1" fmla="val 50000"/>
              <a:gd name="adj2" fmla="val 201124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76828" name="AutoShape 28"/>
          <p:cNvSpPr>
            <a:spLocks noChangeArrowheads="1"/>
          </p:cNvSpPr>
          <p:nvPr/>
        </p:nvSpPr>
        <p:spPr bwMode="auto">
          <a:xfrm rot="2603562">
            <a:off x="5788025" y="2814638"/>
            <a:ext cx="1116013" cy="384175"/>
          </a:xfrm>
          <a:prstGeom prst="rightArrow">
            <a:avLst>
              <a:gd name="adj1" fmla="val 50000"/>
              <a:gd name="adj2" fmla="val 110052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76829" name="AutoShape 29"/>
          <p:cNvSpPr>
            <a:spLocks noChangeArrowheads="1"/>
          </p:cNvSpPr>
          <p:nvPr/>
        </p:nvSpPr>
        <p:spPr bwMode="auto">
          <a:xfrm rot="-760556">
            <a:off x="5622925" y="4689475"/>
            <a:ext cx="1177925" cy="444500"/>
          </a:xfrm>
          <a:prstGeom prst="leftArrow">
            <a:avLst>
              <a:gd name="adj1" fmla="val 50000"/>
              <a:gd name="adj2" fmla="val 91916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endParaRPr lang="ru-RU" altLang="ru-RU">
              <a:latin typeface="Calibri" panose="020F0502020204030204" pitchFamily="34" charset="0"/>
            </a:endParaRPr>
          </a:p>
        </p:txBody>
      </p:sp>
      <p:sp>
        <p:nvSpPr>
          <p:cNvPr id="76830" name="Text Box 30"/>
          <p:cNvSpPr txBox="1">
            <a:spLocks noChangeArrowheads="1"/>
          </p:cNvSpPr>
          <p:nvPr/>
        </p:nvSpPr>
        <p:spPr bwMode="auto">
          <a:xfrm>
            <a:off x="142875" y="5286375"/>
            <a:ext cx="16573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chemeClr val="bg1"/>
                </a:solidFill>
                <a:latin typeface="Calibri" panose="020F0502020204030204" pitchFamily="34" charset="0"/>
              </a:rPr>
              <a:t>Дрова</a:t>
            </a:r>
          </a:p>
        </p:txBody>
      </p:sp>
      <p:sp>
        <p:nvSpPr>
          <p:cNvPr id="76831" name="Text Box 31"/>
          <p:cNvSpPr txBox="1">
            <a:spLocks noChangeArrowheads="1"/>
          </p:cNvSpPr>
          <p:nvPr/>
        </p:nvSpPr>
        <p:spPr bwMode="auto">
          <a:xfrm>
            <a:off x="3357563" y="3136900"/>
            <a:ext cx="18716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chemeClr val="bg1"/>
                </a:solidFill>
                <a:latin typeface="Calibri" panose="020F0502020204030204" pitchFamily="34" charset="0"/>
              </a:rPr>
              <a:t>Уголь</a:t>
            </a:r>
          </a:p>
        </p:txBody>
      </p:sp>
      <p:sp>
        <p:nvSpPr>
          <p:cNvPr id="76832" name="Text Box 32"/>
          <p:cNvSpPr txBox="1">
            <a:spLocks noChangeArrowheads="1"/>
          </p:cNvSpPr>
          <p:nvPr/>
        </p:nvSpPr>
        <p:spPr bwMode="auto">
          <a:xfrm>
            <a:off x="7215188" y="5786438"/>
            <a:ext cx="1582737" cy="579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chemeClr val="bg1"/>
                </a:solidFill>
                <a:latin typeface="Calibri" panose="020F0502020204030204" pitchFamily="34" charset="0"/>
              </a:rPr>
              <a:t>Нефть</a:t>
            </a:r>
          </a:p>
        </p:txBody>
      </p:sp>
      <p:sp>
        <p:nvSpPr>
          <p:cNvPr id="76834" name="Text Box 34"/>
          <p:cNvSpPr txBox="1">
            <a:spLocks noChangeArrowheads="1"/>
          </p:cNvSpPr>
          <p:nvPr/>
        </p:nvSpPr>
        <p:spPr bwMode="auto">
          <a:xfrm>
            <a:off x="3571875" y="6000750"/>
            <a:ext cx="129540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200" b="1">
                <a:solidFill>
                  <a:schemeClr val="bg1"/>
                </a:solidFill>
                <a:latin typeface="Calibri" panose="020F0502020204030204" pitchFamily="34" charset="0"/>
              </a:rPr>
              <a:t>Газ</a:t>
            </a:r>
          </a:p>
        </p:txBody>
      </p:sp>
      <p:pic>
        <p:nvPicPr>
          <p:cNvPr id="76836" name="Picture 36" descr="96180485"/>
          <p:cNvPicPr preferRelativeResize="0"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58016" y="3000372"/>
            <a:ext cx="2117725" cy="277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68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68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76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68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768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68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68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68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68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8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68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68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6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6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6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768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768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68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68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6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68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68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6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6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6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5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68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768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68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6827" grpId="0" animBg="1"/>
      <p:bldP spid="76828" grpId="0" animBg="1"/>
      <p:bldP spid="76829" grpId="0" animBg="1"/>
      <p:bldP spid="76830" grpId="0"/>
      <p:bldP spid="76831" grpId="0"/>
      <p:bldP spid="76832" grpId="0"/>
      <p:bldP spid="7683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928688"/>
          <a:ext cx="9144000" cy="59293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" name="Диаграмма" r:id="rId3" imgW="9020192" imgH="4076700" progId="MSGraph.Chart.8">
                  <p:embed followColorScheme="full"/>
                </p:oleObj>
              </mc:Choice>
              <mc:Fallback>
                <p:oleObj name="Диаграмма" r:id="rId3" imgW="9020192" imgH="4076700" progId="MSGraph.Chart.8">
                  <p:embed followColorScheme="full"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928688"/>
                        <a:ext cx="9144000" cy="5929312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7" name="TextBox 2"/>
          <p:cNvSpPr txBox="1">
            <a:spLocks noChangeArrowheads="1"/>
          </p:cNvSpPr>
          <p:nvPr/>
        </p:nvSpPr>
        <p:spPr bwMode="auto">
          <a:xfrm>
            <a:off x="249238" y="0"/>
            <a:ext cx="86455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solidFill>
                  <a:schemeClr val="bg1"/>
                </a:solidFill>
                <a:latin typeface="Calibri" panose="020F0502020204030204" pitchFamily="34" charset="0"/>
              </a:rPr>
              <a:t>Сдвиги в структуре потребления энергоресурсов на протяжении 20 века 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Grp="1" noChangeArrowheads="1"/>
          </p:cNvSpPr>
          <p:nvPr>
            <p:ph type="title"/>
          </p:nvPr>
        </p:nvSpPr>
        <p:spPr>
          <a:xfrm>
            <a:off x="214313" y="0"/>
            <a:ext cx="8715375" cy="7143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 smtClean="0">
                <a:solidFill>
                  <a:schemeClr val="bg1"/>
                </a:solidFill>
              </a:rPr>
              <a:t>Изменение структуры добычи топлива</a:t>
            </a:r>
          </a:p>
        </p:txBody>
      </p:sp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2">
            <a:lum bright="-12000" contrast="12000"/>
          </a:blip>
          <a:srcRect/>
          <a:stretch>
            <a:fillRect/>
          </a:stretch>
        </p:blipFill>
        <p:spPr bwMode="auto">
          <a:xfrm>
            <a:off x="214282" y="857232"/>
            <a:ext cx="8702300" cy="5864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Rectangle 5"/>
          <p:cNvSpPr>
            <a:spLocks noGrp="1" noChangeArrowheads="1"/>
          </p:cNvSpPr>
          <p:nvPr>
            <p:ph type="subTitle" idx="4294967295"/>
          </p:nvPr>
        </p:nvSpPr>
        <p:spPr>
          <a:xfrm>
            <a:off x="250001" y="1160843"/>
            <a:ext cx="8643998" cy="4536313"/>
          </a:xfrm>
          <a:solidFill>
            <a:srgbClr val="FFFF00"/>
          </a:solidFill>
          <a:ln w="38100" cmpd="dbl"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>
            <a:normAutofit/>
          </a:bodyPr>
          <a:lstStyle/>
          <a:p>
            <a:pPr marL="0" indent="0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endParaRPr lang="ru-RU" sz="3400" b="1" dirty="0" smtClean="0">
              <a:solidFill>
                <a:srgbClr val="000000"/>
              </a:solidFill>
            </a:endParaRPr>
          </a:p>
          <a:p>
            <a:pPr marL="0" indent="0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b="1" dirty="0" smtClean="0"/>
              <a:t>Топливно-энергетический баланс –</a:t>
            </a:r>
          </a:p>
          <a:p>
            <a:pPr marL="0" indent="0" algn="ctr" eaLnBrk="1" fontAlgn="auto" hangingPunct="1">
              <a:lnSpc>
                <a:spcPct val="90000"/>
              </a:lnSpc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sz="4000" b="1" dirty="0" smtClean="0"/>
              <a:t> это соотношение добычи различных видов топлива и выработанной энергии (приход) и их использованием в хозяйстве (расход)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Box 2"/>
          <p:cNvSpPr txBox="1">
            <a:spLocks noChangeArrowheads="1"/>
          </p:cNvSpPr>
          <p:nvPr/>
        </p:nvSpPr>
        <p:spPr bwMode="auto">
          <a:xfrm>
            <a:off x="1393009" y="142852"/>
            <a:ext cx="6357982" cy="646113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solidFill>
                  <a:schemeClr val="bg1"/>
                </a:solidFill>
              </a:rPr>
              <a:t>Нефтяная  промышленность</a:t>
            </a:r>
          </a:p>
        </p:txBody>
      </p:sp>
      <p:sp>
        <p:nvSpPr>
          <p:cNvPr id="14341" name="TextBox 4"/>
          <p:cNvSpPr txBox="1">
            <a:spLocks noChangeArrowheads="1"/>
          </p:cNvSpPr>
          <p:nvPr/>
        </p:nvSpPr>
        <p:spPr bwMode="auto">
          <a:xfrm>
            <a:off x="214313" y="714375"/>
            <a:ext cx="8643937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solidFill>
                  <a:schemeClr val="bg1"/>
                </a:solidFill>
                <a:latin typeface="Calibri" panose="020F0502020204030204" pitchFamily="34" charset="0"/>
              </a:rPr>
              <a:t>Нефть известна человеку с глубокой древности. О её применении для освещения, обогрева, изготовления лекарств упоминали Геродот и Плутарх. В 19 веке стимулом к росту её добычи сначала стало изобретение керосиновой лампы, а затем двигателя внутреннего сгорания.</a:t>
            </a:r>
          </a:p>
        </p:txBody>
      </p:sp>
      <p:pic>
        <p:nvPicPr>
          <p:cNvPr id="6" name="Picture 5" descr="C:\Users\Марианна\Desktop\E30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214686"/>
            <a:ext cx="336850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7" name="Picture 3" descr="C:\Users\Марианна\Desktop\showimage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857496"/>
            <a:ext cx="2714644" cy="3700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8" name="Picture 2" descr="C:\Users\Марианна\Desktop\11440973_pf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86578" y="2643182"/>
            <a:ext cx="2069091" cy="39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Box 2"/>
          <p:cNvSpPr txBox="1">
            <a:spLocks noChangeArrowheads="1"/>
          </p:cNvSpPr>
          <p:nvPr/>
        </p:nvSpPr>
        <p:spPr bwMode="auto">
          <a:xfrm>
            <a:off x="1714500" y="142875"/>
            <a:ext cx="5715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solidFill>
                  <a:schemeClr val="bg1"/>
                </a:solidFill>
                <a:latin typeface="Calibri" panose="020F0502020204030204" pitchFamily="34" charset="0"/>
              </a:rPr>
              <a:t>Производство   нефти</a:t>
            </a:r>
          </a:p>
        </p:txBody>
      </p:sp>
      <p:graphicFrame>
        <p:nvGraphicFramePr>
          <p:cNvPr id="2050" name="Диаграмма 3"/>
          <p:cNvGraphicFramePr>
            <a:graphicFrameLocks/>
          </p:cNvGraphicFramePr>
          <p:nvPr/>
        </p:nvGraphicFramePr>
        <p:xfrm>
          <a:off x="214313" y="2500313"/>
          <a:ext cx="8643937" cy="4071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r:id="rId3" imgW="8644877" imgH="4072481" progId="Excel.Chart.8">
                  <p:embed/>
                </p:oleObj>
              </mc:Choice>
              <mc:Fallback>
                <p:oleObj r:id="rId3" imgW="8644877" imgH="4072481" progId="Excel.Chart.8">
                  <p:embed/>
                  <p:pic>
                    <p:nvPicPr>
                      <p:cNvPr id="0" name="Диаграмма 3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4313" y="2500313"/>
                        <a:ext cx="8643937" cy="40719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2" name="TextBox 4"/>
          <p:cNvSpPr txBox="1">
            <a:spLocks noChangeArrowheads="1"/>
          </p:cNvSpPr>
          <p:nvPr/>
        </p:nvSpPr>
        <p:spPr bwMode="auto">
          <a:xfrm>
            <a:off x="106363" y="785813"/>
            <a:ext cx="8931275" cy="169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600" b="1">
                <a:solidFill>
                  <a:schemeClr val="bg1"/>
                </a:solidFill>
                <a:latin typeface="Calibri" panose="020F0502020204030204" pitchFamily="34" charset="0"/>
              </a:rPr>
              <a:t>Нефть добывается более чем в 90 странах. </a:t>
            </a:r>
          </a:p>
          <a:p>
            <a:pPr algn="ctr" eaLnBrk="1" hangingPunct="1"/>
            <a:r>
              <a:rPr lang="ru-RU" altLang="ru-RU" sz="2600" b="1">
                <a:solidFill>
                  <a:schemeClr val="bg1"/>
                </a:solidFill>
                <a:latin typeface="Calibri" panose="020F0502020204030204" pitchFamily="34" charset="0"/>
              </a:rPr>
              <a:t>Ежегодно добывается около 3, 6 млрд т.  2/3 мировых разведанных запасов нефти и около 1/3 её мировой добычи приходится на страны Персидского залива.</a:t>
            </a: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366</TotalTime>
  <Words>561</Words>
  <Application>Microsoft Office PowerPoint</Application>
  <PresentationFormat>Экран (4:3)</PresentationFormat>
  <Paragraphs>63</Paragraphs>
  <Slides>28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4" baseType="lpstr">
      <vt:lpstr>Arial</vt:lpstr>
      <vt:lpstr>Calibri</vt:lpstr>
      <vt:lpstr>Wingdings</vt:lpstr>
      <vt:lpstr>Тема Office</vt:lpstr>
      <vt:lpstr>Диаграмма Microsoft Graph</vt:lpstr>
      <vt:lpstr>Диаграмма Microsoft Office Excel</vt:lpstr>
      <vt:lpstr>Презентация PowerPoint</vt:lpstr>
      <vt:lpstr>Презентация PowerPoint</vt:lpstr>
      <vt:lpstr>Презентация PowerPoint</vt:lpstr>
      <vt:lpstr>Со временем значение различных видов топлива меняется</vt:lpstr>
      <vt:lpstr>Презентация PowerPoint</vt:lpstr>
      <vt:lpstr>Изменение структуры добычи топлива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Алексей Пастухов</cp:lastModifiedBy>
  <cp:revision>41</cp:revision>
  <dcterms:created xsi:type="dcterms:W3CDTF">2009-12-04T16:55:13Z</dcterms:created>
  <dcterms:modified xsi:type="dcterms:W3CDTF">2015-02-05T13:28:56Z</dcterms:modified>
</cp:coreProperties>
</file>