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7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9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7"/>
          <p:cNvGrpSpPr>
            <a:grpSpLocks/>
          </p:cNvGrpSpPr>
          <p:nvPr/>
        </p:nvGrpSpPr>
        <p:grpSpPr bwMode="auto">
          <a:xfrm>
            <a:off x="228600" y="2889250"/>
            <a:ext cx="8610600" cy="201613"/>
            <a:chOff x="144" y="1680"/>
            <a:chExt cx="5424" cy="144"/>
          </a:xfrm>
        </p:grpSpPr>
        <p:sp>
          <p:nvSpPr>
            <p:cNvPr id="5" name="Rectangle 8"/>
            <p:cNvSpPr>
              <a:spLocks noChangeArrowheads="1"/>
            </p:cNvSpPr>
            <p:nvPr userDrawn="1"/>
          </p:nvSpPr>
          <p:spPr bwMode="auto">
            <a:xfrm>
              <a:off x="144" y="1680"/>
              <a:ext cx="1808" cy="144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Rectangle 9"/>
            <p:cNvSpPr>
              <a:spLocks noChangeArrowheads="1"/>
            </p:cNvSpPr>
            <p:nvPr userDrawn="1"/>
          </p:nvSpPr>
          <p:spPr bwMode="auto">
            <a:xfrm>
              <a:off x="1952" y="1680"/>
              <a:ext cx="1808" cy="144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Rectangle 10"/>
            <p:cNvSpPr>
              <a:spLocks noChangeArrowheads="1"/>
            </p:cNvSpPr>
            <p:nvPr userDrawn="1"/>
          </p:nvSpPr>
          <p:spPr bwMode="auto">
            <a:xfrm>
              <a:off x="3760" y="1680"/>
              <a:ext cx="1808" cy="144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860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685800"/>
            <a:ext cx="7772400" cy="2127250"/>
          </a:xfrm>
        </p:spPr>
        <p:txBody>
          <a:bodyPr/>
          <a:lstStyle>
            <a:lvl1pPr algn="ctr">
              <a:defRPr sz="58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860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70250"/>
            <a:ext cx="6400800" cy="22098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0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D954BB-48B5-4D31-890E-0960119F5DF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27734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8795EC-22E2-4023-8984-FA6DD3A9470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035221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50D2747-C790-4EED-97B6-120D74469B4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99133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E01B60-0C92-4BC4-AAB2-AD51B729D06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412966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72356C3-9024-4032-8F2E-9C07A0F1F99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247634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4A8CBC-E6A2-4671-AFC9-558114B3137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775577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89E8C23-C17E-4EA0-836F-7A4EA16D985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034791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8AB5803-A1CD-4E21-BE4D-019002F7010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51907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7847A5-CAB6-4A82-AEA5-6B332252F8A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106067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0B34E5F-8957-43F7-8E53-FD48CDF8A15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80285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67BC52E-BACE-437B-9E59-EB3E620872D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591281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849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49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49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7B819A3B-1C87-4E0C-A5DC-5D8177D0C6FB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84999" name="Rectangle 7"/>
          <p:cNvSpPr>
            <a:spLocks noChangeArrowheads="1"/>
          </p:cNvSpPr>
          <p:nvPr/>
        </p:nvSpPr>
        <p:spPr bwMode="auto">
          <a:xfrm>
            <a:off x="0" y="0"/>
            <a:ext cx="228600" cy="22860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sz="2400">
              <a:latin typeface="Times New Roman" pitchFamily="18" charset="0"/>
            </a:endParaRPr>
          </a:p>
        </p:txBody>
      </p:sp>
      <p:sp>
        <p:nvSpPr>
          <p:cNvPr id="85000" name="Line 8"/>
          <p:cNvSpPr>
            <a:spLocks noChangeShapeType="1"/>
          </p:cNvSpPr>
          <p:nvPr/>
        </p:nvSpPr>
        <p:spPr bwMode="auto">
          <a:xfrm>
            <a:off x="457200" y="1447800"/>
            <a:ext cx="80772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5001" name="Rectangle 9"/>
          <p:cNvSpPr>
            <a:spLocks noChangeArrowheads="1"/>
          </p:cNvSpPr>
          <p:nvPr/>
        </p:nvSpPr>
        <p:spPr bwMode="auto">
          <a:xfrm>
            <a:off x="0" y="2286000"/>
            <a:ext cx="228600" cy="2286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sz="2400">
              <a:latin typeface="Times New Roman" pitchFamily="18" charset="0"/>
            </a:endParaRPr>
          </a:p>
        </p:txBody>
      </p:sp>
      <p:sp>
        <p:nvSpPr>
          <p:cNvPr id="85002" name="Rectangle 10"/>
          <p:cNvSpPr>
            <a:spLocks noChangeArrowheads="1"/>
          </p:cNvSpPr>
          <p:nvPr/>
        </p:nvSpPr>
        <p:spPr bwMode="auto">
          <a:xfrm>
            <a:off x="0" y="4572000"/>
            <a:ext cx="228600" cy="22860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sz="2400">
              <a:latin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2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  <p:sldLayoutId id="2147483750" r:id="rId10"/>
    <p:sldLayoutId id="2147483751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anose="05000000000000000000" pitchFamily="2" charset="2"/>
        <a:buChar char="p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p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7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1611313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«Туризм в Великобритании»</a:t>
            </a:r>
          </a:p>
        </p:txBody>
      </p:sp>
      <p:pic>
        <p:nvPicPr>
          <p:cNvPr id="2060" name="Picture 12" descr="img29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975" y="1844675"/>
            <a:ext cx="6408738" cy="2938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62" name="Line 14"/>
          <p:cNvSpPr>
            <a:spLocks noChangeShapeType="1"/>
          </p:cNvSpPr>
          <p:nvPr/>
        </p:nvSpPr>
        <p:spPr bwMode="auto">
          <a:xfrm>
            <a:off x="2339975" y="1844675"/>
            <a:ext cx="6408738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63" name="Line 15"/>
          <p:cNvSpPr>
            <a:spLocks noChangeShapeType="1"/>
          </p:cNvSpPr>
          <p:nvPr/>
        </p:nvSpPr>
        <p:spPr bwMode="auto">
          <a:xfrm>
            <a:off x="2339975" y="1844675"/>
            <a:ext cx="0" cy="2879725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64" name="Line 16"/>
          <p:cNvSpPr>
            <a:spLocks noChangeShapeType="1"/>
          </p:cNvSpPr>
          <p:nvPr/>
        </p:nvSpPr>
        <p:spPr bwMode="auto">
          <a:xfrm>
            <a:off x="2339975" y="4797425"/>
            <a:ext cx="6408738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65" name="Line 17"/>
          <p:cNvSpPr>
            <a:spLocks noChangeShapeType="1"/>
          </p:cNvSpPr>
          <p:nvPr/>
        </p:nvSpPr>
        <p:spPr bwMode="auto">
          <a:xfrm>
            <a:off x="8748713" y="1844675"/>
            <a:ext cx="0" cy="295275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2066" name="Picture 18" descr="img29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4076700"/>
            <a:ext cx="3887788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0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2" dur="5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5" dur="500"/>
                                        <p:tgtEl>
                                          <p:spTgt spid="20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8" dur="500"/>
                                        <p:tgtEl>
                                          <p:spTgt spid="20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1" dur="500"/>
                                        <p:tgtEl>
                                          <p:spTgt spid="20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4" dur="500"/>
                                        <p:tgtEl>
                                          <p:spTgt spid="20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7" dur="500"/>
                                        <p:tgtEl>
                                          <p:spTgt spid="20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2050" grpId="1"/>
      <p:bldP spid="2062" grpId="0" animBg="1"/>
      <p:bldP spid="2062" grpId="1" animBg="1"/>
      <p:bldP spid="2063" grpId="0" animBg="1"/>
      <p:bldP spid="2063" grpId="1" animBg="1"/>
      <p:bldP spid="2064" grpId="0" animBg="1"/>
      <p:bldP spid="2064" grpId="1" animBg="1"/>
      <p:bldP spid="2065" grpId="0" animBg="1"/>
      <p:bldP spid="2065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40" name="Rectangle 4"/>
          <p:cNvSpPr>
            <a:spLocks noChangeArrowheads="1"/>
          </p:cNvSpPr>
          <p:nvPr/>
        </p:nvSpPr>
        <p:spPr bwMode="auto">
          <a:xfrm>
            <a:off x="3348038" y="0"/>
            <a:ext cx="2073275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3480" rIns="63480" anchor="ctr">
            <a:spAutoFit/>
          </a:bodyPr>
          <a:lstStyle/>
          <a:p>
            <a:pPr>
              <a:defRPr/>
            </a:pPr>
            <a:r>
              <a:rPr lang="ru-RU" sz="3600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Глен</a:t>
            </a:r>
            <a:r>
              <a:rPr lang="ru-RU" sz="36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Мор</a:t>
            </a:r>
          </a:p>
          <a:p>
            <a:pPr eaLnBrk="0" hangingPunct="0">
              <a:defRPr/>
            </a:pPr>
            <a:endParaRPr lang="ru-RU" dirty="0">
              <a:latin typeface="Arial" charset="0"/>
            </a:endParaRPr>
          </a:p>
        </p:txBody>
      </p:sp>
      <p:sp>
        <p:nvSpPr>
          <p:cNvPr id="91141" name="Rectangle 5"/>
          <p:cNvSpPr>
            <a:spLocks noChangeArrowheads="1"/>
          </p:cNvSpPr>
          <p:nvPr/>
        </p:nvSpPr>
        <p:spPr bwMode="auto">
          <a:xfrm>
            <a:off x="539750" y="836613"/>
            <a:ext cx="8208963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defRPr/>
            </a:pPr>
            <a:r>
              <a:rPr lang="ru-RU" sz="28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Природа разделила Шотландию, человек же создал водный путь</a:t>
            </a:r>
          </a:p>
        </p:txBody>
      </p:sp>
      <p:sp>
        <p:nvSpPr>
          <p:cNvPr id="91142" name="Rectangle 6"/>
          <p:cNvSpPr>
            <a:spLocks noChangeArrowheads="1"/>
          </p:cNvSpPr>
          <p:nvPr/>
        </p:nvSpPr>
        <p:spPr bwMode="auto">
          <a:xfrm>
            <a:off x="1476375" y="5734050"/>
            <a:ext cx="734377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2400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Глен</a:t>
            </a:r>
            <a:r>
              <a:rPr lang="ru-RU" sz="24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Мор протянулся от </a:t>
            </a:r>
            <a:r>
              <a:rPr lang="ru-RU" sz="2400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Инвернесса</a:t>
            </a:r>
            <a:r>
              <a:rPr lang="ru-RU" sz="24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на северо-востоке до Форт-Вильяма на юго-западе. </a:t>
            </a:r>
          </a:p>
        </p:txBody>
      </p:sp>
      <p:pic>
        <p:nvPicPr>
          <p:cNvPr id="91143" name="Picture 7" descr="Глен Мор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2275" y="1989138"/>
            <a:ext cx="6192838" cy="352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1144" name="Line 8"/>
          <p:cNvSpPr>
            <a:spLocks noChangeShapeType="1"/>
          </p:cNvSpPr>
          <p:nvPr/>
        </p:nvSpPr>
        <p:spPr bwMode="auto">
          <a:xfrm>
            <a:off x="1692275" y="1989138"/>
            <a:ext cx="6192838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1145" name="Line 9"/>
          <p:cNvSpPr>
            <a:spLocks noChangeShapeType="1"/>
          </p:cNvSpPr>
          <p:nvPr/>
        </p:nvSpPr>
        <p:spPr bwMode="auto">
          <a:xfrm>
            <a:off x="1692275" y="1989138"/>
            <a:ext cx="0" cy="3527425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1146" name="Line 10"/>
          <p:cNvSpPr>
            <a:spLocks noChangeShapeType="1"/>
          </p:cNvSpPr>
          <p:nvPr/>
        </p:nvSpPr>
        <p:spPr bwMode="auto">
          <a:xfrm>
            <a:off x="1692275" y="5516563"/>
            <a:ext cx="6192838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1147" name="Line 11"/>
          <p:cNvSpPr>
            <a:spLocks noChangeShapeType="1"/>
          </p:cNvSpPr>
          <p:nvPr/>
        </p:nvSpPr>
        <p:spPr bwMode="auto">
          <a:xfrm>
            <a:off x="7885113" y="1989138"/>
            <a:ext cx="0" cy="3527425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1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1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91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91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91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1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91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91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2" dur="500"/>
                                        <p:tgtEl>
                                          <p:spTgt spid="911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5" dur="500"/>
                                        <p:tgtEl>
                                          <p:spTgt spid="911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8" dur="500"/>
                                        <p:tgtEl>
                                          <p:spTgt spid="911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1" dur="500"/>
                                        <p:tgtEl>
                                          <p:spTgt spid="911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4" dur="500"/>
                                        <p:tgtEl>
                                          <p:spTgt spid="911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7" dur="500"/>
                                        <p:tgtEl>
                                          <p:spTgt spid="911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50" dur="500"/>
                                        <p:tgtEl>
                                          <p:spTgt spid="911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53" dur="500"/>
                                        <p:tgtEl>
                                          <p:spTgt spid="911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140" grpId="0"/>
      <p:bldP spid="91140" grpId="1"/>
      <p:bldP spid="91141" grpId="0"/>
      <p:bldP spid="91141" grpId="1"/>
      <p:bldP spid="91142" grpId="0"/>
      <p:bldP spid="91142" grpId="1"/>
      <p:bldP spid="91144" grpId="0" animBg="1"/>
      <p:bldP spid="91144" grpId="1" animBg="1"/>
      <p:bldP spid="91145" grpId="0" animBg="1"/>
      <p:bldP spid="91145" grpId="1" animBg="1"/>
      <p:bldP spid="91146" grpId="0" animBg="1"/>
      <p:bldP spid="91146" grpId="1" animBg="1"/>
      <p:bldP spid="91147" grpId="0" animBg="1"/>
      <p:bldP spid="91147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64" name="Picture 4" descr="929-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8" y="1989138"/>
            <a:ext cx="2525712" cy="378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67" name="Rectangle 7"/>
          <p:cNvSpPr>
            <a:spLocks noChangeArrowheads="1"/>
          </p:cNvSpPr>
          <p:nvPr/>
        </p:nvSpPr>
        <p:spPr bwMode="auto">
          <a:xfrm>
            <a:off x="1331913" y="0"/>
            <a:ext cx="6911975" cy="2043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sz="32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Естественная лестница гигантских размеров, уводящая в море</a:t>
            </a:r>
          </a:p>
          <a:p>
            <a:pPr algn="ctr">
              <a:defRPr/>
            </a:pPr>
            <a:r>
              <a:rPr lang="ru-RU" sz="2800" b="1" i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/>
            </a:r>
            <a:br>
              <a:rPr lang="ru-RU" sz="2800" b="1" i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92168" name="Rectangle 8"/>
          <p:cNvSpPr>
            <a:spLocks noChangeArrowheads="1"/>
          </p:cNvSpPr>
          <p:nvPr/>
        </p:nvSpPr>
        <p:spPr bwMode="auto">
          <a:xfrm>
            <a:off x="2916238" y="1412875"/>
            <a:ext cx="3313112" cy="526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24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Своим названием "Мостовая Гигантов" обязана Ирландскому фольклору. По преданию, мостовая была построена ирландским гигантом Финном Марк </a:t>
            </a:r>
            <a:r>
              <a:rPr lang="ru-RU" sz="2400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Кулом</a:t>
            </a:r>
            <a:r>
              <a:rPr lang="ru-RU" sz="24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: он вгонял колонны по одной морское дно, чтобы перейти море и сразиться со своим соперником Финном </a:t>
            </a:r>
            <a:r>
              <a:rPr lang="ru-RU" sz="2400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Галом</a:t>
            </a:r>
            <a:r>
              <a:rPr lang="ru-RU" sz="24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. </a:t>
            </a:r>
          </a:p>
        </p:txBody>
      </p:sp>
      <p:sp>
        <p:nvSpPr>
          <p:cNvPr id="92169" name="Line 9"/>
          <p:cNvSpPr>
            <a:spLocks noChangeShapeType="1"/>
          </p:cNvSpPr>
          <p:nvPr/>
        </p:nvSpPr>
        <p:spPr bwMode="auto">
          <a:xfrm>
            <a:off x="395288" y="1989138"/>
            <a:ext cx="2520950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170" name="Line 10"/>
          <p:cNvSpPr>
            <a:spLocks noChangeShapeType="1"/>
          </p:cNvSpPr>
          <p:nvPr/>
        </p:nvSpPr>
        <p:spPr bwMode="auto">
          <a:xfrm>
            <a:off x="395288" y="1989138"/>
            <a:ext cx="0" cy="3744912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171" name="Line 11"/>
          <p:cNvSpPr>
            <a:spLocks noChangeShapeType="1"/>
          </p:cNvSpPr>
          <p:nvPr/>
        </p:nvSpPr>
        <p:spPr bwMode="auto">
          <a:xfrm>
            <a:off x="395288" y="5734050"/>
            <a:ext cx="2520950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172" name="Line 12"/>
          <p:cNvSpPr>
            <a:spLocks noChangeShapeType="1"/>
          </p:cNvSpPr>
          <p:nvPr/>
        </p:nvSpPr>
        <p:spPr bwMode="auto">
          <a:xfrm>
            <a:off x="2916238" y="1989138"/>
            <a:ext cx="0" cy="3744912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178" name="Line 18"/>
          <p:cNvSpPr>
            <a:spLocks noChangeShapeType="1"/>
          </p:cNvSpPr>
          <p:nvPr/>
        </p:nvSpPr>
        <p:spPr bwMode="auto">
          <a:xfrm>
            <a:off x="9144000" y="2060575"/>
            <a:ext cx="0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92179" name="Picture 19" descr="929-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7763" y="2060575"/>
            <a:ext cx="2674937" cy="377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80" name="Line 20"/>
          <p:cNvSpPr>
            <a:spLocks noChangeShapeType="1"/>
          </p:cNvSpPr>
          <p:nvPr/>
        </p:nvSpPr>
        <p:spPr bwMode="auto">
          <a:xfrm>
            <a:off x="6227763" y="2060575"/>
            <a:ext cx="2665412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181" name="Line 21"/>
          <p:cNvSpPr>
            <a:spLocks noChangeShapeType="1"/>
          </p:cNvSpPr>
          <p:nvPr/>
        </p:nvSpPr>
        <p:spPr bwMode="auto">
          <a:xfrm>
            <a:off x="6227763" y="2060575"/>
            <a:ext cx="0" cy="381635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182" name="Line 22"/>
          <p:cNvSpPr>
            <a:spLocks noChangeShapeType="1"/>
          </p:cNvSpPr>
          <p:nvPr/>
        </p:nvSpPr>
        <p:spPr bwMode="auto">
          <a:xfrm>
            <a:off x="6227763" y="5876925"/>
            <a:ext cx="2665412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183" name="Line 23"/>
          <p:cNvSpPr>
            <a:spLocks noChangeShapeType="1"/>
          </p:cNvSpPr>
          <p:nvPr/>
        </p:nvSpPr>
        <p:spPr bwMode="auto">
          <a:xfrm>
            <a:off x="8893175" y="2060575"/>
            <a:ext cx="0" cy="381635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2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2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92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92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92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2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92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92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92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92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92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92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92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7" dur="500"/>
                                        <p:tgtEl>
                                          <p:spTgt spid="921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50" dur="500"/>
                                        <p:tgtEl>
                                          <p:spTgt spid="921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53" dur="500"/>
                                        <p:tgtEl>
                                          <p:spTgt spid="921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56" dur="500"/>
                                        <p:tgtEl>
                                          <p:spTgt spid="921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59" dur="500"/>
                                        <p:tgtEl>
                                          <p:spTgt spid="921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2" dur="500"/>
                                        <p:tgtEl>
                                          <p:spTgt spid="921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5" dur="500"/>
                                        <p:tgtEl>
                                          <p:spTgt spid="921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8" dur="500"/>
                                        <p:tgtEl>
                                          <p:spTgt spid="921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71" dur="500"/>
                                        <p:tgtEl>
                                          <p:spTgt spid="921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74" dur="500"/>
                                        <p:tgtEl>
                                          <p:spTgt spid="921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77" dur="500"/>
                                        <p:tgtEl>
                                          <p:spTgt spid="921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80" dur="500"/>
                                        <p:tgtEl>
                                          <p:spTgt spid="921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83" dur="500"/>
                                        <p:tgtEl>
                                          <p:spTgt spid="921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67" grpId="0"/>
      <p:bldP spid="92167" grpId="1"/>
      <p:bldP spid="92168" grpId="0"/>
      <p:bldP spid="92168" grpId="1"/>
      <p:bldP spid="92169" grpId="0" animBg="1"/>
      <p:bldP spid="92169" grpId="1" animBg="1"/>
      <p:bldP spid="92170" grpId="0" animBg="1"/>
      <p:bldP spid="92170" grpId="1" animBg="1"/>
      <p:bldP spid="92171" grpId="0" animBg="1"/>
      <p:bldP spid="92171" grpId="1" animBg="1"/>
      <p:bldP spid="92172" grpId="0" animBg="1"/>
      <p:bldP spid="92172" grpId="1" animBg="1"/>
      <p:bldP spid="92178" grpId="0" animBg="1"/>
      <p:bldP spid="92178" grpId="1" animBg="1"/>
      <p:bldP spid="92180" grpId="0" animBg="1"/>
      <p:bldP spid="92180" grpId="1" animBg="1"/>
      <p:bldP spid="92181" grpId="0" animBg="1"/>
      <p:bldP spid="92181" grpId="1" animBg="1"/>
      <p:bldP spid="92182" grpId="0" animBg="1"/>
      <p:bldP spid="92182" grpId="1" animBg="1"/>
      <p:bldP spid="92183" grpId="0" animBg="1"/>
      <p:bldP spid="92183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188" name="Picture 4" descr="Замок Рочестер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250" y="2420938"/>
            <a:ext cx="6264275" cy="417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3189" name="Rectangle 5"/>
          <p:cNvSpPr>
            <a:spLocks noChangeArrowheads="1"/>
          </p:cNvSpPr>
          <p:nvPr/>
        </p:nvSpPr>
        <p:spPr bwMode="auto">
          <a:xfrm>
            <a:off x="2916238" y="188913"/>
            <a:ext cx="315277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3480" rIns="63480" anchor="ctr">
            <a:spAutoFit/>
          </a:bodyPr>
          <a:lstStyle/>
          <a:p>
            <a:pPr>
              <a:defRPr/>
            </a:pPr>
            <a:r>
              <a:rPr lang="ru-RU" sz="32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Замок Рочестер </a:t>
            </a:r>
          </a:p>
          <a:p>
            <a:pPr eaLnBrk="0" hangingPunct="0">
              <a:defRPr/>
            </a:pPr>
            <a:endParaRPr lang="ru-RU" sz="3200" i="1" dirty="0">
              <a:solidFill>
                <a:schemeClr val="accent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93190" name="Rectangle 6"/>
          <p:cNvSpPr>
            <a:spLocks noChangeArrowheads="1"/>
          </p:cNvSpPr>
          <p:nvPr/>
        </p:nvSpPr>
        <p:spPr bwMode="auto">
          <a:xfrm>
            <a:off x="250825" y="1052513"/>
            <a:ext cx="88931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24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Замок Рочестер расположен в одноимённом городе в графстве Кент. Это один из первых каменных замков в Англии и самый высокий из них. </a:t>
            </a:r>
          </a:p>
        </p:txBody>
      </p:sp>
      <p:sp>
        <p:nvSpPr>
          <p:cNvPr id="93191" name="Line 7"/>
          <p:cNvSpPr>
            <a:spLocks noChangeShapeType="1"/>
          </p:cNvSpPr>
          <p:nvPr/>
        </p:nvSpPr>
        <p:spPr bwMode="auto">
          <a:xfrm>
            <a:off x="1619250" y="2420938"/>
            <a:ext cx="6264275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3193" name="Line 9"/>
          <p:cNvSpPr>
            <a:spLocks noChangeShapeType="1"/>
          </p:cNvSpPr>
          <p:nvPr/>
        </p:nvSpPr>
        <p:spPr bwMode="auto">
          <a:xfrm>
            <a:off x="1619250" y="2420938"/>
            <a:ext cx="0" cy="4103687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3194" name="Line 10"/>
          <p:cNvSpPr>
            <a:spLocks noChangeShapeType="1"/>
          </p:cNvSpPr>
          <p:nvPr/>
        </p:nvSpPr>
        <p:spPr bwMode="auto">
          <a:xfrm>
            <a:off x="1619250" y="6597650"/>
            <a:ext cx="6265863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3195" name="Line 11"/>
          <p:cNvSpPr>
            <a:spLocks noChangeShapeType="1"/>
          </p:cNvSpPr>
          <p:nvPr/>
        </p:nvSpPr>
        <p:spPr bwMode="auto">
          <a:xfrm>
            <a:off x="7885113" y="2420938"/>
            <a:ext cx="0" cy="4176712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3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3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93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93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93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3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93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9" dur="500"/>
                                        <p:tgtEl>
                                          <p:spTgt spid="931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3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2" dur="500"/>
                                        <p:tgtEl>
                                          <p:spTgt spid="931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3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5" dur="500"/>
                                        <p:tgtEl>
                                          <p:spTgt spid="931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3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8" dur="500"/>
                                        <p:tgtEl>
                                          <p:spTgt spid="931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3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1" dur="500"/>
                                        <p:tgtEl>
                                          <p:spTgt spid="931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3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4" dur="500"/>
                                        <p:tgtEl>
                                          <p:spTgt spid="931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3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7" dur="500"/>
                                        <p:tgtEl>
                                          <p:spTgt spid="931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3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189" grpId="0"/>
      <p:bldP spid="93189" grpId="1"/>
      <p:bldP spid="93190" grpId="0"/>
      <p:bldP spid="93190" grpId="1"/>
      <p:bldP spid="93191" grpId="0" animBg="1"/>
      <p:bldP spid="93191" grpId="1" animBg="1"/>
      <p:bldP spid="93193" grpId="0" animBg="1"/>
      <p:bldP spid="93193" grpId="1" animBg="1"/>
      <p:bldP spid="93194" grpId="0" animBg="1"/>
      <p:bldP spid="93194" grpId="1" animBg="1"/>
      <p:bldP spid="93195" grpId="0" animBg="1"/>
      <p:bldP spid="93195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212" name="Picture 4" descr="Замок Холирудхаус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2275" y="2852738"/>
            <a:ext cx="5689600" cy="3792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4213" name="Rectangle 5"/>
          <p:cNvSpPr>
            <a:spLocks noChangeArrowheads="1"/>
          </p:cNvSpPr>
          <p:nvPr/>
        </p:nvSpPr>
        <p:spPr bwMode="auto">
          <a:xfrm>
            <a:off x="2700338" y="303213"/>
            <a:ext cx="4122737" cy="112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3480" rIns="63480" anchor="ctr">
            <a:spAutoFit/>
          </a:bodyPr>
          <a:lstStyle/>
          <a:p>
            <a:pPr>
              <a:defRPr/>
            </a:pPr>
            <a:r>
              <a:rPr lang="ru-RU" sz="36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Замок </a:t>
            </a:r>
            <a:r>
              <a:rPr lang="ru-RU" sz="3600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Холирудхаус</a:t>
            </a:r>
            <a:r>
              <a:rPr lang="ru-RU" sz="32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</a:p>
          <a:p>
            <a:pPr eaLnBrk="0" hangingPunct="0">
              <a:defRPr/>
            </a:pPr>
            <a:endParaRPr lang="ru-RU" sz="3200" i="1" dirty="0">
              <a:solidFill>
                <a:schemeClr val="accent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94215" name="Rectangle 7"/>
          <p:cNvSpPr>
            <a:spLocks noChangeArrowheads="1"/>
          </p:cNvSpPr>
          <p:nvPr/>
        </p:nvSpPr>
        <p:spPr bwMode="auto">
          <a:xfrm>
            <a:off x="-4687888" y="2571750"/>
            <a:ext cx="9144001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94217" name="Rectangle 9"/>
          <p:cNvSpPr>
            <a:spLocks noChangeArrowheads="1"/>
          </p:cNvSpPr>
          <p:nvPr/>
        </p:nvSpPr>
        <p:spPr bwMode="auto">
          <a:xfrm>
            <a:off x="250825" y="1052513"/>
            <a:ext cx="8893175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24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Замок стал замком из дома для гостей при Аббатстве </a:t>
            </a:r>
            <a:r>
              <a:rPr lang="ru-RU" sz="2400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Холируд</a:t>
            </a:r>
            <a:r>
              <a:rPr lang="ru-RU" sz="24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(</a:t>
            </a:r>
            <a:r>
              <a:rPr lang="ru-RU" sz="2400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Holyrood</a:t>
            </a:r>
            <a:r>
              <a:rPr lang="ru-RU" sz="24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  <a:r>
              <a:rPr lang="ru-RU" sz="2400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Abbey</a:t>
            </a:r>
            <a:r>
              <a:rPr lang="ru-RU" sz="24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). Он был королевской резиденцией в различные периоды, начиная с XVI века, и до сих пор остается официальной резиденцией короны в Шотландии. </a:t>
            </a:r>
          </a:p>
        </p:txBody>
      </p:sp>
      <p:sp>
        <p:nvSpPr>
          <p:cNvPr id="94218" name="Line 10"/>
          <p:cNvSpPr>
            <a:spLocks noChangeShapeType="1"/>
          </p:cNvSpPr>
          <p:nvPr/>
        </p:nvSpPr>
        <p:spPr bwMode="auto">
          <a:xfrm>
            <a:off x="1692275" y="2852738"/>
            <a:ext cx="5688013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4219" name="Line 11"/>
          <p:cNvSpPr>
            <a:spLocks noChangeShapeType="1"/>
          </p:cNvSpPr>
          <p:nvPr/>
        </p:nvSpPr>
        <p:spPr bwMode="auto">
          <a:xfrm>
            <a:off x="1692275" y="2852738"/>
            <a:ext cx="0" cy="3744912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4220" name="Line 12"/>
          <p:cNvSpPr>
            <a:spLocks noChangeShapeType="1"/>
          </p:cNvSpPr>
          <p:nvPr/>
        </p:nvSpPr>
        <p:spPr bwMode="auto">
          <a:xfrm>
            <a:off x="1692275" y="6669088"/>
            <a:ext cx="5688013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4221" name="Line 13"/>
          <p:cNvSpPr>
            <a:spLocks noChangeShapeType="1"/>
          </p:cNvSpPr>
          <p:nvPr/>
        </p:nvSpPr>
        <p:spPr bwMode="auto">
          <a:xfrm>
            <a:off x="7380288" y="2852738"/>
            <a:ext cx="0" cy="381635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4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4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94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94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94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4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94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94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2" dur="500"/>
                                        <p:tgtEl>
                                          <p:spTgt spid="942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5" dur="500"/>
                                        <p:tgtEl>
                                          <p:spTgt spid="942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4" presetClass="exit" presetSubtype="16" fill="hold" grpId="1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7"/>
                                    </p:cond>
                                  </p:endCondLst>
                                  <p:childTnLst>
                                    <p:animEffect transition="out" filter="box(in)">
                                      <p:cBhvr>
                                        <p:cTn id="38" dur="500"/>
                                        <p:tgtEl>
                                          <p:spTgt spid="942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1" dur="500"/>
                                        <p:tgtEl>
                                          <p:spTgt spid="942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4" dur="500"/>
                                        <p:tgtEl>
                                          <p:spTgt spid="942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7" dur="500"/>
                                        <p:tgtEl>
                                          <p:spTgt spid="942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50" dur="500"/>
                                        <p:tgtEl>
                                          <p:spTgt spid="942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53" dur="500"/>
                                        <p:tgtEl>
                                          <p:spTgt spid="942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213" grpId="0"/>
      <p:bldP spid="94213" grpId="1"/>
      <p:bldP spid="94215" grpId="0" animBg="1"/>
      <p:bldP spid="94215" grpId="1" animBg="1"/>
      <p:bldP spid="94217" grpId="0"/>
      <p:bldP spid="94217" grpId="1"/>
      <p:bldP spid="94218" grpId="0" animBg="1"/>
      <p:bldP spid="94218" grpId="1" animBg="1"/>
      <p:bldP spid="94219" grpId="0" animBg="1"/>
      <p:bldP spid="94219" grpId="1" animBg="1"/>
      <p:bldP spid="94220" grpId="0" animBg="1"/>
      <p:bldP spid="94220" grpId="1" animBg="1"/>
      <p:bldP spid="94221" grpId="0" animBg="1"/>
      <p:bldP spid="94221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6" name="Rectangle 4"/>
          <p:cNvSpPr>
            <a:spLocks noChangeArrowheads="1"/>
          </p:cNvSpPr>
          <p:nvPr/>
        </p:nvSpPr>
        <p:spPr bwMode="auto">
          <a:xfrm>
            <a:off x="1187450" y="333375"/>
            <a:ext cx="6900863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47610" rIns="47610" anchor="ctr">
            <a:spAutoFit/>
          </a:bodyPr>
          <a:lstStyle/>
          <a:p>
            <a:pPr>
              <a:defRPr/>
            </a:pPr>
            <a:r>
              <a:rPr lang="ru-RU" sz="32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Здание Парламента в Вестминстере</a:t>
            </a:r>
          </a:p>
          <a:p>
            <a:pPr eaLnBrk="0" hangingPunct="0">
              <a:defRPr/>
            </a:pPr>
            <a:endParaRPr lang="ru-RU" sz="3200" b="1" i="1" dirty="0">
              <a:solidFill>
                <a:schemeClr val="accent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95237" name="Rectangle 5"/>
          <p:cNvSpPr>
            <a:spLocks noChangeArrowheads="1"/>
          </p:cNvSpPr>
          <p:nvPr/>
        </p:nvSpPr>
        <p:spPr bwMode="auto">
          <a:xfrm>
            <a:off x="250825" y="1052513"/>
            <a:ext cx="88931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24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Вестминстерском дворце, одном из самых знаменитых зданий мира, размещается парламент Великобритании: палата лордов и палата общин </a:t>
            </a:r>
          </a:p>
        </p:txBody>
      </p:sp>
      <p:pic>
        <p:nvPicPr>
          <p:cNvPr id="95238" name="Picture 6" descr="img29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8038" y="2698750"/>
            <a:ext cx="5795962" cy="3697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5239" name="Picture 7" descr="Здание Парламента в Вестминстер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2708275"/>
            <a:ext cx="3124200" cy="3687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5240" name="Line 8"/>
          <p:cNvSpPr>
            <a:spLocks noChangeShapeType="1"/>
          </p:cNvSpPr>
          <p:nvPr/>
        </p:nvSpPr>
        <p:spPr bwMode="auto">
          <a:xfrm>
            <a:off x="250825" y="2708275"/>
            <a:ext cx="8893175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5241" name="Line 9"/>
          <p:cNvSpPr>
            <a:spLocks noChangeShapeType="1"/>
          </p:cNvSpPr>
          <p:nvPr/>
        </p:nvSpPr>
        <p:spPr bwMode="auto">
          <a:xfrm>
            <a:off x="250825" y="6381750"/>
            <a:ext cx="8893175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5242" name="Line 10"/>
          <p:cNvSpPr>
            <a:spLocks noChangeShapeType="1"/>
          </p:cNvSpPr>
          <p:nvPr/>
        </p:nvSpPr>
        <p:spPr bwMode="auto">
          <a:xfrm>
            <a:off x="250825" y="2708275"/>
            <a:ext cx="0" cy="3673475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5243" name="Line 11"/>
          <p:cNvSpPr>
            <a:spLocks noChangeShapeType="1"/>
          </p:cNvSpPr>
          <p:nvPr/>
        </p:nvSpPr>
        <p:spPr bwMode="auto">
          <a:xfrm>
            <a:off x="9144000" y="2708275"/>
            <a:ext cx="0" cy="3673475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5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5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95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95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95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5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95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95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2" dur="500"/>
                                        <p:tgtEl>
                                          <p:spTgt spid="952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5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5" dur="500"/>
                                        <p:tgtEl>
                                          <p:spTgt spid="952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5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8" dur="500"/>
                                        <p:tgtEl>
                                          <p:spTgt spid="952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5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1" dur="500"/>
                                        <p:tgtEl>
                                          <p:spTgt spid="952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5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4" dur="500"/>
                                        <p:tgtEl>
                                          <p:spTgt spid="952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5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7" dur="500"/>
                                        <p:tgtEl>
                                          <p:spTgt spid="952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5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50" dur="500"/>
                                        <p:tgtEl>
                                          <p:spTgt spid="952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5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53" dur="500"/>
                                        <p:tgtEl>
                                          <p:spTgt spid="952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5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236" grpId="0"/>
      <p:bldP spid="95236" grpId="1"/>
      <p:bldP spid="95237" grpId="0"/>
      <p:bldP spid="95237" grpId="1"/>
      <p:bldP spid="95240" grpId="0" animBg="1"/>
      <p:bldP spid="95240" grpId="1" animBg="1"/>
      <p:bldP spid="95241" grpId="0" animBg="1"/>
      <p:bldP spid="95241" grpId="1" animBg="1"/>
      <p:bldP spid="95242" grpId="0" animBg="1"/>
      <p:bldP spid="95242" grpId="1" animBg="1"/>
      <p:bldP spid="95243" grpId="0" animBg="1"/>
      <p:bldP spid="95243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260" name="Picture 4" descr="Вестминстерское Аббатств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40200" y="2565400"/>
            <a:ext cx="3910013" cy="4103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6261" name="Picture 5" descr="Вестминстерское Аббатство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613" y="3141663"/>
            <a:ext cx="2166937" cy="314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6262" name="Rectangle 6"/>
          <p:cNvSpPr>
            <a:spLocks noChangeArrowheads="1"/>
          </p:cNvSpPr>
          <p:nvPr/>
        </p:nvSpPr>
        <p:spPr bwMode="auto">
          <a:xfrm>
            <a:off x="1763713" y="404813"/>
            <a:ext cx="5605462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47610" rIns="47610" anchor="ctr">
            <a:spAutoFit/>
          </a:bodyPr>
          <a:lstStyle/>
          <a:p>
            <a:pPr>
              <a:defRPr/>
            </a:pPr>
            <a:r>
              <a:rPr lang="ru-RU" sz="32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Вестминстерское Аббатство</a:t>
            </a:r>
          </a:p>
          <a:p>
            <a:pPr eaLnBrk="0" hangingPunct="0">
              <a:defRPr/>
            </a:pPr>
            <a:endParaRPr lang="ru-RU" dirty="0">
              <a:latin typeface="Arial" charset="0"/>
            </a:endParaRPr>
          </a:p>
        </p:txBody>
      </p:sp>
      <p:sp>
        <p:nvSpPr>
          <p:cNvPr id="96263" name="Rectangle 7"/>
          <p:cNvSpPr>
            <a:spLocks noChangeArrowheads="1"/>
          </p:cNvSpPr>
          <p:nvPr/>
        </p:nvSpPr>
        <p:spPr bwMode="auto">
          <a:xfrm>
            <a:off x="250825" y="1052513"/>
            <a:ext cx="8893175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24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До 1365 года английские коронационные регалии, коронные драгоценности и государственная казна хранились в Вестминстерском аббатстве. Сокровищница находилась в подземельях под </a:t>
            </a:r>
            <a:r>
              <a:rPr lang="ru-RU" sz="2400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дормиторием</a:t>
            </a:r>
            <a:r>
              <a:rPr lang="ru-RU" sz="24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.</a:t>
            </a:r>
          </a:p>
        </p:txBody>
      </p:sp>
      <p:sp>
        <p:nvSpPr>
          <p:cNvPr id="96264" name="Line 8"/>
          <p:cNvSpPr>
            <a:spLocks noChangeShapeType="1"/>
          </p:cNvSpPr>
          <p:nvPr/>
        </p:nvSpPr>
        <p:spPr bwMode="auto">
          <a:xfrm>
            <a:off x="4140200" y="2565400"/>
            <a:ext cx="3960813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6268" name="Line 12"/>
          <p:cNvSpPr>
            <a:spLocks noChangeShapeType="1"/>
          </p:cNvSpPr>
          <p:nvPr/>
        </p:nvSpPr>
        <p:spPr bwMode="auto">
          <a:xfrm>
            <a:off x="4140200" y="6669088"/>
            <a:ext cx="3960813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6269" name="Line 13"/>
          <p:cNvSpPr>
            <a:spLocks noChangeShapeType="1"/>
          </p:cNvSpPr>
          <p:nvPr/>
        </p:nvSpPr>
        <p:spPr bwMode="auto">
          <a:xfrm>
            <a:off x="4140200" y="2565400"/>
            <a:ext cx="0" cy="403225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6270" name="Line 14"/>
          <p:cNvSpPr>
            <a:spLocks noChangeShapeType="1"/>
          </p:cNvSpPr>
          <p:nvPr/>
        </p:nvSpPr>
        <p:spPr bwMode="auto">
          <a:xfrm>
            <a:off x="8027988" y="2565400"/>
            <a:ext cx="0" cy="4103688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6271" name="Line 15"/>
          <p:cNvSpPr>
            <a:spLocks noChangeShapeType="1"/>
          </p:cNvSpPr>
          <p:nvPr/>
        </p:nvSpPr>
        <p:spPr bwMode="auto">
          <a:xfrm>
            <a:off x="1979613" y="3141663"/>
            <a:ext cx="2160587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6272" name="Line 16"/>
          <p:cNvSpPr>
            <a:spLocks noChangeShapeType="1"/>
          </p:cNvSpPr>
          <p:nvPr/>
        </p:nvSpPr>
        <p:spPr bwMode="auto">
          <a:xfrm>
            <a:off x="1979613" y="3141663"/>
            <a:ext cx="0" cy="3167062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6273" name="Line 17"/>
          <p:cNvSpPr>
            <a:spLocks noChangeShapeType="1"/>
          </p:cNvSpPr>
          <p:nvPr/>
        </p:nvSpPr>
        <p:spPr bwMode="auto">
          <a:xfrm>
            <a:off x="1979613" y="6308725"/>
            <a:ext cx="2160587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6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6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96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96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96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6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96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96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96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96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96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1" dur="500"/>
                                        <p:tgtEl>
                                          <p:spTgt spid="962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6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4" dur="500"/>
                                        <p:tgtEl>
                                          <p:spTgt spid="962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6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7" dur="500"/>
                                        <p:tgtEl>
                                          <p:spTgt spid="962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6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50" dur="500"/>
                                        <p:tgtEl>
                                          <p:spTgt spid="962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6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53" dur="500"/>
                                        <p:tgtEl>
                                          <p:spTgt spid="962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6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56" dur="500"/>
                                        <p:tgtEl>
                                          <p:spTgt spid="962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6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59" dur="500"/>
                                        <p:tgtEl>
                                          <p:spTgt spid="962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6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2" dur="500"/>
                                        <p:tgtEl>
                                          <p:spTgt spid="962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6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5" dur="500"/>
                                        <p:tgtEl>
                                          <p:spTgt spid="962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6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8" dur="500"/>
                                        <p:tgtEl>
                                          <p:spTgt spid="962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6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71" dur="500"/>
                                        <p:tgtEl>
                                          <p:spTgt spid="962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6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262" grpId="0"/>
      <p:bldP spid="96262" grpId="1"/>
      <p:bldP spid="96263" grpId="0"/>
      <p:bldP spid="96263" grpId="1"/>
      <p:bldP spid="96264" grpId="0" animBg="1"/>
      <p:bldP spid="96264" grpId="1" animBg="1"/>
      <p:bldP spid="96268" grpId="0" animBg="1"/>
      <p:bldP spid="96268" grpId="1" animBg="1"/>
      <p:bldP spid="96269" grpId="0" animBg="1"/>
      <p:bldP spid="96269" grpId="1" animBg="1"/>
      <p:bldP spid="96270" grpId="0" animBg="1"/>
      <p:bldP spid="96270" grpId="1" animBg="1"/>
      <p:bldP spid="96271" grpId="0" animBg="1"/>
      <p:bldP spid="96271" grpId="1" animBg="1"/>
      <p:bldP spid="96272" grpId="0" animBg="1"/>
      <p:bldP spid="96272" grpId="1" animBg="1"/>
      <p:bldP spid="96273" grpId="0" animBg="1"/>
      <p:bldP spid="96273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284" name="Picture 4" descr="Кафедральный Собор Святого Павла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650" y="2492375"/>
            <a:ext cx="4751388" cy="385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7285" name="Picture 5" descr="img0000071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625" y="2492375"/>
            <a:ext cx="2608263" cy="392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7286" name="Rectangle 6"/>
          <p:cNvSpPr>
            <a:spLocks noChangeArrowheads="1"/>
          </p:cNvSpPr>
          <p:nvPr/>
        </p:nvSpPr>
        <p:spPr bwMode="auto">
          <a:xfrm>
            <a:off x="1187450" y="260350"/>
            <a:ext cx="681672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47610" rIns="47610" anchor="ctr">
            <a:spAutoFit/>
          </a:bodyPr>
          <a:lstStyle/>
          <a:p>
            <a:pPr>
              <a:defRPr/>
            </a:pPr>
            <a:r>
              <a:rPr lang="ru-RU" sz="32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Кафедральный Собор Святого Павла</a:t>
            </a:r>
          </a:p>
          <a:p>
            <a:pPr eaLnBrk="0" hangingPunct="0">
              <a:defRPr/>
            </a:pPr>
            <a:endParaRPr lang="ru-RU" sz="3200" b="1" i="1" dirty="0">
              <a:solidFill>
                <a:schemeClr val="accent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97287" name="Rectangle 7"/>
          <p:cNvSpPr>
            <a:spLocks noChangeArrowheads="1"/>
          </p:cNvSpPr>
          <p:nvPr/>
        </p:nvSpPr>
        <p:spPr bwMode="auto">
          <a:xfrm>
            <a:off x="827088" y="1052513"/>
            <a:ext cx="806450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24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Кафедральный собор св. Павла является резиденцией епископа лондонского и духовным центром Сити. </a:t>
            </a:r>
          </a:p>
        </p:txBody>
      </p:sp>
      <p:sp>
        <p:nvSpPr>
          <p:cNvPr id="97288" name="Line 8"/>
          <p:cNvSpPr>
            <a:spLocks noChangeShapeType="1"/>
          </p:cNvSpPr>
          <p:nvPr/>
        </p:nvSpPr>
        <p:spPr bwMode="auto">
          <a:xfrm>
            <a:off x="755650" y="2492375"/>
            <a:ext cx="7345363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7289" name="Line 9"/>
          <p:cNvSpPr>
            <a:spLocks noChangeShapeType="1"/>
          </p:cNvSpPr>
          <p:nvPr/>
        </p:nvSpPr>
        <p:spPr bwMode="auto">
          <a:xfrm>
            <a:off x="755650" y="2492375"/>
            <a:ext cx="0" cy="3889375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7290" name="Line 10"/>
          <p:cNvSpPr>
            <a:spLocks noChangeShapeType="1"/>
          </p:cNvSpPr>
          <p:nvPr/>
        </p:nvSpPr>
        <p:spPr bwMode="auto">
          <a:xfrm>
            <a:off x="755650" y="6381750"/>
            <a:ext cx="7345363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7291" name="Line 11"/>
          <p:cNvSpPr>
            <a:spLocks noChangeShapeType="1"/>
          </p:cNvSpPr>
          <p:nvPr/>
        </p:nvSpPr>
        <p:spPr bwMode="auto">
          <a:xfrm>
            <a:off x="8101013" y="2492375"/>
            <a:ext cx="0" cy="3889375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7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7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97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97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97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7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97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97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2" dur="500"/>
                                        <p:tgtEl>
                                          <p:spTgt spid="972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7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5" dur="500"/>
                                        <p:tgtEl>
                                          <p:spTgt spid="972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7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8" dur="500"/>
                                        <p:tgtEl>
                                          <p:spTgt spid="972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7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1" dur="500"/>
                                        <p:tgtEl>
                                          <p:spTgt spid="972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7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4" dur="500"/>
                                        <p:tgtEl>
                                          <p:spTgt spid="972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7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7" dur="500"/>
                                        <p:tgtEl>
                                          <p:spTgt spid="972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7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50" dur="500"/>
                                        <p:tgtEl>
                                          <p:spTgt spid="972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7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53" dur="500"/>
                                        <p:tgtEl>
                                          <p:spTgt spid="972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7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286" grpId="0"/>
      <p:bldP spid="97286" grpId="1"/>
      <p:bldP spid="97287" grpId="0"/>
      <p:bldP spid="97287" grpId="1"/>
      <p:bldP spid="97288" grpId="0" animBg="1"/>
      <p:bldP spid="97288" grpId="1" animBg="1"/>
      <p:bldP spid="97289" grpId="0" animBg="1"/>
      <p:bldP spid="97289" grpId="1" animBg="1"/>
      <p:bldP spid="97290" grpId="0" animBg="1"/>
      <p:bldP spid="97290" grpId="1" animBg="1"/>
      <p:bldP spid="97291" grpId="0" animBg="1"/>
      <p:bldP spid="97291" grpId="1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308" name="Picture 4" descr="Королевские дворцы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1708150"/>
            <a:ext cx="4608513" cy="456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8309" name="Rectangle 5"/>
          <p:cNvSpPr>
            <a:spLocks noChangeArrowheads="1"/>
          </p:cNvSpPr>
          <p:nvPr/>
        </p:nvSpPr>
        <p:spPr bwMode="auto">
          <a:xfrm>
            <a:off x="2411413" y="274638"/>
            <a:ext cx="423227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3480" rIns="63480" anchor="ctr">
            <a:spAutoFit/>
          </a:bodyPr>
          <a:lstStyle/>
          <a:p>
            <a:pPr>
              <a:defRPr/>
            </a:pPr>
            <a:r>
              <a:rPr lang="ru-RU" sz="36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Королевские дворцы</a:t>
            </a:r>
          </a:p>
          <a:p>
            <a:pPr eaLnBrk="0" hangingPunct="0">
              <a:defRPr/>
            </a:pPr>
            <a:endParaRPr lang="ru-RU" sz="3600" i="1" dirty="0">
              <a:solidFill>
                <a:schemeClr val="accent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98310" name="Rectangle 6"/>
          <p:cNvSpPr>
            <a:spLocks noChangeArrowheads="1"/>
          </p:cNvSpPr>
          <p:nvPr/>
        </p:nvSpPr>
        <p:spPr bwMode="auto">
          <a:xfrm>
            <a:off x="5003800" y="1628775"/>
            <a:ext cx="4140200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24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В Кенсингтонском саду расположен Кенсингтонский дворец, в котором жила принцесса Уэльская с двумя сыновьями. Первыми из королевской семьи в этом дворце жили Вильгельм 3 и королева Мария, которые в 1689 году купили </a:t>
            </a:r>
            <a:r>
              <a:rPr lang="ru-RU" sz="2400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Ноттингемский</a:t>
            </a:r>
            <a:r>
              <a:rPr lang="ru-RU" sz="24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дворец в посёлке </a:t>
            </a:r>
            <a:r>
              <a:rPr lang="ru-RU" sz="2400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Кенсингтон</a:t>
            </a:r>
            <a:r>
              <a:rPr lang="ru-RU" sz="24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за 18000 фунтов. </a:t>
            </a:r>
          </a:p>
        </p:txBody>
      </p:sp>
      <p:sp>
        <p:nvSpPr>
          <p:cNvPr id="98311" name="Line 7"/>
          <p:cNvSpPr>
            <a:spLocks noChangeShapeType="1"/>
          </p:cNvSpPr>
          <p:nvPr/>
        </p:nvSpPr>
        <p:spPr bwMode="auto">
          <a:xfrm>
            <a:off x="250825" y="1700213"/>
            <a:ext cx="4608513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8312" name="Line 8"/>
          <p:cNvSpPr>
            <a:spLocks noChangeShapeType="1"/>
          </p:cNvSpPr>
          <p:nvPr/>
        </p:nvSpPr>
        <p:spPr bwMode="auto">
          <a:xfrm>
            <a:off x="250825" y="1700213"/>
            <a:ext cx="0" cy="4537075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8313" name="Line 9"/>
          <p:cNvSpPr>
            <a:spLocks noChangeShapeType="1"/>
          </p:cNvSpPr>
          <p:nvPr/>
        </p:nvSpPr>
        <p:spPr bwMode="auto">
          <a:xfrm>
            <a:off x="250825" y="6237288"/>
            <a:ext cx="4608513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8314" name="Line 10"/>
          <p:cNvSpPr>
            <a:spLocks noChangeShapeType="1"/>
          </p:cNvSpPr>
          <p:nvPr/>
        </p:nvSpPr>
        <p:spPr bwMode="auto">
          <a:xfrm>
            <a:off x="4859338" y="1700213"/>
            <a:ext cx="0" cy="4537075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8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8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98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98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98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8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98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9" dur="500"/>
                                        <p:tgtEl>
                                          <p:spTgt spid="983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8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2" dur="500"/>
                                        <p:tgtEl>
                                          <p:spTgt spid="983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8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5" dur="500"/>
                                        <p:tgtEl>
                                          <p:spTgt spid="983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8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8" dur="500"/>
                                        <p:tgtEl>
                                          <p:spTgt spid="983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8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1" dur="500"/>
                                        <p:tgtEl>
                                          <p:spTgt spid="983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8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4" dur="500"/>
                                        <p:tgtEl>
                                          <p:spTgt spid="983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8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7" dur="500"/>
                                        <p:tgtEl>
                                          <p:spTgt spid="983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8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309" grpId="0"/>
      <p:bldP spid="98309" grpId="1"/>
      <p:bldP spid="98310" grpId="0"/>
      <p:bldP spid="98310" grpId="1"/>
      <p:bldP spid="98311" grpId="0" animBg="1"/>
      <p:bldP spid="98311" grpId="1" animBg="1"/>
      <p:bldP spid="98312" grpId="0" animBg="1"/>
      <p:bldP spid="98312" grpId="1" animBg="1"/>
      <p:bldP spid="98313" grpId="0" animBg="1"/>
      <p:bldP spid="98313" grpId="1" animBg="1"/>
      <p:bldP spid="98314" grpId="0" animBg="1"/>
      <p:bldP spid="98314" grpId="1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332" name="Picture 4" descr="Лондонский Тауэр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250" y="2781300"/>
            <a:ext cx="3397250" cy="350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9333" name="Picture 5" descr="Лондонский Тауэр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3800" y="2781300"/>
            <a:ext cx="2520950" cy="350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9334" name="Rectangle 6"/>
          <p:cNvSpPr>
            <a:spLocks noChangeArrowheads="1"/>
          </p:cNvSpPr>
          <p:nvPr/>
        </p:nvSpPr>
        <p:spPr bwMode="auto">
          <a:xfrm>
            <a:off x="2843213" y="339725"/>
            <a:ext cx="38782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ru-RU" sz="36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Лондонский Тауэр</a:t>
            </a:r>
          </a:p>
        </p:txBody>
      </p:sp>
      <p:sp>
        <p:nvSpPr>
          <p:cNvPr id="99335" name="Rectangle 7"/>
          <p:cNvSpPr>
            <a:spLocks noChangeArrowheads="1"/>
          </p:cNvSpPr>
          <p:nvPr/>
        </p:nvSpPr>
        <p:spPr bwMode="auto">
          <a:xfrm>
            <a:off x="250825" y="1016000"/>
            <a:ext cx="8893175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24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За свою историю Лондонский Тауэр был и крепостью, и дворцом, и хранилищем королевских драгоценностей, и арсеналом, и монетным двором, и тюрьмой, и обсерваторией, и зоопарком, и местом, привлекающим туристов. </a:t>
            </a:r>
          </a:p>
        </p:txBody>
      </p:sp>
      <p:sp>
        <p:nvSpPr>
          <p:cNvPr id="99336" name="Line 8"/>
          <p:cNvSpPr>
            <a:spLocks noChangeShapeType="1"/>
          </p:cNvSpPr>
          <p:nvPr/>
        </p:nvSpPr>
        <p:spPr bwMode="auto">
          <a:xfrm>
            <a:off x="1619250" y="2781300"/>
            <a:ext cx="5905500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9337" name="Line 9"/>
          <p:cNvSpPr>
            <a:spLocks noChangeShapeType="1"/>
          </p:cNvSpPr>
          <p:nvPr/>
        </p:nvSpPr>
        <p:spPr bwMode="auto">
          <a:xfrm>
            <a:off x="1619250" y="2781300"/>
            <a:ext cx="0" cy="3527425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9338" name="Line 10"/>
          <p:cNvSpPr>
            <a:spLocks noChangeShapeType="1"/>
          </p:cNvSpPr>
          <p:nvPr/>
        </p:nvSpPr>
        <p:spPr bwMode="auto">
          <a:xfrm>
            <a:off x="1619250" y="6308725"/>
            <a:ext cx="5905500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9339" name="Line 11"/>
          <p:cNvSpPr>
            <a:spLocks noChangeShapeType="1"/>
          </p:cNvSpPr>
          <p:nvPr/>
        </p:nvSpPr>
        <p:spPr bwMode="auto">
          <a:xfrm>
            <a:off x="7524750" y="2781300"/>
            <a:ext cx="0" cy="3527425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9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9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99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99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99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9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99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99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2" dur="500"/>
                                        <p:tgtEl>
                                          <p:spTgt spid="993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9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5" dur="500"/>
                                        <p:tgtEl>
                                          <p:spTgt spid="993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9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8" dur="500"/>
                                        <p:tgtEl>
                                          <p:spTgt spid="993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9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1" dur="500"/>
                                        <p:tgtEl>
                                          <p:spTgt spid="993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9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4" dur="500"/>
                                        <p:tgtEl>
                                          <p:spTgt spid="993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9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7" dur="500"/>
                                        <p:tgtEl>
                                          <p:spTgt spid="993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9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50" dur="500"/>
                                        <p:tgtEl>
                                          <p:spTgt spid="993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9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53" dur="500"/>
                                        <p:tgtEl>
                                          <p:spTgt spid="993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9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334" grpId="0"/>
      <p:bldP spid="99334" grpId="1"/>
      <p:bldP spid="99335" grpId="0"/>
      <p:bldP spid="99335" grpId="1"/>
      <p:bldP spid="99336" grpId="0" animBg="1"/>
      <p:bldP spid="99336" grpId="1" animBg="1"/>
      <p:bldP spid="99337" grpId="0" animBg="1"/>
      <p:bldP spid="99337" grpId="1" animBg="1"/>
      <p:bldP spid="99338" grpId="0" animBg="1"/>
      <p:bldP spid="99338" grpId="1" animBg="1"/>
      <p:bldP spid="99339" grpId="0" animBg="1"/>
      <p:bldP spid="99339" grpId="1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357" name="Picture 5" descr="Музей мадам Тюссо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563938" cy="340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0358" name="Picture 6" descr=" Планетарий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3429000"/>
            <a:ext cx="4500562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359" name="Rectangle 7"/>
          <p:cNvSpPr>
            <a:spLocks noChangeArrowheads="1"/>
          </p:cNvSpPr>
          <p:nvPr/>
        </p:nvSpPr>
        <p:spPr bwMode="auto">
          <a:xfrm>
            <a:off x="4067175" y="0"/>
            <a:ext cx="4808538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47610" rIns="47610" anchor="ctr">
            <a:spAutoFit/>
          </a:bodyPr>
          <a:lstStyle/>
          <a:p>
            <a:pPr>
              <a:defRPr/>
            </a:pPr>
            <a:r>
              <a:rPr lang="ru-RU" sz="36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Музей мадам </a:t>
            </a:r>
            <a:r>
              <a:rPr lang="ru-RU" sz="3600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Тюссо</a:t>
            </a:r>
            <a:r>
              <a:rPr lang="ru-RU" sz="36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и Планетарий</a:t>
            </a:r>
          </a:p>
          <a:p>
            <a:pPr eaLnBrk="0" hangingPunct="0">
              <a:defRPr/>
            </a:pPr>
            <a:endParaRPr lang="ru-RU" sz="3600" i="1" dirty="0">
              <a:solidFill>
                <a:schemeClr val="accent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100360" name="Rectangle 8"/>
          <p:cNvSpPr>
            <a:spLocks noChangeArrowheads="1"/>
          </p:cNvSpPr>
          <p:nvPr/>
        </p:nvSpPr>
        <p:spPr bwMode="auto">
          <a:xfrm>
            <a:off x="4643438" y="1341438"/>
            <a:ext cx="3673475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24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Основательница музея, урождённая Мари </a:t>
            </a:r>
            <a:r>
              <a:rPr lang="ru-RU" sz="2400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Гросхольц</a:t>
            </a:r>
            <a:r>
              <a:rPr lang="ru-RU" sz="24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, в своей жизни часто сталкивалась со смертью.</a:t>
            </a:r>
          </a:p>
        </p:txBody>
      </p:sp>
      <p:sp>
        <p:nvSpPr>
          <p:cNvPr id="100361" name="Rectangle 9"/>
          <p:cNvSpPr>
            <a:spLocks noChangeArrowheads="1"/>
          </p:cNvSpPr>
          <p:nvPr/>
        </p:nvSpPr>
        <p:spPr bwMode="auto">
          <a:xfrm>
            <a:off x="323850" y="3933825"/>
            <a:ext cx="4105275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24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Рядом с музеем, в здании с зелёным куполом, расположен планетарий, который был открыт герцогом </a:t>
            </a:r>
            <a:r>
              <a:rPr lang="ru-RU" sz="2400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Эдинбургским</a:t>
            </a:r>
            <a:r>
              <a:rPr lang="ru-RU" sz="24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в 1958 году.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0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0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0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00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00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3" dur="500"/>
                                        <p:tgtEl>
                                          <p:spTgt spid="1003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0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6" dur="500"/>
                                        <p:tgtEl>
                                          <p:spTgt spid="1003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0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9" dur="500"/>
                                        <p:tgtEl>
                                          <p:spTgt spid="1003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0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2" dur="500"/>
                                        <p:tgtEl>
                                          <p:spTgt spid="1003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0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5" dur="500"/>
                                        <p:tgtEl>
                                          <p:spTgt spid="1003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0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359" grpId="0"/>
      <p:bldP spid="100359" grpId="1"/>
      <p:bldP spid="100360" grpId="0"/>
      <p:bldP spid="100360" grpId="1"/>
      <p:bldP spid="100361" grpId="0"/>
      <p:bldP spid="100361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7" name="Rectangle 5"/>
          <p:cNvSpPr>
            <a:spLocks noChangeArrowheads="1"/>
          </p:cNvSpPr>
          <p:nvPr/>
        </p:nvSpPr>
        <p:spPr bwMode="auto">
          <a:xfrm>
            <a:off x="571500" y="22288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3480" rIns="63480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79878" name="Rectangle 6"/>
          <p:cNvSpPr>
            <a:spLocks noChangeArrowheads="1"/>
          </p:cNvSpPr>
          <p:nvPr/>
        </p:nvSpPr>
        <p:spPr bwMode="auto">
          <a:xfrm>
            <a:off x="1403350" y="0"/>
            <a:ext cx="69850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36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Arial" charset="0"/>
              </a:rPr>
              <a:t>Климат Великобритании</a:t>
            </a:r>
            <a:endParaRPr lang="ru-RU" sz="3600" b="1" i="1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defRPr/>
            </a:pPr>
            <a:endParaRPr lang="ru-RU" sz="3600" i="1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79879" name="Picture 7" descr="angl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313" y="2924175"/>
            <a:ext cx="2239962" cy="326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9880" name="Rectangle 8"/>
          <p:cNvSpPr>
            <a:spLocks noChangeArrowheads="1"/>
          </p:cNvSpPr>
          <p:nvPr/>
        </p:nvSpPr>
        <p:spPr bwMode="auto">
          <a:xfrm>
            <a:off x="611188" y="981075"/>
            <a:ext cx="8281987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28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Климат Великобритании полностью непредсказуем – погода никогда не совпадает с прогнозами метеорологов. </a:t>
            </a:r>
          </a:p>
        </p:txBody>
      </p:sp>
      <p:sp>
        <p:nvSpPr>
          <p:cNvPr id="79882" name="Rectangle 10"/>
          <p:cNvSpPr>
            <a:spLocks noChangeArrowheads="1"/>
          </p:cNvSpPr>
          <p:nvPr/>
        </p:nvSpPr>
        <p:spPr bwMode="auto">
          <a:xfrm>
            <a:off x="2786063" y="2495550"/>
            <a:ext cx="2786062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28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В разгар туристического сезона погода довольно-таки приемлемая (20 - 25º C)</a:t>
            </a:r>
          </a:p>
        </p:txBody>
      </p:sp>
      <p:pic>
        <p:nvPicPr>
          <p:cNvPr id="79883" name="Picture 11" descr="j029382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625" y="2708275"/>
            <a:ext cx="2840038" cy="298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9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98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98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798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798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98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xit" presetSubtype="16" fill="hold" grpId="1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animEffect transition="out" filter="box(in)">
                                      <p:cBhvr>
                                        <p:cTn id="26" dur="500"/>
                                        <p:tgtEl>
                                          <p:spTgt spid="798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9" dur="500"/>
                                        <p:tgtEl>
                                          <p:spTgt spid="798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2" dur="500"/>
                                        <p:tgtEl>
                                          <p:spTgt spid="798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5" dur="500"/>
                                        <p:tgtEl>
                                          <p:spTgt spid="798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8" dur="500"/>
                                        <p:tgtEl>
                                          <p:spTgt spid="798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1" dur="500"/>
                                        <p:tgtEl>
                                          <p:spTgt spid="798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77" grpId="0" animBg="1"/>
      <p:bldP spid="79877" grpId="1" animBg="1"/>
      <p:bldP spid="79878" grpId="0"/>
      <p:bldP spid="79878" grpId="1"/>
      <p:bldP spid="79880" grpId="0"/>
      <p:bldP spid="79880" grpId="1"/>
      <p:bldP spid="79882" grpId="0"/>
      <p:bldP spid="79882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380" name="Picture 4" descr="Национальная галере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713" y="2708275"/>
            <a:ext cx="2732087" cy="3716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1381" name="Rectangle 5"/>
          <p:cNvSpPr>
            <a:spLocks noChangeArrowheads="1"/>
          </p:cNvSpPr>
          <p:nvPr/>
        </p:nvSpPr>
        <p:spPr bwMode="auto">
          <a:xfrm>
            <a:off x="2268538" y="0"/>
            <a:ext cx="4676775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47610" rIns="47610" anchor="ctr">
            <a:spAutoFit/>
          </a:bodyPr>
          <a:lstStyle/>
          <a:p>
            <a:pPr>
              <a:defRPr/>
            </a:pPr>
            <a:r>
              <a:rPr lang="ru-RU" sz="36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Национальная галерея</a:t>
            </a:r>
          </a:p>
          <a:p>
            <a:pPr eaLnBrk="0" hangingPunct="0">
              <a:defRPr/>
            </a:pPr>
            <a:endParaRPr lang="ru-RU" dirty="0">
              <a:latin typeface="Arial" charset="0"/>
            </a:endParaRPr>
          </a:p>
        </p:txBody>
      </p:sp>
      <p:sp>
        <p:nvSpPr>
          <p:cNvPr id="101382" name="Rectangle 6"/>
          <p:cNvSpPr>
            <a:spLocks noChangeArrowheads="1"/>
          </p:cNvSpPr>
          <p:nvPr/>
        </p:nvSpPr>
        <p:spPr bwMode="auto">
          <a:xfrm>
            <a:off x="250825" y="1052513"/>
            <a:ext cx="8893175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dirty="0"/>
              <a:t> </a:t>
            </a:r>
            <a:r>
              <a:rPr lang="ru-RU" sz="24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Национальная галерея была </a:t>
            </a:r>
            <a:r>
              <a:rPr lang="ru-RU" sz="2400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основана,благодаря</a:t>
            </a:r>
            <a:r>
              <a:rPr lang="ru-RU" sz="24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королю Георгу IV, который потребовал от правительства приобретения коллекции из 38 картин, среди которых были шесть работ Хогарта. </a:t>
            </a:r>
          </a:p>
        </p:txBody>
      </p:sp>
      <p:pic>
        <p:nvPicPr>
          <p:cNvPr id="101383" name="Picture 7" descr="img29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0563" y="2708275"/>
            <a:ext cx="3643312" cy="3675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1384" name="Line 8"/>
          <p:cNvSpPr>
            <a:spLocks noChangeShapeType="1"/>
          </p:cNvSpPr>
          <p:nvPr/>
        </p:nvSpPr>
        <p:spPr bwMode="auto">
          <a:xfrm>
            <a:off x="1763713" y="2708275"/>
            <a:ext cx="6408737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1386" name="Line 10"/>
          <p:cNvSpPr>
            <a:spLocks noChangeShapeType="1"/>
          </p:cNvSpPr>
          <p:nvPr/>
        </p:nvSpPr>
        <p:spPr bwMode="auto">
          <a:xfrm flipV="1">
            <a:off x="1692275" y="6381750"/>
            <a:ext cx="6480175" cy="73025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1387" name="Line 11"/>
          <p:cNvSpPr>
            <a:spLocks noChangeShapeType="1"/>
          </p:cNvSpPr>
          <p:nvPr/>
        </p:nvSpPr>
        <p:spPr bwMode="auto">
          <a:xfrm>
            <a:off x="8172450" y="2708275"/>
            <a:ext cx="0" cy="3673475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1388" name="Line 12"/>
          <p:cNvSpPr>
            <a:spLocks noChangeShapeType="1"/>
          </p:cNvSpPr>
          <p:nvPr/>
        </p:nvSpPr>
        <p:spPr bwMode="auto">
          <a:xfrm>
            <a:off x="1763713" y="2708275"/>
            <a:ext cx="0" cy="3744913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1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1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1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01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01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1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01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01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2" dur="500"/>
                                        <p:tgtEl>
                                          <p:spTgt spid="1013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1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5" dur="500"/>
                                        <p:tgtEl>
                                          <p:spTgt spid="1013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1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8" dur="500"/>
                                        <p:tgtEl>
                                          <p:spTgt spid="1013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1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1" dur="500"/>
                                        <p:tgtEl>
                                          <p:spTgt spid="1013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1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4" dur="500"/>
                                        <p:tgtEl>
                                          <p:spTgt spid="1013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1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7" dur="500"/>
                                        <p:tgtEl>
                                          <p:spTgt spid="1013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1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50" dur="500"/>
                                        <p:tgtEl>
                                          <p:spTgt spid="1013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1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53" dur="500"/>
                                        <p:tgtEl>
                                          <p:spTgt spid="1013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1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381" grpId="0"/>
      <p:bldP spid="101381" grpId="1"/>
      <p:bldP spid="101382" grpId="0"/>
      <p:bldP spid="101382" grpId="1"/>
      <p:bldP spid="101384" grpId="0" animBg="1"/>
      <p:bldP spid="101384" grpId="1" animBg="1"/>
      <p:bldP spid="101386" grpId="0" animBg="1"/>
      <p:bldP spid="101386" grpId="1" animBg="1"/>
      <p:bldP spid="101387" grpId="0" animBg="1"/>
      <p:bldP spid="101387" grpId="1" animBg="1"/>
      <p:bldP spid="101388" grpId="0" animBg="1"/>
      <p:bldP spid="101388" grpId="1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04" name="Picture 4" descr="shotland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888" y="4508500"/>
            <a:ext cx="2663825" cy="2058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05" name="Picture 5" descr="shotland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788" y="1484313"/>
            <a:ext cx="2274887" cy="279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06" name="Text Box 6"/>
          <p:cNvSpPr txBox="1">
            <a:spLocks noChangeArrowheads="1"/>
          </p:cNvSpPr>
          <p:nvPr/>
        </p:nvSpPr>
        <p:spPr bwMode="auto">
          <a:xfrm>
            <a:off x="1116013" y="333375"/>
            <a:ext cx="66230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Национальная галерея Шотландии</a:t>
            </a:r>
          </a:p>
        </p:txBody>
      </p:sp>
      <p:sp>
        <p:nvSpPr>
          <p:cNvPr id="102407" name="Rectangle 7"/>
          <p:cNvSpPr>
            <a:spLocks noChangeArrowheads="1"/>
          </p:cNvSpPr>
          <p:nvPr/>
        </p:nvSpPr>
        <p:spPr bwMode="auto">
          <a:xfrm>
            <a:off x="395288" y="1844675"/>
            <a:ext cx="5184775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24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Одна из старейший картинных галерей Шотландии, Национальная галерея открылась для публики в 1859 году. С тех пор она привлекает любителей искусства не только самой богатой в Шотландии коллекцией европейской живописи и скульптуры, но и собственно обликом музея.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2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2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02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0" dur="500"/>
                                        <p:tgtEl>
                                          <p:spTgt spid="1024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3" dur="500"/>
                                        <p:tgtEl>
                                          <p:spTgt spid="1024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6" dur="500"/>
                                        <p:tgtEl>
                                          <p:spTgt spid="1024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9" dur="500"/>
                                        <p:tgtEl>
                                          <p:spTgt spid="1024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06" grpId="0"/>
      <p:bldP spid="102406" grpId="1"/>
      <p:bldP spid="102407" grpId="0"/>
      <p:bldP spid="102407" grpId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28" name="Picture 4" descr="Лондон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4075" y="2997200"/>
            <a:ext cx="5327650" cy="362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29" name="Rectangle 5"/>
          <p:cNvSpPr>
            <a:spLocks noChangeArrowheads="1"/>
          </p:cNvSpPr>
          <p:nvPr/>
        </p:nvSpPr>
        <p:spPr bwMode="auto">
          <a:xfrm>
            <a:off x="539750" y="260350"/>
            <a:ext cx="805497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47610" rIns="47610" anchor="ctr">
            <a:spAutoFit/>
          </a:bodyPr>
          <a:lstStyle/>
          <a:p>
            <a:pPr>
              <a:defRPr/>
            </a:pPr>
            <a:r>
              <a:rPr lang="ru-RU" sz="32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От </a:t>
            </a:r>
            <a:r>
              <a:rPr lang="ru-RU" sz="3200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Пикадилли</a:t>
            </a:r>
            <a:r>
              <a:rPr lang="ru-RU" sz="32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до </a:t>
            </a:r>
            <a:r>
              <a:rPr lang="ru-RU" sz="3200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Трафальгарской</a:t>
            </a:r>
            <a:r>
              <a:rPr lang="ru-RU" sz="32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площади</a:t>
            </a:r>
          </a:p>
          <a:p>
            <a:pPr eaLnBrk="0" hangingPunct="0">
              <a:defRPr/>
            </a:pPr>
            <a:endParaRPr lang="ru-RU" sz="3200" dirty="0">
              <a:latin typeface="Times New Roman" pitchFamily="18" charset="0"/>
            </a:endParaRPr>
          </a:p>
        </p:txBody>
      </p:sp>
      <p:sp>
        <p:nvSpPr>
          <p:cNvPr id="103430" name="Rectangle 6"/>
          <p:cNvSpPr>
            <a:spLocks noChangeArrowheads="1"/>
          </p:cNvSpPr>
          <p:nvPr/>
        </p:nvSpPr>
        <p:spPr bwMode="auto">
          <a:xfrm>
            <a:off x="395288" y="1311275"/>
            <a:ext cx="8748712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24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Площадь </a:t>
            </a:r>
            <a:r>
              <a:rPr lang="ru-RU" sz="2400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Пикадилли-Сёркус</a:t>
            </a:r>
            <a:r>
              <a:rPr lang="ru-RU" sz="24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была создана в 1819 году, на перекрёстке между улицей </a:t>
            </a:r>
            <a:r>
              <a:rPr lang="ru-RU" sz="2400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Пикадили</a:t>
            </a:r>
            <a:r>
              <a:rPr lang="ru-RU" sz="24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и фешенебельной </a:t>
            </a:r>
            <a:r>
              <a:rPr lang="ru-RU" sz="2400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Ридженст</a:t>
            </a:r>
            <a:r>
              <a:rPr lang="ru-RU" sz="24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- стрит, фасады зданий которой были обновлены 60 лет назад. </a:t>
            </a:r>
          </a:p>
        </p:txBody>
      </p:sp>
      <p:sp>
        <p:nvSpPr>
          <p:cNvPr id="103431" name="Line 7"/>
          <p:cNvSpPr>
            <a:spLocks noChangeShapeType="1"/>
          </p:cNvSpPr>
          <p:nvPr/>
        </p:nvSpPr>
        <p:spPr bwMode="auto">
          <a:xfrm>
            <a:off x="2124075" y="2997200"/>
            <a:ext cx="5327650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3432" name="Line 8"/>
          <p:cNvSpPr>
            <a:spLocks noChangeShapeType="1"/>
          </p:cNvSpPr>
          <p:nvPr/>
        </p:nvSpPr>
        <p:spPr bwMode="auto">
          <a:xfrm>
            <a:off x="2124075" y="2997200"/>
            <a:ext cx="0" cy="360045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3433" name="Line 9"/>
          <p:cNvSpPr>
            <a:spLocks noChangeShapeType="1"/>
          </p:cNvSpPr>
          <p:nvPr/>
        </p:nvSpPr>
        <p:spPr bwMode="auto">
          <a:xfrm>
            <a:off x="2124075" y="6597650"/>
            <a:ext cx="5327650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3434" name="Line 10"/>
          <p:cNvSpPr>
            <a:spLocks noChangeShapeType="1"/>
          </p:cNvSpPr>
          <p:nvPr/>
        </p:nvSpPr>
        <p:spPr bwMode="auto">
          <a:xfrm>
            <a:off x="7451725" y="2997200"/>
            <a:ext cx="0" cy="360045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3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3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3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03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03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3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03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9" dur="500"/>
                                        <p:tgtEl>
                                          <p:spTgt spid="1034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2" dur="500"/>
                                        <p:tgtEl>
                                          <p:spTgt spid="1034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5" dur="500"/>
                                        <p:tgtEl>
                                          <p:spTgt spid="1034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8" dur="500"/>
                                        <p:tgtEl>
                                          <p:spTgt spid="1034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1" dur="500"/>
                                        <p:tgtEl>
                                          <p:spTgt spid="1034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4" dur="500"/>
                                        <p:tgtEl>
                                          <p:spTgt spid="1034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7" dur="500"/>
                                        <p:tgtEl>
                                          <p:spTgt spid="1034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429" grpId="0"/>
      <p:bldP spid="103429" grpId="1"/>
      <p:bldP spid="103430" grpId="0"/>
      <p:bldP spid="103430" grpId="1"/>
      <p:bldP spid="103431" grpId="0" animBg="1"/>
      <p:bldP spid="103431" grpId="1" animBg="1"/>
      <p:bldP spid="103432" grpId="0" animBg="1"/>
      <p:bldP spid="103432" grpId="1" animBg="1"/>
      <p:bldP spid="103433" grpId="0" animBg="1"/>
      <p:bldP spid="103433" grpId="1" animBg="1"/>
      <p:bldP spid="103434" grpId="0" animBg="1"/>
      <p:bldP spid="103434" grpId="1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452" name="Picture 4" descr="Сити Лондона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188" y="1916113"/>
            <a:ext cx="3640137" cy="4208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453" name="Rectangle 5"/>
          <p:cNvSpPr>
            <a:spLocks noChangeArrowheads="1"/>
          </p:cNvSpPr>
          <p:nvPr/>
        </p:nvSpPr>
        <p:spPr bwMode="auto">
          <a:xfrm>
            <a:off x="2843213" y="333375"/>
            <a:ext cx="3144837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3480" rIns="63480" anchor="ctr">
            <a:spAutoFit/>
          </a:bodyPr>
          <a:lstStyle/>
          <a:p>
            <a:pPr>
              <a:defRPr/>
            </a:pPr>
            <a:r>
              <a:rPr lang="ru-RU" sz="36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Сити Лондона</a:t>
            </a:r>
          </a:p>
          <a:p>
            <a:pPr eaLnBrk="0" hangingPunct="0">
              <a:defRPr/>
            </a:pPr>
            <a:endParaRPr lang="ru-RU" sz="3600" i="1" dirty="0">
              <a:solidFill>
                <a:schemeClr val="accent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04454" name="Rectangle 6"/>
          <p:cNvSpPr>
            <a:spLocks noChangeArrowheads="1"/>
          </p:cNvSpPr>
          <p:nvPr/>
        </p:nvSpPr>
        <p:spPr bwMode="auto">
          <a:xfrm>
            <a:off x="4643438" y="1773238"/>
            <a:ext cx="3455987" cy="4894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24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Первое поселение римлян в районе современного Сити Лондона появилось около 2.000 лет тому назад. Приблизительно в 200г. н.э. после нападения племени королевы </a:t>
            </a:r>
            <a:r>
              <a:rPr lang="ru-RU" sz="2400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Буддики</a:t>
            </a:r>
            <a:r>
              <a:rPr lang="ru-RU" sz="24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оно было окружено защитной стеной. Некоторые части стены сохранились. </a:t>
            </a:r>
          </a:p>
        </p:txBody>
      </p:sp>
      <p:sp>
        <p:nvSpPr>
          <p:cNvPr id="104455" name="Line 7"/>
          <p:cNvSpPr>
            <a:spLocks noChangeShapeType="1"/>
          </p:cNvSpPr>
          <p:nvPr/>
        </p:nvSpPr>
        <p:spPr bwMode="auto">
          <a:xfrm>
            <a:off x="611188" y="1916113"/>
            <a:ext cx="3600450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4456" name="Line 8"/>
          <p:cNvSpPr>
            <a:spLocks noChangeShapeType="1"/>
          </p:cNvSpPr>
          <p:nvPr/>
        </p:nvSpPr>
        <p:spPr bwMode="auto">
          <a:xfrm>
            <a:off x="611188" y="1916113"/>
            <a:ext cx="0" cy="4176712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4457" name="Line 9"/>
          <p:cNvSpPr>
            <a:spLocks noChangeShapeType="1"/>
          </p:cNvSpPr>
          <p:nvPr/>
        </p:nvSpPr>
        <p:spPr bwMode="auto">
          <a:xfrm>
            <a:off x="611188" y="6092825"/>
            <a:ext cx="3673475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4458" name="Line 10"/>
          <p:cNvSpPr>
            <a:spLocks noChangeShapeType="1"/>
          </p:cNvSpPr>
          <p:nvPr/>
        </p:nvSpPr>
        <p:spPr bwMode="auto">
          <a:xfrm>
            <a:off x="4284663" y="1916113"/>
            <a:ext cx="0" cy="4176712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4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4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4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04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04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4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04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9" dur="500"/>
                                        <p:tgtEl>
                                          <p:spTgt spid="1044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2" dur="500"/>
                                        <p:tgtEl>
                                          <p:spTgt spid="1044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5" dur="500"/>
                                        <p:tgtEl>
                                          <p:spTgt spid="1044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8" dur="500"/>
                                        <p:tgtEl>
                                          <p:spTgt spid="1044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1" dur="500"/>
                                        <p:tgtEl>
                                          <p:spTgt spid="1044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4" dur="500"/>
                                        <p:tgtEl>
                                          <p:spTgt spid="1044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7" dur="500"/>
                                        <p:tgtEl>
                                          <p:spTgt spid="1044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53" grpId="0"/>
      <p:bldP spid="104453" grpId="1"/>
      <p:bldP spid="104454" grpId="0"/>
      <p:bldP spid="104454" grpId="1"/>
      <p:bldP spid="104455" grpId="0" animBg="1"/>
      <p:bldP spid="104455" grpId="1" animBg="1"/>
      <p:bldP spid="104456" grpId="0" animBg="1"/>
      <p:bldP spid="104456" grpId="1" animBg="1"/>
      <p:bldP spid="104457" grpId="0" animBg="1"/>
      <p:bldP spid="104457" grpId="1" animBg="1"/>
      <p:bldP spid="104458" grpId="0" animBg="1"/>
      <p:bldP spid="104458" grpId="1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477" name="Picture 5" descr="Стоунхендж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4300" y="4189413"/>
            <a:ext cx="4537075" cy="266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5478" name="Picture 6" descr="Стоунхендж 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0113" y="4168775"/>
            <a:ext cx="3060700" cy="268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5479" name="Rectangle 7"/>
          <p:cNvSpPr>
            <a:spLocks noChangeArrowheads="1"/>
          </p:cNvSpPr>
          <p:nvPr/>
        </p:nvSpPr>
        <p:spPr bwMode="auto">
          <a:xfrm>
            <a:off x="3203575" y="188913"/>
            <a:ext cx="2903538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47610" rIns="47610" anchor="ctr">
            <a:spAutoFit/>
          </a:bodyPr>
          <a:lstStyle/>
          <a:p>
            <a:pPr>
              <a:defRPr/>
            </a:pPr>
            <a:r>
              <a:rPr lang="ru-RU" sz="36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Стоунхендж </a:t>
            </a:r>
          </a:p>
          <a:p>
            <a:pPr eaLnBrk="0" hangingPunct="0">
              <a:defRPr/>
            </a:pPr>
            <a:endParaRPr lang="ru-RU" dirty="0">
              <a:latin typeface="Arial" charset="0"/>
            </a:endParaRPr>
          </a:p>
        </p:txBody>
      </p:sp>
      <p:sp>
        <p:nvSpPr>
          <p:cNvPr id="105480" name="Rectangle 8"/>
          <p:cNvSpPr>
            <a:spLocks noChangeArrowheads="1"/>
          </p:cNvSpPr>
          <p:nvPr/>
        </p:nvSpPr>
        <p:spPr bwMode="auto">
          <a:xfrm>
            <a:off x="539750" y="1052513"/>
            <a:ext cx="828040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24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Гигантское сооружение Стоунхендж - каменная загадка в самом центре Европы </a:t>
            </a:r>
          </a:p>
        </p:txBody>
      </p:sp>
      <p:pic>
        <p:nvPicPr>
          <p:cNvPr id="105482" name="Picture 10" descr="Стоунхендж 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4438" y="1989138"/>
            <a:ext cx="4032250" cy="287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5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5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5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05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05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3" dur="500"/>
                                        <p:tgtEl>
                                          <p:spTgt spid="1054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5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6" dur="500"/>
                                        <p:tgtEl>
                                          <p:spTgt spid="1054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5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9" dur="500"/>
                                        <p:tgtEl>
                                          <p:spTgt spid="1054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5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2" dur="500"/>
                                        <p:tgtEl>
                                          <p:spTgt spid="1054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5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5" dur="500"/>
                                        <p:tgtEl>
                                          <p:spTgt spid="1054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5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479" grpId="0"/>
      <p:bldP spid="105479" grpId="1"/>
      <p:bldP spid="105480" grpId="0"/>
      <p:bldP spid="105480" grpId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500" name="Picture 4" descr="Темз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8175" y="2636838"/>
            <a:ext cx="5329238" cy="404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6501" name="Rectangle 5"/>
          <p:cNvSpPr>
            <a:spLocks noChangeArrowheads="1"/>
          </p:cNvSpPr>
          <p:nvPr/>
        </p:nvSpPr>
        <p:spPr bwMode="auto">
          <a:xfrm>
            <a:off x="3203575" y="201613"/>
            <a:ext cx="1328738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3480" rIns="63480" anchor="ctr">
            <a:spAutoFit/>
          </a:bodyPr>
          <a:lstStyle/>
          <a:p>
            <a:pPr>
              <a:defRPr/>
            </a:pPr>
            <a:r>
              <a:rPr lang="ru-RU" sz="36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Темза</a:t>
            </a:r>
          </a:p>
          <a:p>
            <a:pPr eaLnBrk="0" hangingPunct="0">
              <a:defRPr/>
            </a:pPr>
            <a:endParaRPr lang="ru-RU" sz="3600" i="1" dirty="0">
              <a:solidFill>
                <a:schemeClr val="accent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06502" name="Rectangle 6"/>
          <p:cNvSpPr>
            <a:spLocks noChangeArrowheads="1"/>
          </p:cNvSpPr>
          <p:nvPr/>
        </p:nvSpPr>
        <p:spPr bwMode="auto">
          <a:xfrm>
            <a:off x="250825" y="981075"/>
            <a:ext cx="8893175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24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Темза, которую называют и "водной историей", и "самой величественной рекой в Европе", украшена множеством мостов и тоннелей, но до открытия Вестминстерского моста в 1750г. Лондонский мост был единственным через Темзу. </a:t>
            </a:r>
          </a:p>
        </p:txBody>
      </p:sp>
      <p:sp>
        <p:nvSpPr>
          <p:cNvPr id="106503" name="Line 7"/>
          <p:cNvSpPr>
            <a:spLocks noChangeShapeType="1"/>
          </p:cNvSpPr>
          <p:nvPr/>
        </p:nvSpPr>
        <p:spPr bwMode="auto">
          <a:xfrm>
            <a:off x="1908175" y="2636838"/>
            <a:ext cx="5327650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6504" name="Line 8"/>
          <p:cNvSpPr>
            <a:spLocks noChangeShapeType="1"/>
          </p:cNvSpPr>
          <p:nvPr/>
        </p:nvSpPr>
        <p:spPr bwMode="auto">
          <a:xfrm>
            <a:off x="1908175" y="2636838"/>
            <a:ext cx="0" cy="403225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6505" name="Line 9"/>
          <p:cNvSpPr>
            <a:spLocks noChangeShapeType="1"/>
          </p:cNvSpPr>
          <p:nvPr/>
        </p:nvSpPr>
        <p:spPr bwMode="auto">
          <a:xfrm>
            <a:off x="1908175" y="6669088"/>
            <a:ext cx="5257800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6506" name="Line 10"/>
          <p:cNvSpPr>
            <a:spLocks noChangeShapeType="1"/>
          </p:cNvSpPr>
          <p:nvPr/>
        </p:nvSpPr>
        <p:spPr bwMode="auto">
          <a:xfrm>
            <a:off x="7235825" y="2636838"/>
            <a:ext cx="0" cy="403225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6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65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6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06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06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6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06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9" dur="500"/>
                                        <p:tgtEl>
                                          <p:spTgt spid="1065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6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2" dur="500"/>
                                        <p:tgtEl>
                                          <p:spTgt spid="1065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6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5" dur="500"/>
                                        <p:tgtEl>
                                          <p:spTgt spid="1065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6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8" dur="500"/>
                                        <p:tgtEl>
                                          <p:spTgt spid="1065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6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1" dur="500"/>
                                        <p:tgtEl>
                                          <p:spTgt spid="1065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6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4" dur="500"/>
                                        <p:tgtEl>
                                          <p:spTgt spid="1065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6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7" dur="500"/>
                                        <p:tgtEl>
                                          <p:spTgt spid="1065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6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501" grpId="0"/>
      <p:bldP spid="106501" grpId="1"/>
      <p:bldP spid="106502" grpId="0"/>
      <p:bldP spid="106502" grpId="1"/>
      <p:bldP spid="106503" grpId="0" animBg="1"/>
      <p:bldP spid="106503" grpId="1" animBg="1"/>
      <p:bldP spid="106504" grpId="0" animBg="1"/>
      <p:bldP spid="106504" grpId="1" animBg="1"/>
      <p:bldP spid="106505" grpId="0" animBg="1"/>
      <p:bldP spid="106505" grpId="1" animBg="1"/>
      <p:bldP spid="106506" grpId="0" animBg="1"/>
      <p:bldP spid="106506" grpId="1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524" name="Picture 4" descr="Трафальгарская площадь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450" y="1268413"/>
            <a:ext cx="4105275" cy="2874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5" name="Rectangle 5"/>
          <p:cNvSpPr>
            <a:spLocks noChangeArrowheads="1"/>
          </p:cNvSpPr>
          <p:nvPr/>
        </p:nvSpPr>
        <p:spPr bwMode="auto">
          <a:xfrm>
            <a:off x="1908175" y="188913"/>
            <a:ext cx="5348288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47610" rIns="47610" anchor="ctr">
            <a:spAutoFit/>
          </a:bodyPr>
          <a:lstStyle/>
          <a:p>
            <a:pPr>
              <a:defRPr/>
            </a:pPr>
            <a:r>
              <a:rPr lang="ru-RU" sz="3600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Трафальгарская</a:t>
            </a:r>
            <a:r>
              <a:rPr lang="ru-RU" sz="36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площадь</a:t>
            </a:r>
            <a:r>
              <a:rPr lang="ru-RU" sz="3600" b="1" i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 </a:t>
            </a:r>
          </a:p>
          <a:p>
            <a:pPr eaLnBrk="0" hangingPunct="0">
              <a:defRPr/>
            </a:pPr>
            <a:endParaRPr lang="ru-RU" sz="3600" b="1" i="1" dirty="0">
              <a:solidFill>
                <a:schemeClr val="accent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07526" name="Rectangle 6"/>
          <p:cNvSpPr>
            <a:spLocks noChangeArrowheads="1"/>
          </p:cNvSpPr>
          <p:nvPr/>
        </p:nvSpPr>
        <p:spPr bwMode="auto">
          <a:xfrm>
            <a:off x="250825" y="4581525"/>
            <a:ext cx="8893175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24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Живущие на </a:t>
            </a:r>
            <a:r>
              <a:rPr lang="ru-RU" sz="2400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Трафальгарской</a:t>
            </a:r>
            <a:r>
              <a:rPr lang="ru-RU" sz="24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площади (</a:t>
            </a:r>
            <a:r>
              <a:rPr lang="ru-RU" sz="2400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Trafalgar</a:t>
            </a:r>
            <a:r>
              <a:rPr lang="ru-RU" sz="24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  <a:r>
              <a:rPr lang="ru-RU" sz="2400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Square</a:t>
            </a:r>
            <a:r>
              <a:rPr lang="ru-RU" sz="24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) голуби перебрались сюда с прибрежных английских скал. Теперь их скалы - крест церкви Святого Мартина, купола Национальной галереи и Национальной портретной галереи и треуголка адмирала Нельсона, который стоит на 44-метровой колонне. </a:t>
            </a:r>
          </a:p>
        </p:txBody>
      </p:sp>
      <p:pic>
        <p:nvPicPr>
          <p:cNvPr id="107527" name="Picture 7" descr="img299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725" y="1268413"/>
            <a:ext cx="2951163" cy="285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8" name="Line 8"/>
          <p:cNvSpPr>
            <a:spLocks noChangeShapeType="1"/>
          </p:cNvSpPr>
          <p:nvPr/>
        </p:nvSpPr>
        <p:spPr bwMode="auto">
          <a:xfrm>
            <a:off x="1187450" y="1268413"/>
            <a:ext cx="7056438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7529" name="Line 9"/>
          <p:cNvSpPr>
            <a:spLocks noChangeShapeType="1"/>
          </p:cNvSpPr>
          <p:nvPr/>
        </p:nvSpPr>
        <p:spPr bwMode="auto">
          <a:xfrm>
            <a:off x="1187450" y="1268413"/>
            <a:ext cx="0" cy="2881312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7530" name="Line 10"/>
          <p:cNvSpPr>
            <a:spLocks noChangeShapeType="1"/>
          </p:cNvSpPr>
          <p:nvPr/>
        </p:nvSpPr>
        <p:spPr bwMode="auto">
          <a:xfrm>
            <a:off x="1187450" y="4149725"/>
            <a:ext cx="6985000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7531" name="Line 11"/>
          <p:cNvSpPr>
            <a:spLocks noChangeShapeType="1"/>
          </p:cNvSpPr>
          <p:nvPr/>
        </p:nvSpPr>
        <p:spPr bwMode="auto">
          <a:xfrm>
            <a:off x="8243888" y="1268413"/>
            <a:ext cx="0" cy="2881312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75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75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75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075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075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7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07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07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2" dur="500"/>
                                        <p:tgtEl>
                                          <p:spTgt spid="1075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7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5" dur="500"/>
                                        <p:tgtEl>
                                          <p:spTgt spid="1075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7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8" dur="500"/>
                                        <p:tgtEl>
                                          <p:spTgt spid="1075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7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1" dur="500"/>
                                        <p:tgtEl>
                                          <p:spTgt spid="1075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7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4" dur="500"/>
                                        <p:tgtEl>
                                          <p:spTgt spid="1075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7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7" dur="500"/>
                                        <p:tgtEl>
                                          <p:spTgt spid="1075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7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50" dur="500"/>
                                        <p:tgtEl>
                                          <p:spTgt spid="1075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7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53" dur="500"/>
                                        <p:tgtEl>
                                          <p:spTgt spid="1075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7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525" grpId="0"/>
      <p:bldP spid="107525" grpId="1"/>
      <p:bldP spid="107526" grpId="0"/>
      <p:bldP spid="107526" grpId="1"/>
      <p:bldP spid="107528" grpId="0" animBg="1"/>
      <p:bldP spid="107528" grpId="1" animBg="1"/>
      <p:bldP spid="107529" grpId="0" animBg="1"/>
      <p:bldP spid="107529" grpId="1" animBg="1"/>
      <p:bldP spid="107530" grpId="0" animBg="1"/>
      <p:bldP spid="107530" grpId="1" animBg="1"/>
      <p:bldP spid="107531" grpId="0" animBg="1"/>
      <p:bldP spid="107531" grpId="1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8" name="Rectangle 4"/>
          <p:cNvSpPr>
            <a:spLocks noChangeArrowheads="1"/>
          </p:cNvSpPr>
          <p:nvPr/>
        </p:nvSpPr>
        <p:spPr bwMode="auto">
          <a:xfrm>
            <a:off x="3419475" y="333375"/>
            <a:ext cx="1881188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3480" rIns="63480" anchor="ctr">
            <a:spAutoFit/>
          </a:bodyPr>
          <a:lstStyle/>
          <a:p>
            <a:pPr>
              <a:defRPr/>
            </a:pPr>
            <a:r>
              <a:rPr lang="ru-RU" sz="3600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Фэр-Айл</a:t>
            </a:r>
            <a:endParaRPr lang="ru-RU" sz="3600" b="1" i="1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  <a:p>
            <a:pPr eaLnBrk="0" hangingPunct="0">
              <a:defRPr/>
            </a:pPr>
            <a:endParaRPr lang="ru-RU" sz="3600" i="1" dirty="0">
              <a:solidFill>
                <a:schemeClr val="accent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108549" name="Picture 5" descr="Фэр-Айл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088" y="2781300"/>
            <a:ext cx="7777162" cy="3814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8550" name="Rectangle 6"/>
          <p:cNvSpPr>
            <a:spLocks noChangeArrowheads="1"/>
          </p:cNvSpPr>
          <p:nvPr/>
        </p:nvSpPr>
        <p:spPr bwMode="auto">
          <a:xfrm>
            <a:off x="1222375" y="981075"/>
            <a:ext cx="7921625" cy="222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28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Самый отдаленный уголок Британских островов дает надежное пристанище миллионам птиц</a:t>
            </a:r>
            <a:r>
              <a:rPr lang="ru-RU" sz="2800" b="1" i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/>
            </a:r>
            <a:br>
              <a:rPr lang="ru-RU" sz="2800" b="1" i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</a:br>
            <a:r>
              <a:rPr lang="ru-RU" sz="2800" b="1" i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/>
            </a:r>
            <a:br>
              <a:rPr lang="ru-RU" sz="2800" b="1" i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</a:br>
            <a:endParaRPr lang="ru-RU" sz="2800" b="1" i="1" dirty="0">
              <a:solidFill>
                <a:schemeClr val="accent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08551" name="Line 7"/>
          <p:cNvSpPr>
            <a:spLocks noChangeShapeType="1"/>
          </p:cNvSpPr>
          <p:nvPr/>
        </p:nvSpPr>
        <p:spPr bwMode="auto">
          <a:xfrm>
            <a:off x="827088" y="2781300"/>
            <a:ext cx="7777162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8552" name="Line 8"/>
          <p:cNvSpPr>
            <a:spLocks noChangeShapeType="1"/>
          </p:cNvSpPr>
          <p:nvPr/>
        </p:nvSpPr>
        <p:spPr bwMode="auto">
          <a:xfrm>
            <a:off x="827088" y="2781300"/>
            <a:ext cx="0" cy="381635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8553" name="Line 9"/>
          <p:cNvSpPr>
            <a:spLocks noChangeShapeType="1"/>
          </p:cNvSpPr>
          <p:nvPr/>
        </p:nvSpPr>
        <p:spPr bwMode="auto">
          <a:xfrm>
            <a:off x="827088" y="6597650"/>
            <a:ext cx="7777162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8554" name="Line 10"/>
          <p:cNvSpPr>
            <a:spLocks noChangeShapeType="1"/>
          </p:cNvSpPr>
          <p:nvPr/>
        </p:nvSpPr>
        <p:spPr bwMode="auto">
          <a:xfrm>
            <a:off x="8604250" y="2781300"/>
            <a:ext cx="0" cy="381635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85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85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85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085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085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85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08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9" dur="500"/>
                                        <p:tgtEl>
                                          <p:spTgt spid="1085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8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2" dur="500"/>
                                        <p:tgtEl>
                                          <p:spTgt spid="1085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8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5" dur="500"/>
                                        <p:tgtEl>
                                          <p:spTgt spid="1085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8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8" dur="500"/>
                                        <p:tgtEl>
                                          <p:spTgt spid="1085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8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1" dur="500"/>
                                        <p:tgtEl>
                                          <p:spTgt spid="1085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8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4" dur="500"/>
                                        <p:tgtEl>
                                          <p:spTgt spid="1085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8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7" dur="500"/>
                                        <p:tgtEl>
                                          <p:spTgt spid="1085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8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548" grpId="0"/>
      <p:bldP spid="108548" grpId="1"/>
      <p:bldP spid="108550" grpId="0"/>
      <p:bldP spid="108550" grpId="1"/>
      <p:bldP spid="108551" grpId="0" animBg="1"/>
      <p:bldP spid="108551" grpId="1" animBg="1"/>
      <p:bldP spid="108552" grpId="0" animBg="1"/>
      <p:bldP spid="108552" grpId="1" animBg="1"/>
      <p:bldP spid="108553" grpId="0" animBg="1"/>
      <p:bldP spid="108553" grpId="1" animBg="1"/>
      <p:bldP spid="108554" grpId="0" animBg="1"/>
      <p:bldP spid="108554" grpId="1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572" name="Picture 4" descr="Хэмптон Корт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3979863"/>
            <a:ext cx="3889375" cy="259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9573" name="Picture 5" descr="cstl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450" y="3946525"/>
            <a:ext cx="3455988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9574" name="Picture 6" descr="cstl7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575" y="1557338"/>
            <a:ext cx="3313113" cy="236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9575" name="Rectangle 7"/>
          <p:cNvSpPr>
            <a:spLocks noChangeArrowheads="1"/>
          </p:cNvSpPr>
          <p:nvPr/>
        </p:nvSpPr>
        <p:spPr bwMode="auto">
          <a:xfrm>
            <a:off x="2714625" y="285750"/>
            <a:ext cx="32639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3480" rIns="63480" anchor="ctr">
            <a:spAutoFit/>
          </a:bodyPr>
          <a:lstStyle/>
          <a:p>
            <a:pPr>
              <a:defRPr/>
            </a:pPr>
            <a:r>
              <a:rPr lang="ru-RU" sz="3600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Хэмптон</a:t>
            </a:r>
            <a:r>
              <a:rPr lang="ru-RU" sz="36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Корт</a:t>
            </a:r>
          </a:p>
          <a:p>
            <a:pPr eaLnBrk="0" hangingPunct="0">
              <a:defRPr/>
            </a:pPr>
            <a:endParaRPr lang="ru-RU" dirty="0">
              <a:latin typeface="Arial" charset="0"/>
            </a:endParaRPr>
          </a:p>
        </p:txBody>
      </p:sp>
      <p:sp>
        <p:nvSpPr>
          <p:cNvPr id="109576" name="Rectangle 8"/>
          <p:cNvSpPr>
            <a:spLocks noChangeArrowheads="1"/>
          </p:cNvSpPr>
          <p:nvPr/>
        </p:nvSpPr>
        <p:spPr bwMode="auto">
          <a:xfrm>
            <a:off x="900113" y="1052513"/>
            <a:ext cx="74818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ru-RU" sz="2400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Хэмптон</a:t>
            </a:r>
            <a:r>
              <a:rPr lang="ru-RU" sz="24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Корт - дар кардинала </a:t>
            </a:r>
            <a:r>
              <a:rPr lang="ru-RU" sz="2400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Вольси</a:t>
            </a:r>
            <a:r>
              <a:rPr lang="ru-RU" sz="24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Генриху VIII</a:t>
            </a:r>
            <a:r>
              <a:rPr lang="ru-RU" dirty="0">
                <a:solidFill>
                  <a:srgbClr val="FFFFFF"/>
                </a:solidFill>
              </a:rPr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95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95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95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095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095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3" dur="500"/>
                                        <p:tgtEl>
                                          <p:spTgt spid="1095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9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6" dur="500"/>
                                        <p:tgtEl>
                                          <p:spTgt spid="1095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9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9" dur="500"/>
                                        <p:tgtEl>
                                          <p:spTgt spid="1095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9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2" dur="500"/>
                                        <p:tgtEl>
                                          <p:spTgt spid="1095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9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5" dur="500"/>
                                        <p:tgtEl>
                                          <p:spTgt spid="1095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9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575" grpId="0"/>
      <p:bldP spid="109575" grpId="1"/>
      <p:bldP spid="109576" grpId="0"/>
      <p:bldP spid="109576" grpId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596" name="Picture 4" descr="Чугунный мост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875" y="2763838"/>
            <a:ext cx="4824413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0597" name="Rectangle 5"/>
          <p:cNvSpPr>
            <a:spLocks noChangeArrowheads="1"/>
          </p:cNvSpPr>
          <p:nvPr/>
        </p:nvSpPr>
        <p:spPr bwMode="auto">
          <a:xfrm>
            <a:off x="2627313" y="0"/>
            <a:ext cx="3336925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3480" rIns="63480" anchor="ctr">
            <a:spAutoFit/>
          </a:bodyPr>
          <a:lstStyle/>
          <a:p>
            <a:pPr>
              <a:defRPr/>
            </a:pPr>
            <a:r>
              <a:rPr lang="ru-RU" sz="36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Чугунный мост</a:t>
            </a:r>
          </a:p>
          <a:p>
            <a:pPr eaLnBrk="0" hangingPunct="0">
              <a:defRPr/>
            </a:pPr>
            <a:endParaRPr lang="ru-RU" dirty="0">
              <a:latin typeface="Arial" charset="0"/>
            </a:endParaRPr>
          </a:p>
        </p:txBody>
      </p:sp>
      <p:sp>
        <p:nvSpPr>
          <p:cNvPr id="110598" name="Rectangle 6"/>
          <p:cNvSpPr>
            <a:spLocks noChangeArrowheads="1"/>
          </p:cNvSpPr>
          <p:nvPr/>
        </p:nvSpPr>
        <p:spPr bwMode="auto">
          <a:xfrm>
            <a:off x="358775" y="1052513"/>
            <a:ext cx="8785225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24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Этот мост - плод стараний, опыта и изобретательности мастера-чугунолитейщика </a:t>
            </a:r>
            <a:r>
              <a:rPr lang="ru-RU" sz="2400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Абрахама</a:t>
            </a:r>
            <a:r>
              <a:rPr lang="ru-RU" sz="24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Дерби и его подмастерьев. Мост изготовленный по частям, был смонтирован в 1779 году за несколько месяцев без остановки судоходства. </a:t>
            </a:r>
          </a:p>
        </p:txBody>
      </p:sp>
      <p:sp>
        <p:nvSpPr>
          <p:cNvPr id="110599" name="Line 7"/>
          <p:cNvSpPr>
            <a:spLocks noChangeShapeType="1"/>
          </p:cNvSpPr>
          <p:nvPr/>
        </p:nvSpPr>
        <p:spPr bwMode="auto">
          <a:xfrm>
            <a:off x="2555875" y="2781300"/>
            <a:ext cx="4824413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0600" name="Line 8"/>
          <p:cNvSpPr>
            <a:spLocks noChangeShapeType="1"/>
          </p:cNvSpPr>
          <p:nvPr/>
        </p:nvSpPr>
        <p:spPr bwMode="auto">
          <a:xfrm>
            <a:off x="2555875" y="2781300"/>
            <a:ext cx="0" cy="381635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0601" name="Line 9"/>
          <p:cNvSpPr>
            <a:spLocks noChangeShapeType="1"/>
          </p:cNvSpPr>
          <p:nvPr/>
        </p:nvSpPr>
        <p:spPr bwMode="auto">
          <a:xfrm>
            <a:off x="2555875" y="6669088"/>
            <a:ext cx="4824413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0602" name="Line 10"/>
          <p:cNvSpPr>
            <a:spLocks noChangeShapeType="1"/>
          </p:cNvSpPr>
          <p:nvPr/>
        </p:nvSpPr>
        <p:spPr bwMode="auto">
          <a:xfrm>
            <a:off x="7380288" y="2781300"/>
            <a:ext cx="0" cy="3887788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05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105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105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105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106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106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10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9" dur="500"/>
                                        <p:tgtEl>
                                          <p:spTgt spid="1105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0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2" dur="500"/>
                                        <p:tgtEl>
                                          <p:spTgt spid="1105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0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5" dur="500"/>
                                        <p:tgtEl>
                                          <p:spTgt spid="1105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0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8" dur="500"/>
                                        <p:tgtEl>
                                          <p:spTgt spid="1105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0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1" dur="500"/>
                                        <p:tgtEl>
                                          <p:spTgt spid="1106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0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4" dur="500"/>
                                        <p:tgtEl>
                                          <p:spTgt spid="1106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0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7" dur="500"/>
                                        <p:tgtEl>
                                          <p:spTgt spid="1106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0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597" grpId="0"/>
      <p:bldP spid="110597" grpId="1"/>
      <p:bldP spid="110598" grpId="0"/>
      <p:bldP spid="110598" grpId="1"/>
      <p:bldP spid="110599" grpId="0" animBg="1"/>
      <p:bldP spid="110599" grpId="1" animBg="1"/>
      <p:bldP spid="110600" grpId="0" animBg="1"/>
      <p:bldP spid="110600" grpId="1" animBg="1"/>
      <p:bldP spid="110601" grpId="0" animBg="1"/>
      <p:bldP spid="110601" grpId="1" animBg="1"/>
      <p:bldP spid="110602" grpId="0" animBg="1"/>
      <p:bldP spid="110602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4" name="Picture 4" descr="img29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475" y="0"/>
            <a:ext cx="54721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25" name="Picture 5" descr="img29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8888" y="0"/>
            <a:ext cx="194468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26" name="Line 6"/>
          <p:cNvSpPr>
            <a:spLocks noChangeShapeType="1"/>
          </p:cNvSpPr>
          <p:nvPr/>
        </p:nvSpPr>
        <p:spPr bwMode="auto">
          <a:xfrm>
            <a:off x="1258888" y="0"/>
            <a:ext cx="0" cy="68580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1927" name="Line 7"/>
          <p:cNvSpPr>
            <a:spLocks noChangeShapeType="1"/>
          </p:cNvSpPr>
          <p:nvPr/>
        </p:nvSpPr>
        <p:spPr bwMode="auto">
          <a:xfrm>
            <a:off x="3203575" y="0"/>
            <a:ext cx="0" cy="68580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1928" name="Line 8"/>
          <p:cNvSpPr>
            <a:spLocks noChangeShapeType="1"/>
          </p:cNvSpPr>
          <p:nvPr/>
        </p:nvSpPr>
        <p:spPr bwMode="auto">
          <a:xfrm>
            <a:off x="3419475" y="0"/>
            <a:ext cx="0" cy="68580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1929" name="Line 9"/>
          <p:cNvSpPr>
            <a:spLocks noChangeShapeType="1"/>
          </p:cNvSpPr>
          <p:nvPr/>
        </p:nvSpPr>
        <p:spPr bwMode="auto">
          <a:xfrm>
            <a:off x="8893175" y="0"/>
            <a:ext cx="0" cy="68580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1930" name="Line 10"/>
          <p:cNvSpPr>
            <a:spLocks noChangeShapeType="1"/>
          </p:cNvSpPr>
          <p:nvPr/>
        </p:nvSpPr>
        <p:spPr bwMode="auto">
          <a:xfrm>
            <a:off x="1258888" y="0"/>
            <a:ext cx="1873250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1931" name="Line 11"/>
          <p:cNvSpPr>
            <a:spLocks noChangeShapeType="1"/>
          </p:cNvSpPr>
          <p:nvPr/>
        </p:nvSpPr>
        <p:spPr bwMode="auto">
          <a:xfrm>
            <a:off x="1258888" y="6858000"/>
            <a:ext cx="1944687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1932" name="Line 12"/>
          <p:cNvSpPr>
            <a:spLocks noChangeShapeType="1"/>
          </p:cNvSpPr>
          <p:nvPr/>
        </p:nvSpPr>
        <p:spPr bwMode="auto">
          <a:xfrm>
            <a:off x="3419475" y="6858000"/>
            <a:ext cx="5473700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1933" name="Line 13"/>
          <p:cNvSpPr>
            <a:spLocks noChangeShapeType="1"/>
          </p:cNvSpPr>
          <p:nvPr/>
        </p:nvSpPr>
        <p:spPr bwMode="auto">
          <a:xfrm>
            <a:off x="3419475" y="0"/>
            <a:ext cx="5400675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19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819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819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819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819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19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819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819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819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819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8" dur="500"/>
                                        <p:tgtEl>
                                          <p:spTgt spid="819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1" dur="500"/>
                                        <p:tgtEl>
                                          <p:spTgt spid="819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4" dur="500"/>
                                        <p:tgtEl>
                                          <p:spTgt spid="819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7" dur="500"/>
                                        <p:tgtEl>
                                          <p:spTgt spid="819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50" dur="500"/>
                                        <p:tgtEl>
                                          <p:spTgt spid="819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53" dur="500"/>
                                        <p:tgtEl>
                                          <p:spTgt spid="819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56" dur="500"/>
                                        <p:tgtEl>
                                          <p:spTgt spid="819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59" dur="500"/>
                                        <p:tgtEl>
                                          <p:spTgt spid="819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2" dur="500"/>
                                        <p:tgtEl>
                                          <p:spTgt spid="819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5" dur="500"/>
                                        <p:tgtEl>
                                          <p:spTgt spid="819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26" grpId="0" animBg="1"/>
      <p:bldP spid="81926" grpId="1" animBg="1"/>
      <p:bldP spid="81927" grpId="0" animBg="1"/>
      <p:bldP spid="81927" grpId="1" animBg="1"/>
      <p:bldP spid="81928" grpId="0" animBg="1"/>
      <p:bldP spid="81928" grpId="1" animBg="1"/>
      <p:bldP spid="81929" grpId="0" animBg="1"/>
      <p:bldP spid="81929" grpId="1" animBg="1"/>
      <p:bldP spid="81930" grpId="0" animBg="1"/>
      <p:bldP spid="81930" grpId="1" animBg="1"/>
      <p:bldP spid="81931" grpId="0" animBg="1"/>
      <p:bldP spid="81931" grpId="1" animBg="1"/>
      <p:bldP spid="81932" grpId="0" animBg="1"/>
      <p:bldP spid="81932" grpId="1" animBg="1"/>
      <p:bldP spid="81933" grpId="0" animBg="1"/>
      <p:bldP spid="81933" grpId="1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620" name="Picture 4" descr="Эдинбургский Замок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613" y="3141663"/>
            <a:ext cx="5256212" cy="352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1621" name="Rectangle 5"/>
          <p:cNvSpPr>
            <a:spLocks noChangeArrowheads="1"/>
          </p:cNvSpPr>
          <p:nvPr/>
        </p:nvSpPr>
        <p:spPr bwMode="auto">
          <a:xfrm>
            <a:off x="1979613" y="260350"/>
            <a:ext cx="4357687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3480" rIns="63480" anchor="ctr">
            <a:spAutoFit/>
          </a:bodyPr>
          <a:lstStyle/>
          <a:p>
            <a:pPr>
              <a:defRPr/>
            </a:pPr>
            <a:r>
              <a:rPr lang="ru-RU" sz="3600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Эдинбургский</a:t>
            </a:r>
            <a:r>
              <a:rPr lang="ru-RU" sz="36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Замок</a:t>
            </a:r>
            <a:r>
              <a:rPr lang="ru-RU" b="1" dirty="0">
                <a:solidFill>
                  <a:srgbClr val="FFFFFF"/>
                </a:solidFill>
              </a:rPr>
              <a:t> </a:t>
            </a:r>
          </a:p>
          <a:p>
            <a:pPr eaLnBrk="0" hangingPunct="0">
              <a:defRPr/>
            </a:pPr>
            <a:endParaRPr lang="ru-RU" dirty="0">
              <a:latin typeface="Arial" charset="0"/>
            </a:endParaRPr>
          </a:p>
        </p:txBody>
      </p:sp>
      <p:sp>
        <p:nvSpPr>
          <p:cNvPr id="111623" name="Rectangle 7"/>
          <p:cNvSpPr>
            <a:spLocks noChangeArrowheads="1"/>
          </p:cNvSpPr>
          <p:nvPr/>
        </p:nvSpPr>
        <p:spPr bwMode="auto">
          <a:xfrm>
            <a:off x="-3838575" y="18335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11624" name="Rectangle 8"/>
          <p:cNvSpPr>
            <a:spLocks noChangeArrowheads="1"/>
          </p:cNvSpPr>
          <p:nvPr/>
        </p:nvSpPr>
        <p:spPr bwMode="auto">
          <a:xfrm>
            <a:off x="323850" y="1052513"/>
            <a:ext cx="8820150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defRPr/>
            </a:pPr>
            <a:r>
              <a:rPr lang="ru-RU" sz="24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Times New Roman" pitchFamily="18" charset="0"/>
                <a:cs typeface="Arial" charset="0"/>
              </a:rPr>
              <a:t>Замок (225 9846, находится в самом центре города, его видно отовсюду, любой автобус, проходящий через центр Эдинбурга, обязательно делает остановку неподалеку) в прямом и переносном смысле господствует над городом: в смысле высоты, зрелищности, возраста и исторического значения. </a:t>
            </a:r>
            <a:endParaRPr lang="ru-RU" sz="2400" b="1" i="1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11625" name="Line 9"/>
          <p:cNvSpPr>
            <a:spLocks noChangeShapeType="1"/>
          </p:cNvSpPr>
          <p:nvPr/>
        </p:nvSpPr>
        <p:spPr bwMode="auto">
          <a:xfrm>
            <a:off x="1979613" y="3141663"/>
            <a:ext cx="5256212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1626" name="Line 10"/>
          <p:cNvSpPr>
            <a:spLocks noChangeShapeType="1"/>
          </p:cNvSpPr>
          <p:nvPr/>
        </p:nvSpPr>
        <p:spPr bwMode="auto">
          <a:xfrm>
            <a:off x="1979613" y="3141663"/>
            <a:ext cx="0" cy="3527425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1627" name="Line 11"/>
          <p:cNvSpPr>
            <a:spLocks noChangeShapeType="1"/>
          </p:cNvSpPr>
          <p:nvPr/>
        </p:nvSpPr>
        <p:spPr bwMode="auto">
          <a:xfrm>
            <a:off x="7235825" y="3141663"/>
            <a:ext cx="0" cy="3527425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1628" name="Line 12"/>
          <p:cNvSpPr>
            <a:spLocks noChangeShapeType="1"/>
          </p:cNvSpPr>
          <p:nvPr/>
        </p:nvSpPr>
        <p:spPr bwMode="auto">
          <a:xfrm>
            <a:off x="1979613" y="6669088"/>
            <a:ext cx="5256212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16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116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116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116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116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11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11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11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2" dur="500"/>
                                        <p:tgtEl>
                                          <p:spTgt spid="1116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1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5" dur="500"/>
                                        <p:tgtEl>
                                          <p:spTgt spid="1116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1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4" presetClass="exit" presetSubtype="16" fill="hold" grpId="1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7"/>
                                    </p:cond>
                                  </p:endCondLst>
                                  <p:childTnLst>
                                    <p:animEffect transition="out" filter="box(in)">
                                      <p:cBhvr>
                                        <p:cTn id="38" dur="500"/>
                                        <p:tgtEl>
                                          <p:spTgt spid="1116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1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1" dur="500"/>
                                        <p:tgtEl>
                                          <p:spTgt spid="1116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1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4" dur="500"/>
                                        <p:tgtEl>
                                          <p:spTgt spid="1116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1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7" dur="500"/>
                                        <p:tgtEl>
                                          <p:spTgt spid="1116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1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50" dur="500"/>
                                        <p:tgtEl>
                                          <p:spTgt spid="1116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1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53" dur="500"/>
                                        <p:tgtEl>
                                          <p:spTgt spid="1116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1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621" grpId="0"/>
      <p:bldP spid="111621" grpId="1"/>
      <p:bldP spid="111623" grpId="0" animBg="1"/>
      <p:bldP spid="111623" grpId="1" animBg="1"/>
      <p:bldP spid="111624" grpId="0"/>
      <p:bldP spid="111624" grpId="1"/>
      <p:bldP spid="111625" grpId="0" animBg="1"/>
      <p:bldP spid="111625" grpId="1" animBg="1"/>
      <p:bldP spid="111626" grpId="0" animBg="1"/>
      <p:bldP spid="111626" grpId="1" animBg="1"/>
      <p:bldP spid="111627" grpId="0" animBg="1"/>
      <p:bldP spid="111627" grpId="1" animBg="1"/>
      <p:bldP spid="111628" grpId="0" animBg="1"/>
      <p:bldP spid="111628" grpId="1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44" name="Picture 4" descr="Эдинбургский зоопарк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8" y="2420938"/>
            <a:ext cx="5545137" cy="3849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45" name="Rectangle 5"/>
          <p:cNvSpPr>
            <a:spLocks noChangeArrowheads="1"/>
          </p:cNvSpPr>
          <p:nvPr/>
        </p:nvSpPr>
        <p:spPr bwMode="auto">
          <a:xfrm>
            <a:off x="2411413" y="260350"/>
            <a:ext cx="4700587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3480" rIns="63480" anchor="ctr">
            <a:spAutoFit/>
          </a:bodyPr>
          <a:lstStyle/>
          <a:p>
            <a:pPr>
              <a:defRPr/>
            </a:pPr>
            <a:r>
              <a:rPr lang="ru-RU" sz="3600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Эдинбургский</a:t>
            </a:r>
            <a:r>
              <a:rPr lang="ru-RU" sz="36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зоопарк</a:t>
            </a:r>
            <a:r>
              <a:rPr lang="ru-RU" b="1" dirty="0">
                <a:solidFill>
                  <a:srgbClr val="FFFFFF"/>
                </a:solidFill>
              </a:rPr>
              <a:t> </a:t>
            </a:r>
          </a:p>
          <a:p>
            <a:pPr eaLnBrk="0" hangingPunct="0">
              <a:defRPr/>
            </a:pPr>
            <a:endParaRPr lang="ru-RU" dirty="0">
              <a:latin typeface="Arial" charset="0"/>
            </a:endParaRPr>
          </a:p>
        </p:txBody>
      </p:sp>
      <p:sp>
        <p:nvSpPr>
          <p:cNvPr id="112646" name="Rectangle 6"/>
          <p:cNvSpPr>
            <a:spLocks noChangeArrowheads="1"/>
          </p:cNvSpPr>
          <p:nvPr/>
        </p:nvSpPr>
        <p:spPr bwMode="auto">
          <a:xfrm>
            <a:off x="250825" y="1052513"/>
            <a:ext cx="88931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2400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Эдинбургский</a:t>
            </a:r>
            <a:r>
              <a:rPr lang="ru-RU" sz="24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зоопарк является частью Королевского Зоологического Общества Шотландии, зарегистрированной благотворительной организации. </a:t>
            </a:r>
          </a:p>
        </p:txBody>
      </p:sp>
      <p:sp>
        <p:nvSpPr>
          <p:cNvPr id="112647" name="Rectangle 7"/>
          <p:cNvSpPr>
            <a:spLocks noChangeArrowheads="1"/>
          </p:cNvSpPr>
          <p:nvPr/>
        </p:nvSpPr>
        <p:spPr bwMode="auto">
          <a:xfrm>
            <a:off x="6011863" y="2924175"/>
            <a:ext cx="2951162" cy="304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24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Зоопарк в Эдинбурге открылся в 1913 году в холмистом парке с большим количеством деревьев в десяти минутах от центра города.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26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126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126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126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0" dur="500"/>
                                        <p:tgtEl>
                                          <p:spTgt spid="1126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3" dur="500"/>
                                        <p:tgtEl>
                                          <p:spTgt spid="1126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6" dur="500"/>
                                        <p:tgtEl>
                                          <p:spTgt spid="1126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9" dur="500"/>
                                        <p:tgtEl>
                                          <p:spTgt spid="1126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45" grpId="0"/>
      <p:bldP spid="112645" grpId="1"/>
      <p:bldP spid="112646" grpId="0"/>
      <p:bldP spid="112646" grpId="1"/>
      <p:bldP spid="112647" grpId="0"/>
      <p:bldP spid="112647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901" name="Picture 5" descr="Биг Бен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213100"/>
            <a:ext cx="3960813" cy="287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0902" name="Picture 6" descr="Биг Бен 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8" y="3213100"/>
            <a:ext cx="4176712" cy="290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0903" name="Rectangle 7"/>
          <p:cNvSpPr>
            <a:spLocks noChangeArrowheads="1"/>
          </p:cNvSpPr>
          <p:nvPr/>
        </p:nvSpPr>
        <p:spPr bwMode="auto">
          <a:xfrm>
            <a:off x="3851275" y="188913"/>
            <a:ext cx="18161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3480" rIns="63480" anchor="ctr">
            <a:spAutoFit/>
          </a:bodyPr>
          <a:lstStyle/>
          <a:p>
            <a:pPr>
              <a:defRPr/>
            </a:pPr>
            <a:r>
              <a:rPr lang="ru-RU" sz="3600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Биг</a:t>
            </a:r>
            <a:r>
              <a:rPr lang="ru-RU" sz="36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Бен</a:t>
            </a:r>
            <a:r>
              <a:rPr lang="ru-RU" sz="36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 </a:t>
            </a:r>
          </a:p>
          <a:p>
            <a:pPr eaLnBrk="0" hangingPunct="0">
              <a:defRPr/>
            </a:pPr>
            <a:endParaRPr lang="ru-RU" sz="3600" b="1" i="1" dirty="0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</p:txBody>
      </p:sp>
      <p:sp>
        <p:nvSpPr>
          <p:cNvPr id="80904" name="Rectangle 8"/>
          <p:cNvSpPr>
            <a:spLocks noChangeArrowheads="1"/>
          </p:cNvSpPr>
          <p:nvPr/>
        </p:nvSpPr>
        <p:spPr bwMode="auto">
          <a:xfrm>
            <a:off x="323850" y="908050"/>
            <a:ext cx="8820150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24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Эти часы на башне Парламента Соединенного Королевства слышат во всем мире. Именно с первым ударом </a:t>
            </a:r>
            <a:r>
              <a:rPr lang="ru-RU" sz="2400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Биг</a:t>
            </a:r>
            <a:r>
              <a:rPr lang="ru-RU" sz="24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Бена в ночь с 31 на 1 планета официально по международному временному стандарту должна вступить в новое тысячелетие.</a:t>
            </a:r>
            <a:r>
              <a:rPr lang="ru-RU" sz="2400" b="1" i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/>
            </a:r>
            <a:br>
              <a:rPr lang="ru-RU" sz="2400" b="1" i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</a:br>
            <a:r>
              <a:rPr lang="ru-RU" sz="2400" b="1" i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/>
            </a:r>
            <a:br>
              <a:rPr lang="ru-RU" sz="2400" b="1" i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</a:br>
            <a:endParaRPr lang="ru-RU" sz="2400" b="1" i="1" dirty="0">
              <a:solidFill>
                <a:schemeClr val="accent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80906" name="Line 10"/>
          <p:cNvSpPr>
            <a:spLocks noChangeShapeType="1"/>
          </p:cNvSpPr>
          <p:nvPr/>
        </p:nvSpPr>
        <p:spPr bwMode="auto">
          <a:xfrm>
            <a:off x="395288" y="3213100"/>
            <a:ext cx="8137525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0907" name="Line 11"/>
          <p:cNvSpPr>
            <a:spLocks noChangeShapeType="1"/>
          </p:cNvSpPr>
          <p:nvPr/>
        </p:nvSpPr>
        <p:spPr bwMode="auto">
          <a:xfrm>
            <a:off x="395288" y="3213100"/>
            <a:ext cx="0" cy="2879725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0908" name="Line 12"/>
          <p:cNvSpPr>
            <a:spLocks noChangeShapeType="1"/>
          </p:cNvSpPr>
          <p:nvPr/>
        </p:nvSpPr>
        <p:spPr bwMode="auto">
          <a:xfrm>
            <a:off x="395288" y="6092825"/>
            <a:ext cx="8137525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0909" name="Line 13"/>
          <p:cNvSpPr>
            <a:spLocks noChangeShapeType="1"/>
          </p:cNvSpPr>
          <p:nvPr/>
        </p:nvSpPr>
        <p:spPr bwMode="auto">
          <a:xfrm>
            <a:off x="8532813" y="3213100"/>
            <a:ext cx="0" cy="2879725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0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809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809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809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80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09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809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809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2" dur="500"/>
                                        <p:tgtEl>
                                          <p:spTgt spid="809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0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5" dur="500"/>
                                        <p:tgtEl>
                                          <p:spTgt spid="809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0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8" dur="500"/>
                                        <p:tgtEl>
                                          <p:spTgt spid="809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0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1" dur="500"/>
                                        <p:tgtEl>
                                          <p:spTgt spid="809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0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4" dur="500"/>
                                        <p:tgtEl>
                                          <p:spTgt spid="809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0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7" dur="500"/>
                                        <p:tgtEl>
                                          <p:spTgt spid="809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0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50" dur="500"/>
                                        <p:tgtEl>
                                          <p:spTgt spid="809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0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53" dur="500"/>
                                        <p:tgtEl>
                                          <p:spTgt spid="809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0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903" grpId="0"/>
      <p:bldP spid="80903" grpId="1"/>
      <p:bldP spid="80904" grpId="0"/>
      <p:bldP spid="80904" grpId="1"/>
      <p:bldP spid="80906" grpId="0" animBg="1"/>
      <p:bldP spid="80906" grpId="1" animBg="1"/>
      <p:bldP spid="80907" grpId="0" animBg="1"/>
      <p:bldP spid="80907" grpId="1" animBg="1"/>
      <p:bldP spid="80908" grpId="0" animBg="1"/>
      <p:bldP spid="80908" grpId="1" animBg="1"/>
      <p:bldP spid="80909" grpId="0" animBg="1"/>
      <p:bldP spid="80909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8" name="Rectangle 4"/>
          <p:cNvSpPr>
            <a:spLocks noChangeArrowheads="1"/>
          </p:cNvSpPr>
          <p:nvPr/>
        </p:nvSpPr>
        <p:spPr bwMode="auto">
          <a:xfrm>
            <a:off x="900113" y="476250"/>
            <a:ext cx="3937000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47610" rIns="47610" anchor="ctr">
            <a:spAutoFit/>
          </a:bodyPr>
          <a:lstStyle/>
          <a:p>
            <a:pPr>
              <a:defRPr/>
            </a:pPr>
            <a:r>
              <a:rPr lang="ru-RU" sz="32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Букингемский дворец</a:t>
            </a:r>
          </a:p>
          <a:p>
            <a:pPr eaLnBrk="0" hangingPunct="0">
              <a:defRPr/>
            </a:pPr>
            <a:endParaRPr lang="ru-RU" dirty="0">
              <a:latin typeface="Arial" charset="0"/>
            </a:endParaRPr>
          </a:p>
        </p:txBody>
      </p:sp>
      <p:sp>
        <p:nvSpPr>
          <p:cNvPr id="82949" name="Rectangle 5"/>
          <p:cNvSpPr>
            <a:spLocks noChangeArrowheads="1"/>
          </p:cNvSpPr>
          <p:nvPr/>
        </p:nvSpPr>
        <p:spPr bwMode="auto">
          <a:xfrm>
            <a:off x="468313" y="1600200"/>
            <a:ext cx="4319587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24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Букингемский дворец расположен напротив улицы </a:t>
            </a:r>
            <a:r>
              <a:rPr lang="ru-RU" sz="2400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Пэл-Мэлл</a:t>
            </a:r>
            <a:r>
              <a:rPr lang="ru-RU" sz="24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и белого, мраморного с позолотой памятника Королеве Виктории.  Её предок, Король Георг IV, настоял на том, чтобы дворец был построен по проекту архитектора Джона </a:t>
            </a:r>
            <a:r>
              <a:rPr lang="ru-RU" sz="2400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Нэша</a:t>
            </a:r>
            <a:r>
              <a:rPr lang="ru-RU" sz="24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. Стоимость строительства достигла 700.000 фунтов. </a:t>
            </a:r>
          </a:p>
        </p:txBody>
      </p:sp>
      <p:pic>
        <p:nvPicPr>
          <p:cNvPr id="82950" name="Picture 6" descr="Букингемский дворец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463" y="4005263"/>
            <a:ext cx="4103687" cy="2681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951" name="Picture 7" descr="img29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725" y="549275"/>
            <a:ext cx="3030538" cy="3167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952" name="Line 8"/>
          <p:cNvSpPr>
            <a:spLocks noChangeShapeType="1"/>
          </p:cNvSpPr>
          <p:nvPr/>
        </p:nvSpPr>
        <p:spPr bwMode="auto">
          <a:xfrm>
            <a:off x="5292725" y="549275"/>
            <a:ext cx="3024188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2953" name="Line 9"/>
          <p:cNvSpPr>
            <a:spLocks noChangeShapeType="1"/>
          </p:cNvSpPr>
          <p:nvPr/>
        </p:nvSpPr>
        <p:spPr bwMode="auto">
          <a:xfrm>
            <a:off x="5292725" y="549275"/>
            <a:ext cx="0" cy="3167063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2954" name="Line 10"/>
          <p:cNvSpPr>
            <a:spLocks noChangeShapeType="1"/>
          </p:cNvSpPr>
          <p:nvPr/>
        </p:nvSpPr>
        <p:spPr bwMode="auto">
          <a:xfrm>
            <a:off x="5292725" y="3716338"/>
            <a:ext cx="3024188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2955" name="Line 11"/>
          <p:cNvSpPr>
            <a:spLocks noChangeShapeType="1"/>
          </p:cNvSpPr>
          <p:nvPr/>
        </p:nvSpPr>
        <p:spPr bwMode="auto">
          <a:xfrm>
            <a:off x="8316913" y="549275"/>
            <a:ext cx="0" cy="3167063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2956" name="Line 12"/>
          <p:cNvSpPr>
            <a:spLocks noChangeShapeType="1"/>
          </p:cNvSpPr>
          <p:nvPr/>
        </p:nvSpPr>
        <p:spPr bwMode="auto">
          <a:xfrm>
            <a:off x="4716463" y="4005263"/>
            <a:ext cx="4103687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2957" name="Line 13"/>
          <p:cNvSpPr>
            <a:spLocks noChangeShapeType="1"/>
          </p:cNvSpPr>
          <p:nvPr/>
        </p:nvSpPr>
        <p:spPr bwMode="auto">
          <a:xfrm>
            <a:off x="4716463" y="4005263"/>
            <a:ext cx="0" cy="2663825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2958" name="Line 14"/>
          <p:cNvSpPr>
            <a:spLocks noChangeShapeType="1"/>
          </p:cNvSpPr>
          <p:nvPr/>
        </p:nvSpPr>
        <p:spPr bwMode="auto">
          <a:xfrm>
            <a:off x="4716463" y="6669088"/>
            <a:ext cx="4103687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2959" name="Line 15"/>
          <p:cNvSpPr>
            <a:spLocks noChangeShapeType="1"/>
          </p:cNvSpPr>
          <p:nvPr/>
        </p:nvSpPr>
        <p:spPr bwMode="auto">
          <a:xfrm>
            <a:off x="8820150" y="4005263"/>
            <a:ext cx="0" cy="2663825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29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829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829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829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829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29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829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829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829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829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829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829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4" dur="500"/>
                                        <p:tgtEl>
                                          <p:spTgt spid="829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7" dur="500"/>
                                        <p:tgtEl>
                                          <p:spTgt spid="829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50" dur="500"/>
                                        <p:tgtEl>
                                          <p:spTgt spid="829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53" dur="500"/>
                                        <p:tgtEl>
                                          <p:spTgt spid="829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56" dur="500"/>
                                        <p:tgtEl>
                                          <p:spTgt spid="829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59" dur="500"/>
                                        <p:tgtEl>
                                          <p:spTgt spid="829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2" dur="500"/>
                                        <p:tgtEl>
                                          <p:spTgt spid="829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5" dur="500"/>
                                        <p:tgtEl>
                                          <p:spTgt spid="829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8" dur="500"/>
                                        <p:tgtEl>
                                          <p:spTgt spid="829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71" dur="500"/>
                                        <p:tgtEl>
                                          <p:spTgt spid="829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74" dur="500"/>
                                        <p:tgtEl>
                                          <p:spTgt spid="829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77" dur="500"/>
                                        <p:tgtEl>
                                          <p:spTgt spid="829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948" grpId="0"/>
      <p:bldP spid="82948" grpId="1"/>
      <p:bldP spid="82949" grpId="0"/>
      <p:bldP spid="82949" grpId="1"/>
      <p:bldP spid="82952" grpId="0" animBg="1"/>
      <p:bldP spid="82952" grpId="1" animBg="1"/>
      <p:bldP spid="82953" grpId="0" animBg="1"/>
      <p:bldP spid="82953" grpId="1" animBg="1"/>
      <p:bldP spid="82954" grpId="0" animBg="1"/>
      <p:bldP spid="82954" grpId="1" animBg="1"/>
      <p:bldP spid="82955" grpId="0" animBg="1"/>
      <p:bldP spid="82955" grpId="1" animBg="1"/>
      <p:bldP spid="82956" grpId="0" animBg="1"/>
      <p:bldP spid="82956" grpId="1" animBg="1"/>
      <p:bldP spid="82957" grpId="0" animBg="1"/>
      <p:bldP spid="82957" grpId="1" animBg="1"/>
      <p:bldP spid="82958" grpId="0" animBg="1"/>
      <p:bldP spid="82958" grpId="1" animBg="1"/>
      <p:bldP spid="82959" grpId="0" animBg="1"/>
      <p:bldP spid="82959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4" name="Rectangle 4"/>
          <p:cNvSpPr>
            <a:spLocks noChangeArrowheads="1"/>
          </p:cNvSpPr>
          <p:nvPr/>
        </p:nvSpPr>
        <p:spPr bwMode="auto">
          <a:xfrm>
            <a:off x="3571875" y="0"/>
            <a:ext cx="2354263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3480" rIns="63480" anchor="ctr">
            <a:spAutoFit/>
          </a:bodyPr>
          <a:lstStyle/>
          <a:p>
            <a:pPr>
              <a:defRPr/>
            </a:pPr>
            <a:r>
              <a:rPr lang="ru-RU" sz="4000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Буш-хаус</a:t>
            </a:r>
            <a:r>
              <a:rPr lang="ru-RU" sz="4000" b="1" i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</a:p>
          <a:p>
            <a:pPr eaLnBrk="0" hangingPunct="0">
              <a:defRPr/>
            </a:pPr>
            <a:endParaRPr lang="ru-RU" sz="4000" dirty="0">
              <a:latin typeface="Arial" charset="0"/>
            </a:endParaRPr>
          </a:p>
        </p:txBody>
      </p:sp>
      <p:sp>
        <p:nvSpPr>
          <p:cNvPr id="87045" name="Rectangle 5"/>
          <p:cNvSpPr>
            <a:spLocks noChangeArrowheads="1"/>
          </p:cNvSpPr>
          <p:nvPr/>
        </p:nvSpPr>
        <p:spPr bwMode="auto">
          <a:xfrm>
            <a:off x="323850" y="981075"/>
            <a:ext cx="8532813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24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Владельцем и строителем этого здания был их давний предок, некий </a:t>
            </a:r>
            <a:r>
              <a:rPr lang="ru-RU" sz="2400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Ирвинг</a:t>
            </a:r>
            <a:r>
              <a:rPr lang="ru-RU" sz="24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Буш - американский промышленник и миллионер, который в 1919 году решил выстроить на этом месте нечто вроде международного торгового центра для содействия развитию торговли между США и Англией.</a:t>
            </a:r>
            <a:br>
              <a:rPr lang="ru-RU" sz="24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</a:br>
            <a:r>
              <a:rPr lang="ru-RU" sz="2400" b="1" i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/>
            </a:r>
            <a:br>
              <a:rPr lang="ru-RU" sz="2400" b="1" i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87046" name="Picture 6" descr="Буш-хаус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550" y="3038475"/>
            <a:ext cx="7416800" cy="381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7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870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870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7" dur="500"/>
                                        <p:tgtEl>
                                          <p:spTgt spid="870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0" dur="500"/>
                                        <p:tgtEl>
                                          <p:spTgt spid="870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3" dur="500"/>
                                        <p:tgtEl>
                                          <p:spTgt spid="870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044" grpId="0"/>
      <p:bldP spid="87044" grpId="1"/>
      <p:bldP spid="87045" grpId="0"/>
      <p:bldP spid="87045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8" name="Rectangle 4"/>
          <p:cNvSpPr>
            <a:spLocks noChangeArrowheads="1"/>
          </p:cNvSpPr>
          <p:nvPr/>
        </p:nvSpPr>
        <p:spPr bwMode="auto">
          <a:xfrm>
            <a:off x="2627313" y="476250"/>
            <a:ext cx="3998912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3480" rIns="63480" anchor="ctr">
            <a:spAutoFit/>
          </a:bodyPr>
          <a:lstStyle/>
          <a:p>
            <a:pPr>
              <a:defRPr/>
            </a:pPr>
            <a:r>
              <a:rPr lang="ru-RU" sz="36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Белые скалы Дувра</a:t>
            </a:r>
          </a:p>
          <a:p>
            <a:pPr eaLnBrk="0" hangingPunct="0">
              <a:defRPr/>
            </a:pPr>
            <a:endParaRPr lang="ru-RU" dirty="0">
              <a:latin typeface="Arial" charset="0"/>
            </a:endParaRPr>
          </a:p>
        </p:txBody>
      </p:sp>
      <p:sp>
        <p:nvSpPr>
          <p:cNvPr id="88069" name="Rectangle 5"/>
          <p:cNvSpPr>
            <a:spLocks noChangeArrowheads="1"/>
          </p:cNvSpPr>
          <p:nvPr/>
        </p:nvSpPr>
        <p:spPr bwMode="auto">
          <a:xfrm>
            <a:off x="468313" y="1484313"/>
            <a:ext cx="842486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defRPr/>
            </a:pPr>
            <a:r>
              <a:rPr lang="ru-RU" sz="24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При приближении к Дувру, исторически известному как "Ключ к Англии", ещё из открытого моря за много миль видны меловые скалы</a:t>
            </a:r>
          </a:p>
        </p:txBody>
      </p:sp>
      <p:pic>
        <p:nvPicPr>
          <p:cNvPr id="88070" name="Picture 6" descr="белые скал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9700" y="3213100"/>
            <a:ext cx="3708400" cy="311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8071" name="Picture 7" descr="скалы дувр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3213100"/>
            <a:ext cx="4968875" cy="310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8072" name="Line 8"/>
          <p:cNvSpPr>
            <a:spLocks noChangeShapeType="1"/>
          </p:cNvSpPr>
          <p:nvPr/>
        </p:nvSpPr>
        <p:spPr bwMode="auto">
          <a:xfrm>
            <a:off x="250825" y="3213100"/>
            <a:ext cx="8642350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8073" name="Line 9"/>
          <p:cNvSpPr>
            <a:spLocks noChangeShapeType="1"/>
          </p:cNvSpPr>
          <p:nvPr/>
        </p:nvSpPr>
        <p:spPr bwMode="auto">
          <a:xfrm>
            <a:off x="250825" y="6308725"/>
            <a:ext cx="8642350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8074" name="Line 10"/>
          <p:cNvSpPr>
            <a:spLocks noChangeShapeType="1"/>
          </p:cNvSpPr>
          <p:nvPr/>
        </p:nvSpPr>
        <p:spPr bwMode="auto">
          <a:xfrm>
            <a:off x="8893175" y="3213100"/>
            <a:ext cx="0" cy="3095625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8075" name="Line 11"/>
          <p:cNvSpPr>
            <a:spLocks noChangeShapeType="1"/>
          </p:cNvSpPr>
          <p:nvPr/>
        </p:nvSpPr>
        <p:spPr bwMode="auto">
          <a:xfrm>
            <a:off x="250825" y="3213100"/>
            <a:ext cx="0" cy="3095625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8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88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880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880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880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8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88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88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2" dur="500"/>
                                        <p:tgtEl>
                                          <p:spTgt spid="880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5" dur="500"/>
                                        <p:tgtEl>
                                          <p:spTgt spid="880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8" dur="500"/>
                                        <p:tgtEl>
                                          <p:spTgt spid="880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1" dur="500"/>
                                        <p:tgtEl>
                                          <p:spTgt spid="880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4" dur="500"/>
                                        <p:tgtEl>
                                          <p:spTgt spid="880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7" dur="500"/>
                                        <p:tgtEl>
                                          <p:spTgt spid="880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50" dur="500"/>
                                        <p:tgtEl>
                                          <p:spTgt spid="880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53" dur="500"/>
                                        <p:tgtEl>
                                          <p:spTgt spid="880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68" grpId="0"/>
      <p:bldP spid="88068" grpId="1"/>
      <p:bldP spid="88069" grpId="0"/>
      <p:bldP spid="88069" grpId="1"/>
      <p:bldP spid="88072" grpId="0" animBg="1"/>
      <p:bldP spid="88072" grpId="1" animBg="1"/>
      <p:bldP spid="88073" grpId="0" animBg="1"/>
      <p:bldP spid="88073" grpId="1" animBg="1"/>
      <p:bldP spid="88074" grpId="0" animBg="1"/>
      <p:bldP spid="88074" grpId="1" animBg="1"/>
      <p:bldP spid="88075" grpId="0" animBg="1"/>
      <p:bldP spid="88075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3" name="Rectangle 5"/>
          <p:cNvSpPr>
            <a:spLocks noChangeArrowheads="1"/>
          </p:cNvSpPr>
          <p:nvPr/>
        </p:nvSpPr>
        <p:spPr bwMode="auto">
          <a:xfrm>
            <a:off x="3492500" y="333375"/>
            <a:ext cx="2346325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3480" rIns="63480" anchor="ctr">
            <a:spAutoFit/>
          </a:bodyPr>
          <a:lstStyle/>
          <a:p>
            <a:pPr>
              <a:defRPr/>
            </a:pPr>
            <a:r>
              <a:rPr lang="ru-RU" sz="4000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Вест-Энд</a:t>
            </a:r>
            <a:endParaRPr lang="ru-RU" sz="4000" b="1" i="1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  <a:p>
            <a:pPr eaLnBrk="0" hangingPunct="0">
              <a:defRPr/>
            </a:pPr>
            <a:endParaRPr lang="ru-RU" sz="4000" dirty="0">
              <a:latin typeface="Arial" charset="0"/>
            </a:endParaRPr>
          </a:p>
        </p:txBody>
      </p:sp>
      <p:sp>
        <p:nvSpPr>
          <p:cNvPr id="89094" name="Rectangle 6"/>
          <p:cNvSpPr>
            <a:spLocks noChangeArrowheads="1"/>
          </p:cNvSpPr>
          <p:nvPr/>
        </p:nvSpPr>
        <p:spPr bwMode="auto">
          <a:xfrm>
            <a:off x="468313" y="1916113"/>
            <a:ext cx="2232025" cy="415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24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К востоку от </a:t>
            </a:r>
            <a:r>
              <a:rPr lang="ru-RU" sz="2400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Мейфэр</a:t>
            </a:r>
            <a:r>
              <a:rPr lang="ru-RU" sz="24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и к северу от </a:t>
            </a:r>
            <a:r>
              <a:rPr lang="ru-RU" sz="2400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Трафальгарской</a:t>
            </a:r>
            <a:r>
              <a:rPr lang="ru-RU" sz="24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площади находится район </a:t>
            </a:r>
            <a:r>
              <a:rPr lang="ru-RU" sz="2400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Вест-Энд</a:t>
            </a:r>
            <a:r>
              <a:rPr lang="ru-RU" sz="24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, главный центр торговли и развлечений. </a:t>
            </a:r>
          </a:p>
        </p:txBody>
      </p:sp>
      <p:pic>
        <p:nvPicPr>
          <p:cNvPr id="89095" name="Picture 7" descr="Вест-Энд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213" y="1916113"/>
            <a:ext cx="5761037" cy="425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90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890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890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7" dur="500"/>
                                        <p:tgtEl>
                                          <p:spTgt spid="890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0" dur="500"/>
                                        <p:tgtEl>
                                          <p:spTgt spid="890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3" dur="500"/>
                                        <p:tgtEl>
                                          <p:spTgt spid="890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093" grpId="0"/>
      <p:bldP spid="89093" grpId="1"/>
      <p:bldP spid="89094" grpId="0"/>
      <p:bldP spid="89094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6" name="Rectangle 4"/>
          <p:cNvSpPr>
            <a:spLocks noChangeArrowheads="1"/>
          </p:cNvSpPr>
          <p:nvPr/>
        </p:nvSpPr>
        <p:spPr bwMode="auto">
          <a:xfrm>
            <a:off x="755650" y="333375"/>
            <a:ext cx="7464425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ru-RU" sz="32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Вестминстерский Кафедральный собор</a:t>
            </a:r>
          </a:p>
          <a:p>
            <a:pPr eaLnBrk="0" hangingPunct="0">
              <a:defRPr/>
            </a:pPr>
            <a:endParaRPr lang="ru-RU" i="1" dirty="0">
              <a:solidFill>
                <a:schemeClr val="accent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pic>
        <p:nvPicPr>
          <p:cNvPr id="90117" name="Picture 5" descr="Вестминстерский Кафедральный собор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650" y="1989138"/>
            <a:ext cx="2520950" cy="406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0118" name="Rectangle 6"/>
          <p:cNvSpPr>
            <a:spLocks noChangeArrowheads="1"/>
          </p:cNvSpPr>
          <p:nvPr/>
        </p:nvSpPr>
        <p:spPr bwMode="auto">
          <a:xfrm>
            <a:off x="3635375" y="2060575"/>
            <a:ext cx="5148263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24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В Вестминстерском Кафедральном соборе находится главный архиепископ и ведущая римско-католическая церковь Англии. Он был построен в конце 19 века.  Единственный колокол, расположенный в колокольне высотой 280 фунтов, посвящён, как и часовня внутри Аббатства, Эдуарду-Исповеднику. </a:t>
            </a:r>
          </a:p>
        </p:txBody>
      </p:sp>
      <p:sp>
        <p:nvSpPr>
          <p:cNvPr id="90119" name="Line 7"/>
          <p:cNvSpPr>
            <a:spLocks noChangeShapeType="1"/>
          </p:cNvSpPr>
          <p:nvPr/>
        </p:nvSpPr>
        <p:spPr bwMode="auto">
          <a:xfrm>
            <a:off x="755650" y="1989138"/>
            <a:ext cx="2520950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0120" name="Line 8"/>
          <p:cNvSpPr>
            <a:spLocks noChangeShapeType="1"/>
          </p:cNvSpPr>
          <p:nvPr/>
        </p:nvSpPr>
        <p:spPr bwMode="auto">
          <a:xfrm>
            <a:off x="755650" y="1989138"/>
            <a:ext cx="0" cy="403225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0122" name="Line 10"/>
          <p:cNvSpPr>
            <a:spLocks noChangeShapeType="1"/>
          </p:cNvSpPr>
          <p:nvPr/>
        </p:nvSpPr>
        <p:spPr bwMode="auto">
          <a:xfrm>
            <a:off x="3276600" y="1989138"/>
            <a:ext cx="0" cy="403225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0123" name="Line 11"/>
          <p:cNvSpPr>
            <a:spLocks noChangeShapeType="1"/>
          </p:cNvSpPr>
          <p:nvPr/>
        </p:nvSpPr>
        <p:spPr bwMode="auto">
          <a:xfrm>
            <a:off x="755650" y="6021388"/>
            <a:ext cx="2520950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0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0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90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90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90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0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90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9" dur="500"/>
                                        <p:tgtEl>
                                          <p:spTgt spid="901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0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2" dur="500"/>
                                        <p:tgtEl>
                                          <p:spTgt spid="901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0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5" dur="500"/>
                                        <p:tgtEl>
                                          <p:spTgt spid="901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0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8" dur="500"/>
                                        <p:tgtEl>
                                          <p:spTgt spid="901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0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1" dur="500"/>
                                        <p:tgtEl>
                                          <p:spTgt spid="901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0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4" dur="500"/>
                                        <p:tgtEl>
                                          <p:spTgt spid="901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0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7" dur="500"/>
                                        <p:tgtEl>
                                          <p:spTgt spid="901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0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116" grpId="0"/>
      <p:bldP spid="90116" grpId="1"/>
      <p:bldP spid="90118" grpId="0"/>
      <p:bldP spid="90118" grpId="1"/>
      <p:bldP spid="90119" grpId="0" animBg="1"/>
      <p:bldP spid="90119" grpId="1" animBg="1"/>
      <p:bldP spid="90120" grpId="0" animBg="1"/>
      <p:bldP spid="90120" grpId="1" animBg="1"/>
      <p:bldP spid="90122" grpId="0" animBg="1"/>
      <p:bldP spid="90122" grpId="1" animBg="1"/>
      <p:bldP spid="90123" grpId="0" animBg="1"/>
      <p:bldP spid="90123" grpId="1" animBg="1"/>
    </p:bldLst>
  </p:timing>
</p:sld>
</file>

<file path=ppt/theme/theme1.xml><?xml version="1.0" encoding="utf-8"?>
<a:theme xmlns:a="http://schemas.openxmlformats.org/drawingml/2006/main" name="Уровень">
  <a:themeElements>
    <a:clrScheme name="Уровень 9">
      <a:dk1>
        <a:srgbClr val="000000"/>
      </a:dk1>
      <a:lt1>
        <a:srgbClr val="CC99FF"/>
      </a:lt1>
      <a:dk2>
        <a:srgbClr val="666699"/>
      </a:dk2>
      <a:lt2>
        <a:srgbClr val="FFCC00"/>
      </a:lt2>
      <a:accent1>
        <a:srgbClr val="FF9900"/>
      </a:accent1>
      <a:accent2>
        <a:srgbClr val="FF0000"/>
      </a:accent2>
      <a:accent3>
        <a:srgbClr val="E2CAFF"/>
      </a:accent3>
      <a:accent4>
        <a:srgbClr val="000000"/>
      </a:accent4>
      <a:accent5>
        <a:srgbClr val="FFCAAA"/>
      </a:accent5>
      <a:accent6>
        <a:srgbClr val="E70000"/>
      </a:accent6>
      <a:hlink>
        <a:srgbClr val="666699"/>
      </a:hlink>
      <a:folHlink>
        <a:srgbClr val="999966"/>
      </a:folHlink>
    </a:clrScheme>
    <a:fontScheme name="Уровень">
      <a:majorFont>
        <a:latin typeface="Garamond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Уровень 1">
        <a:dk1>
          <a:srgbClr val="006699"/>
        </a:dk1>
        <a:lt1>
          <a:srgbClr val="FFFFFF"/>
        </a:lt1>
        <a:dk2>
          <a:srgbClr val="000000"/>
        </a:dk2>
        <a:lt2>
          <a:srgbClr val="99FF99"/>
        </a:lt2>
        <a:accent1>
          <a:srgbClr val="00CC99"/>
        </a:accent1>
        <a:accent2>
          <a:srgbClr val="009999"/>
        </a:accent2>
        <a:accent3>
          <a:srgbClr val="AAAAAA"/>
        </a:accent3>
        <a:accent4>
          <a:srgbClr val="DADADA"/>
        </a:accent4>
        <a:accent5>
          <a:srgbClr val="AAE2CA"/>
        </a:accent5>
        <a:accent6>
          <a:srgbClr val="008A8A"/>
        </a:accent6>
        <a:hlink>
          <a:srgbClr val="0066FF"/>
        </a:hlink>
        <a:folHlink>
          <a:srgbClr val="989CB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Уровень 2">
        <a:dk1>
          <a:srgbClr val="808000"/>
        </a:dk1>
        <a:lt1>
          <a:srgbClr val="FFFFFF"/>
        </a:lt1>
        <a:dk2>
          <a:srgbClr val="5C271E"/>
        </a:dk2>
        <a:lt2>
          <a:srgbClr val="FFDD89"/>
        </a:lt2>
        <a:accent1>
          <a:srgbClr val="CC6600"/>
        </a:accent1>
        <a:accent2>
          <a:srgbClr val="CC9900"/>
        </a:accent2>
        <a:accent3>
          <a:srgbClr val="B5ACAB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Уровень 3">
        <a:dk1>
          <a:srgbClr val="763B00"/>
        </a:dk1>
        <a:lt1>
          <a:srgbClr val="FFFFFF"/>
        </a:lt1>
        <a:dk2>
          <a:srgbClr val="330000"/>
        </a:dk2>
        <a:lt2>
          <a:srgbClr val="CC9900"/>
        </a:lt2>
        <a:accent1>
          <a:srgbClr val="FFCC00"/>
        </a:accent1>
        <a:accent2>
          <a:srgbClr val="CC3300"/>
        </a:accent2>
        <a:accent3>
          <a:srgbClr val="AD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666699"/>
        </a:hlink>
        <a:folHlink>
          <a:srgbClr val="99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Уровень 4">
        <a:dk1>
          <a:srgbClr val="6D3696"/>
        </a:dk1>
        <a:lt1>
          <a:srgbClr val="FFFFFF"/>
        </a:lt1>
        <a:dk2>
          <a:srgbClr val="51255D"/>
        </a:dk2>
        <a:lt2>
          <a:srgbClr val="FFFFCC"/>
        </a:lt2>
        <a:accent1>
          <a:srgbClr val="666699"/>
        </a:accent1>
        <a:accent2>
          <a:srgbClr val="800080"/>
        </a:accent2>
        <a:accent3>
          <a:srgbClr val="B3ACB6"/>
        </a:accent3>
        <a:accent4>
          <a:srgbClr val="DADADA"/>
        </a:accent4>
        <a:accent5>
          <a:srgbClr val="B8B8CA"/>
        </a:accent5>
        <a:accent6>
          <a:srgbClr val="730073"/>
        </a:accent6>
        <a:hlink>
          <a:srgbClr val="CCCC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Уровень 5">
        <a:dk1>
          <a:srgbClr val="CC6600"/>
        </a:dk1>
        <a:lt1>
          <a:srgbClr val="FFFFFF"/>
        </a:lt1>
        <a:dk2>
          <a:srgbClr val="4A553B"/>
        </a:dk2>
        <a:lt2>
          <a:srgbClr val="FFBF1F"/>
        </a:lt2>
        <a:accent1>
          <a:srgbClr val="FFCC00"/>
        </a:accent1>
        <a:accent2>
          <a:srgbClr val="CC9900"/>
        </a:accent2>
        <a:accent3>
          <a:srgbClr val="B1B4AF"/>
        </a:accent3>
        <a:accent4>
          <a:srgbClr val="DADADA"/>
        </a:accent4>
        <a:accent5>
          <a:srgbClr val="FFE2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Уровень 6">
        <a:dk1>
          <a:srgbClr val="000000"/>
        </a:dk1>
        <a:lt1>
          <a:srgbClr val="FFFFFF"/>
        </a:lt1>
        <a:dk2>
          <a:srgbClr val="666699"/>
        </a:dk2>
        <a:lt2>
          <a:srgbClr val="FFCC00"/>
        </a:lt2>
        <a:accent1>
          <a:srgbClr val="FF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0000"/>
        </a:accent6>
        <a:hlink>
          <a:srgbClr val="666699"/>
        </a:hlink>
        <a:folHlink>
          <a:srgbClr val="9999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Уровень 7">
        <a:dk1>
          <a:srgbClr val="000000"/>
        </a:dk1>
        <a:lt1>
          <a:srgbClr val="FFFFFF"/>
        </a:lt1>
        <a:dk2>
          <a:srgbClr val="CC3300"/>
        </a:dk2>
        <a:lt2>
          <a:srgbClr val="66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CC99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Уровень 8">
        <a:dk1>
          <a:srgbClr val="000000"/>
        </a:dk1>
        <a:lt1>
          <a:srgbClr val="FFFFFF"/>
        </a:lt1>
        <a:dk2>
          <a:srgbClr val="999900"/>
        </a:dk2>
        <a:lt2>
          <a:srgbClr val="666600"/>
        </a:lt2>
        <a:accent1>
          <a:srgbClr val="99CC00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B9B95C"/>
        </a:accent6>
        <a:hlink>
          <a:srgbClr val="FFCC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Уровень 9">
        <a:dk1>
          <a:srgbClr val="000000"/>
        </a:dk1>
        <a:lt1>
          <a:srgbClr val="CC99FF"/>
        </a:lt1>
        <a:dk2>
          <a:srgbClr val="666699"/>
        </a:dk2>
        <a:lt2>
          <a:srgbClr val="FFCC00"/>
        </a:lt2>
        <a:accent1>
          <a:srgbClr val="FF9900"/>
        </a:accent1>
        <a:accent2>
          <a:srgbClr val="FF0000"/>
        </a:accent2>
        <a:accent3>
          <a:srgbClr val="E2CAFF"/>
        </a:accent3>
        <a:accent4>
          <a:srgbClr val="000000"/>
        </a:accent4>
        <a:accent5>
          <a:srgbClr val="FFCAAA"/>
        </a:accent5>
        <a:accent6>
          <a:srgbClr val="E70000"/>
        </a:accent6>
        <a:hlink>
          <a:srgbClr val="666699"/>
        </a:hlink>
        <a:folHlink>
          <a:srgbClr val="9999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Level</Template>
  <TotalTime>249</TotalTime>
  <Words>966</Words>
  <Application>Microsoft Office PowerPoint</Application>
  <PresentationFormat>Экран (4:3)</PresentationFormat>
  <Paragraphs>64</Paragraphs>
  <Slides>31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8" baseType="lpstr">
      <vt:lpstr>Verdana</vt:lpstr>
      <vt:lpstr>Arial</vt:lpstr>
      <vt:lpstr>Garamond</vt:lpstr>
      <vt:lpstr>Wingdings</vt:lpstr>
      <vt:lpstr>Calibri</vt:lpstr>
      <vt:lpstr>Times New Roman</vt:lpstr>
      <vt:lpstr>Уровень</vt:lpstr>
      <vt:lpstr>«Туризм в Великобритании»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OEMUser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Зачетная работа по географии на тему «Туризм в Великобритании»</dc:title>
  <dc:creator>User228</dc:creator>
  <cp:lastModifiedBy>Алексей Пастухов</cp:lastModifiedBy>
  <cp:revision>11</cp:revision>
  <dcterms:created xsi:type="dcterms:W3CDTF">2008-04-30T11:06:03Z</dcterms:created>
  <dcterms:modified xsi:type="dcterms:W3CDTF">2015-02-05T13:26:30Z</dcterms:modified>
</cp:coreProperties>
</file>