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93" r:id="rId3"/>
    <p:sldId id="267" r:id="rId4"/>
    <p:sldId id="266" r:id="rId5"/>
    <p:sldId id="271" r:id="rId6"/>
    <p:sldId id="272" r:id="rId7"/>
    <p:sldId id="273" r:id="rId8"/>
    <p:sldId id="281" r:id="rId9"/>
    <p:sldId id="282" r:id="rId10"/>
    <p:sldId id="283" r:id="rId11"/>
    <p:sldId id="285" r:id="rId12"/>
    <p:sldId id="286" r:id="rId13"/>
    <p:sldId id="287" r:id="rId14"/>
    <p:sldId id="288" r:id="rId15"/>
    <p:sldId id="289" r:id="rId16"/>
    <p:sldId id="290" r:id="rId17"/>
    <p:sldId id="274" r:id="rId18"/>
    <p:sldId id="275" r:id="rId19"/>
    <p:sldId id="292" r:id="rId2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00"/>
    <a:srgbClr val="005DA2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913" autoAdjust="0"/>
    <p:restoredTop sz="94660"/>
  </p:normalViewPr>
  <p:slideViewPr>
    <p:cSldViewPr>
      <p:cViewPr varScale="1">
        <p:scale>
          <a:sx n="68" d="100"/>
          <a:sy n="68" d="100"/>
        </p:scale>
        <p:origin x="-138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36868100" cy="368681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5516" y="1556932"/>
            <a:ext cx="8676964" cy="1260000"/>
          </a:xfrm>
        </p:spPr>
        <p:txBody>
          <a:bodyPr/>
          <a:lstStyle>
            <a:lvl1pPr>
              <a:defRPr sz="8000" b="0">
                <a:solidFill>
                  <a:srgbClr val="C00000"/>
                </a:solidFill>
                <a:effectLst/>
                <a:latin typeface="Matreshka" pitchFamily="2" charset="0"/>
                <a:ea typeface="Arial Unicode MS" pitchFamily="34" charset="-128"/>
                <a:cs typeface="Arial" pitchFamily="34" charset="0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3528591"/>
            <a:ext cx="7452828" cy="1260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1540" y="620614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1540" y="1880828"/>
            <a:ext cx="8280000" cy="4320000"/>
          </a:xfrm>
        </p:spPr>
        <p:txBody>
          <a:bodyPr/>
          <a:lstStyle>
            <a:lvl1pPr marL="0" indent="0">
              <a:buNone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108000" indent="0">
              <a:buNone/>
              <a:defRPr/>
            </a:lvl2pPr>
            <a:lvl3pPr marL="108000" indent="0">
              <a:buNone/>
              <a:defRPr/>
            </a:lvl3pPr>
          </a:lstStyle>
          <a:p>
            <a:pPr lvl="0"/>
            <a:r>
              <a:rPr lang="ru-RU" dirty="0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Заголовок и спис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0"/>
          </p:nvPr>
        </p:nvSpPr>
        <p:spPr>
          <a:xfrm>
            <a:off x="432460" y="1880828"/>
            <a:ext cx="8280000" cy="4320000"/>
          </a:xfrm>
        </p:spPr>
        <p:txBody>
          <a:bodyPr/>
          <a:lstStyle>
            <a:lvl1pPr marL="342000" indent="-342000">
              <a:buSzPct val="60000"/>
              <a:buFont typeface="Wingdings" pitchFamily="2" charset="2"/>
              <a:buChar char="v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 marL="741600" indent="-284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 marL="1144800" indent="-230400">
              <a:buFont typeface="Arial" pitchFamily="34" charset="0"/>
              <a:buChar char="•"/>
              <a:defRPr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4pPr>
            <a:lvl5pPr indent="-324000">
              <a:defRPr>
                <a:solidFill>
                  <a:schemeClr val="tx1">
                    <a:lumMod val="95000"/>
                    <a:lumOff val="5000"/>
                  </a:schemeClr>
                </a:solidFill>
              </a:defRPr>
            </a:lvl5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460" y="620688"/>
            <a:ext cx="8280000" cy="900113"/>
          </a:xfrm>
        </p:spPr>
        <p:txBody>
          <a:bodyPr/>
          <a:lstStyle>
            <a:lvl1pPr>
              <a:defRPr>
                <a:solidFill>
                  <a:srgbClr val="C00000"/>
                </a:solidFill>
                <a:latin typeface="+mj-lt"/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32460" y="1880828"/>
            <a:ext cx="3780000" cy="4320000"/>
          </a:xfrm>
        </p:spPr>
        <p:txBody>
          <a:bodyPr/>
          <a:lstStyle>
            <a:lvl1pPr>
              <a:defRPr sz="32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  <a:lvl2pPr>
              <a:defRPr sz="28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2pPr>
            <a:lvl3pPr>
              <a:defRPr sz="24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620713"/>
            <a:ext cx="8278812" cy="900112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68313" y="1916113"/>
            <a:ext cx="4062412" cy="4321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83125" y="1916113"/>
            <a:ext cx="4064000" cy="4321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9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68313" y="620713"/>
            <a:ext cx="8278812" cy="900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68313" y="1916113"/>
            <a:ext cx="8278812" cy="432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8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000" b="1" kern="1200">
          <a:solidFill>
            <a:srgbClr val="C00000"/>
          </a:solidFill>
          <a:latin typeface="+mj-lt"/>
          <a:ea typeface="+mj-ea"/>
          <a:cs typeface="Arial" pitchFamily="34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000" b="1">
          <a:solidFill>
            <a:srgbClr val="C00000"/>
          </a:solidFill>
          <a:latin typeface="Calibri" pitchFamily="34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000">
          <a:solidFill>
            <a:srgbClr val="17375E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0000"/>
        <a:buFont typeface="Wingdings" pitchFamily="2" charset="2"/>
        <a:buChar char="v"/>
        <a:defRPr sz="3200" kern="1200">
          <a:solidFill>
            <a:srgbClr val="0D0D0D"/>
          </a:solidFill>
          <a:latin typeface="+mj-lt"/>
          <a:ea typeface="+mn-ea"/>
          <a:cs typeface="Arial" pitchFamily="34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0D0D0D"/>
          </a:solidFill>
          <a:latin typeface="+mj-lt"/>
          <a:ea typeface="+mn-ea"/>
          <a:cs typeface="Arial" pitchFamily="34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0D0D0D"/>
          </a:solidFill>
          <a:latin typeface="+mj-lt"/>
          <a:ea typeface="+mn-ea"/>
          <a:cs typeface="Arial" pitchFamily="34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rgbClr val="17375E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9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aam.ru/detskijsad/razvlechenie-zhavoronki-priletite-vesnu-krasnu-prinesite.html" TargetMode="External"/><Relationship Id="rId2" Type="http://schemas.openxmlformats.org/officeDocument/2006/relationships/hyperlink" Target="http://www.babyblog.ru/community/post/fiesta/34542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images.yandex.ru/yandsearch?text=%D1%81%D0%BA%D0%BB%D0%B0%D0%B4%20%D0%B0%D0%BD%D0%B8%D0%BC%D0%B0%D1%86%D0%B8%D0%B9&amp;uinfo=sw-1263-sh-880-fw-1021-fh-598-pd-1" TargetMode="External"/><Relationship Id="rId5" Type="http://schemas.openxmlformats.org/officeDocument/2006/relationships/hyperlink" Target="http://images.yandex.ru/yandsearch?text=&#1082;&#1072;&#1088;&#1090;&#1080;&#1085;&#1082;&#1080;%20&#1074;&#1077;&#1089;&#1085;&#1072;%20&#1087;&#1088;&#1080;&#1088;&#1086;&#1076;&#1072;&amp;stype=image&amp;lr=63&amp;noreask=1&amp;source=wiz&amp;uinfo=sw-1263-sh-880-fw-1" TargetMode="External"/><Relationship Id="rId4" Type="http://schemas.openxmlformats.org/officeDocument/2006/relationships/hyperlink" Target="http://clubs.ya.ru/4611686018427462730/replies.xml?item_no=4798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 flipV="1">
            <a:off x="8748713" y="1412875"/>
            <a:ext cx="144462" cy="144463"/>
          </a:xfrm>
        </p:spPr>
        <p:txBody>
          <a:bodyPr/>
          <a:lstStyle/>
          <a:p>
            <a:r>
              <a:rPr lang="ru-RU" sz="4000" smtClean="0">
                <a:solidFill>
                  <a:schemeClr val="tx1"/>
                </a:solidFill>
                <a:latin typeface="Arial" charset="0"/>
                <a:cs typeface="Arial Unicode MS" pitchFamily="34" charset="-128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Arial" charset="0"/>
                <a:cs typeface="Arial Unicode MS" pitchFamily="34" charset="-128"/>
              </a:rPr>
            </a:br>
            <a:endParaRPr lang="ru-RU" sz="4000" smtClean="0">
              <a:solidFill>
                <a:schemeClr val="tx1"/>
              </a:solidFill>
              <a:latin typeface="Arial" charset="0"/>
              <a:cs typeface="Arial Unicode MS" pitchFamily="34" charset="-128"/>
            </a:endParaRP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827088" y="800064"/>
            <a:ext cx="7453312" cy="22558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52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083" y="800064"/>
            <a:ext cx="8069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 </a:t>
            </a:r>
            <a:endParaRPr lang="ru-RU" sz="40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18442" name="Picture 10" descr="http://img.beatrisa.ru/forums/monthly_05_2010/user3243/post119157_img1_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092168"/>
            <a:ext cx="2022258" cy="1752624"/>
          </a:xfrm>
          <a:prstGeom prst="rect">
            <a:avLst/>
          </a:prstGeom>
          <a:noFill/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17415" y="1438275"/>
            <a:ext cx="8361478" cy="40934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Сценарий внеклассного мероприятия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                 для 3 - 4 класса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«Здравствуй, Весна – красна!»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                Подготовила</a:t>
            </a:r>
            <a:r>
              <a:rPr kumimoji="0" lang="ru-RU" sz="14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r>
              <a:rPr kumimoji="0" lang="ru-RU" sz="1400" b="1" i="0" u="none" strike="noStrike" cap="none" normalizeH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Добровольская Марина Александровна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Учитель МХК</a:t>
            </a:r>
            <a:endParaRPr lang="ru-RU" sz="14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МАОУ «Средняя общеобразовательная школа №11»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ru-RU" sz="1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1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ород Усть-Илимск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836577"/>
            <a:ext cx="8280000" cy="684150"/>
          </a:xfrm>
        </p:spPr>
        <p:txBody>
          <a:bodyPr/>
          <a:lstStyle/>
          <a:p>
            <a:r>
              <a:rPr lang="ru-RU" dirty="0" smtClean="0"/>
              <a:t>7 апреля – Благовещение </a:t>
            </a:r>
            <a:br>
              <a:rPr lang="ru-RU" dirty="0" smtClean="0"/>
            </a:br>
            <a:r>
              <a:rPr lang="ru-RU" dirty="0" smtClean="0"/>
              <a:t>(бабий праздник)</a:t>
            </a:r>
            <a:endParaRPr lang="ru-RU" dirty="0"/>
          </a:p>
        </p:txBody>
      </p:sp>
      <p:pic>
        <p:nvPicPr>
          <p:cNvPr id="32770" name="Picture 2" descr="http://missia.od.ua/uploads/posts/2011-08/1314342790_39561413_novyy-razm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83182" y="2552688"/>
            <a:ext cx="3617604" cy="363317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2" name="Picture 4" descr="http://orthodox.etel.ru/Photo/2009/Galleris/20090409uralmash/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2083" y="2078019"/>
            <a:ext cx="4316409" cy="28776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1055655"/>
            <a:ext cx="8280000" cy="465072"/>
          </a:xfrm>
        </p:spPr>
        <p:txBody>
          <a:bodyPr/>
          <a:lstStyle/>
          <a:p>
            <a:r>
              <a:rPr lang="ru-RU" dirty="0" smtClean="0"/>
              <a:t>18 апреля - День </a:t>
            </a:r>
            <a:r>
              <a:rPr lang="ru-RU" dirty="0" err="1" smtClean="0"/>
              <a:t>Федулы</a:t>
            </a:r>
            <a:r>
              <a:rPr lang="ru-RU" dirty="0" smtClean="0"/>
              <a:t> - ветреника</a:t>
            </a:r>
            <a:endParaRPr lang="ru-RU" dirty="0"/>
          </a:p>
        </p:txBody>
      </p:sp>
      <p:pic>
        <p:nvPicPr>
          <p:cNvPr id="30722" name="Picture 2" descr="http://www.stihi.ru/pics/2013/01/29/549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17733" y="2151045"/>
            <a:ext cx="4272021" cy="35644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1055655"/>
            <a:ext cx="8280000" cy="465072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28 апреля - Пудов день или день пчеловода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9702" name="Picture 6" descr="http://auroratel.net/wp-content/uploads/2012/05/razvedeniye-pch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57213" y="1895454"/>
            <a:ext cx="6572340" cy="36257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4" name="Picture 8" descr="http://www.chastnik.ru/wp-content/uploads/2012/09/030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00617" y="3502026"/>
            <a:ext cx="3468735" cy="26015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946116"/>
            <a:ext cx="8280000" cy="574611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29 апреля – день Ирины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рассадницы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4" name="Picture 2" descr="http://doska.sib70.ru/loadfiles/moduls/doska/bigfoto/eadc0771-c095-418b-8a0e-14b3c259b2b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5629" y="2078019"/>
            <a:ext cx="4418073" cy="33135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8" name="Picture 6" descr="http://im4-tub-ru.yandex.net/i?id=391632112-54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6031" y="1639863"/>
            <a:ext cx="1213857" cy="16113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80" name="Picture 8" descr="http://www.supersadovnik.ru/site_images/00000083/0006582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35806" y="4305312"/>
            <a:ext cx="1910318" cy="15064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Май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травень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0" name="Picture 2" descr="http://img.mota.ru/upload/wallpapers/2009/07/16/09/04/11197/flowers_455-crop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7934" y="1420840"/>
            <a:ext cx="6024645" cy="45162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 мая – День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Прокла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mif.meerin.ru/pic/5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7934" y="1420785"/>
            <a:ext cx="5620193" cy="45664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 мая – Луков день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rasteniya-lecarstvennie.ru/uploads/posts/2012-01/1325591444_sorta-lukov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46350" y="1384272"/>
            <a:ext cx="3429000" cy="45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80" name="Picture 8" descr="http://life.style.it/CACHE/users/f/FrancescaP67/Image/cipolla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2160" y="3566759"/>
            <a:ext cx="1128714" cy="2389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/>
          </p:cNvSpPr>
          <p:nvPr>
            <p:ph type="title"/>
          </p:nvPr>
        </p:nvSpPr>
        <p:spPr>
          <a:xfrm>
            <a:off x="468313" y="982629"/>
            <a:ext cx="8278812" cy="53819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25 мая – День Епифана в красном сарафане</a:t>
            </a:r>
          </a:p>
        </p:txBody>
      </p:sp>
      <p:pic>
        <p:nvPicPr>
          <p:cNvPr id="9224" name="Picture 8" descr="http://shadow.fisher.spb.ru/forums/file.php?a=preview&amp;fid=4438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6551" y="1968480"/>
            <a:ext cx="5221359" cy="391601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226" name="Picture 10" descr="http://malahov-plus.com/uploads/posts/2010-04/1271884002_file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653241" y="4414851"/>
            <a:ext cx="2154267" cy="15781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 descr="http://www.stihi.ru/pics/2007/07/05-152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6953" y="1457298"/>
            <a:ext cx="1606572" cy="221264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/>
          </p:cNvSpPr>
          <p:nvPr>
            <p:ph type="title"/>
          </p:nvPr>
        </p:nvSpPr>
        <p:spPr>
          <a:xfrm>
            <a:off x="468313" y="982629"/>
            <a:ext cx="8278812" cy="538196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27 мая – пришёл Пахом, запахло теплом</a:t>
            </a:r>
          </a:p>
        </p:txBody>
      </p:sp>
      <p:pic>
        <p:nvPicPr>
          <p:cNvPr id="2050" name="Picture 2" descr="http://www.karevskiy.ru/_ph/14/2/48580470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14447" y="1895454"/>
            <a:ext cx="5586489" cy="41100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1540" y="800064"/>
            <a:ext cx="8280000" cy="5400764"/>
          </a:xfrm>
        </p:spPr>
        <p:txBody>
          <a:bodyPr/>
          <a:lstStyle/>
          <a:p>
            <a:r>
              <a:rPr lang="ru-RU" sz="1800" b="1" dirty="0" smtClean="0"/>
              <a:t>Используемая литература:</a:t>
            </a:r>
            <a:endParaRPr lang="ru-RU" sz="1800" dirty="0" smtClean="0"/>
          </a:p>
          <a:p>
            <a:r>
              <a:rPr lang="ru-RU" sz="1800" u="sng" dirty="0" smtClean="0">
                <a:hlinkClick r:id="rId2"/>
              </a:rPr>
              <a:t>http://www.babyblog.ru/community/post/fiesta/345428</a:t>
            </a:r>
            <a:endParaRPr lang="ru-RU" sz="1800" dirty="0" smtClean="0"/>
          </a:p>
          <a:p>
            <a:r>
              <a:rPr lang="ru-RU" sz="1800" u="sng" dirty="0" smtClean="0">
                <a:hlinkClick r:id="rId3"/>
              </a:rPr>
              <a:t>http://www.maaam.ru/detskijsad/razvlechenie-zhavoronki-priletite-vesnu-krasnu-prinesite.html</a:t>
            </a:r>
            <a:endParaRPr lang="ru-RU" sz="1800" dirty="0" smtClean="0"/>
          </a:p>
          <a:p>
            <a:r>
              <a:rPr lang="ru-RU" sz="1800" u="sng" dirty="0" smtClean="0">
                <a:hlinkClick r:id="rId4"/>
              </a:rPr>
              <a:t>http://clubs.ya.ru/4611686018427462730/replies.xml?item_no=4798</a:t>
            </a:r>
            <a:endParaRPr lang="ru-RU" sz="1800" u="sng" dirty="0" smtClean="0"/>
          </a:p>
          <a:p>
            <a:r>
              <a:rPr lang="en-US" sz="1800" dirty="0" smtClean="0">
                <a:hlinkClick r:id="rId5"/>
              </a:rPr>
              <a:t>http://images.yandex.ru/yandsearch?text=</a:t>
            </a:r>
            <a:r>
              <a:rPr lang="ru-RU" sz="1800" dirty="0" smtClean="0">
                <a:hlinkClick r:id="rId5"/>
              </a:rPr>
              <a:t>картинки%20весна%20природа&amp;</a:t>
            </a:r>
            <a:r>
              <a:rPr lang="en-US" sz="1800" dirty="0" err="1" smtClean="0">
                <a:hlinkClick r:id="rId5"/>
              </a:rPr>
              <a:t>stype</a:t>
            </a:r>
            <a:r>
              <a:rPr lang="en-US" sz="1800" dirty="0" smtClean="0">
                <a:hlinkClick r:id="rId5"/>
              </a:rPr>
              <a:t>=</a:t>
            </a:r>
            <a:r>
              <a:rPr lang="en-US" sz="1800" dirty="0" err="1" smtClean="0">
                <a:hlinkClick r:id="rId5"/>
              </a:rPr>
              <a:t>image&amp;lr</a:t>
            </a:r>
            <a:r>
              <a:rPr lang="en-US" sz="1800" dirty="0" smtClean="0">
                <a:hlinkClick r:id="rId5"/>
              </a:rPr>
              <a:t>=63&amp;noreask=1&amp;source=</a:t>
            </a:r>
            <a:r>
              <a:rPr lang="en-US" sz="1800" dirty="0" err="1" smtClean="0">
                <a:hlinkClick r:id="rId5"/>
              </a:rPr>
              <a:t>wiz&amp;uinfo</a:t>
            </a:r>
            <a:r>
              <a:rPr lang="en-US" sz="1800" dirty="0" smtClean="0">
                <a:hlinkClick r:id="rId5"/>
              </a:rPr>
              <a:t>=sw-1263-sh-880-fw-1</a:t>
            </a:r>
            <a:endParaRPr lang="ru-RU" sz="1800" dirty="0" smtClean="0"/>
          </a:p>
          <a:p>
            <a:r>
              <a:rPr lang="en-US" sz="1800" dirty="0" smtClean="0">
                <a:hlinkClick r:id="rId6"/>
              </a:rPr>
              <a:t>http://images.yandex.ru/yandsearch?text=%D1%81%D0%BA%D0%BB%D0%B0%D0%B4%20%D0%B0%D0%BD%D0%B8%D0%BC%D0%B0%D1%86%D0%B8%D0%B9&amp;uinfo=sw-1263-sh-880-fw-1021-fh-598-pd-1</a:t>
            </a:r>
            <a:endParaRPr lang="ru-RU" sz="1800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Заголовок 1"/>
          <p:cNvSpPr>
            <a:spLocks noGrp="1"/>
          </p:cNvSpPr>
          <p:nvPr>
            <p:ph type="ctrTitle"/>
          </p:nvPr>
        </p:nvSpPr>
        <p:spPr>
          <a:xfrm flipV="1">
            <a:off x="8748713" y="1412875"/>
            <a:ext cx="144462" cy="144463"/>
          </a:xfrm>
        </p:spPr>
        <p:txBody>
          <a:bodyPr/>
          <a:lstStyle/>
          <a:p>
            <a:r>
              <a:rPr lang="ru-RU" sz="4000" smtClean="0">
                <a:solidFill>
                  <a:schemeClr val="tx1"/>
                </a:solidFill>
                <a:latin typeface="Arial" charset="0"/>
                <a:cs typeface="Arial Unicode MS" pitchFamily="34" charset="-128"/>
              </a:rPr>
              <a:t/>
            </a:r>
            <a:br>
              <a:rPr lang="ru-RU" sz="4000" smtClean="0">
                <a:solidFill>
                  <a:schemeClr val="tx1"/>
                </a:solidFill>
                <a:latin typeface="Arial" charset="0"/>
                <a:cs typeface="Arial Unicode MS" pitchFamily="34" charset="-128"/>
              </a:rPr>
            </a:br>
            <a:endParaRPr lang="ru-RU" sz="4000" smtClean="0">
              <a:solidFill>
                <a:schemeClr val="tx1"/>
              </a:solidFill>
              <a:latin typeface="Arial" charset="0"/>
              <a:cs typeface="Arial Unicode MS" pitchFamily="34" charset="-128"/>
            </a:endParaRPr>
          </a:p>
        </p:txBody>
      </p:sp>
      <p:sp>
        <p:nvSpPr>
          <p:cNvPr id="3080" name="WordArt 8"/>
          <p:cNvSpPr>
            <a:spLocks noChangeArrowheads="1" noChangeShapeType="1" noTextEdit="1"/>
          </p:cNvSpPr>
          <p:nvPr/>
        </p:nvSpPr>
        <p:spPr bwMode="auto">
          <a:xfrm>
            <a:off x="827088" y="800064"/>
            <a:ext cx="7453312" cy="225587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9752"/>
              </a:avLst>
            </a:prstTxWarp>
          </a:bodyPr>
          <a:lstStyle/>
          <a:p>
            <a:pPr algn="ctr"/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FF6600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2083" y="800064"/>
            <a:ext cx="806937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Здравствуй, Весна – красна</a:t>
            </a:r>
            <a:r>
              <a:rPr lang="ru-RU" sz="4000" b="1" dirty="0" smtClean="0">
                <a:solidFill>
                  <a:srgbClr val="C00000"/>
                </a:solidFill>
                <a:latin typeface="+mj-lt"/>
              </a:rPr>
              <a:t>!</a:t>
            </a:r>
            <a:endParaRPr lang="ru-RU" sz="4000" b="1" dirty="0">
              <a:solidFill>
                <a:srgbClr val="C00000"/>
              </a:solidFill>
              <a:latin typeface="+mj-lt"/>
            </a:endParaRPr>
          </a:p>
        </p:txBody>
      </p:sp>
      <p:pic>
        <p:nvPicPr>
          <p:cNvPr id="3079" name="Picture 7" descr="http://margaritova.ru/wp-content/gallery/av/8_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08007" y="1525373"/>
            <a:ext cx="4637525" cy="36061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42" name="Picture 10" descr="http://img.beatrisa.ru/forums/monthly_05_2010/user3243/post119157_img1_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92168"/>
            <a:ext cx="2022258" cy="175262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9" name="Текст 4"/>
          <p:cNvSpPr>
            <a:spLocks noGrp="1"/>
          </p:cNvSpPr>
          <p:nvPr>
            <p:ph type="body" sz="quarter" idx="10"/>
          </p:nvPr>
        </p:nvSpPr>
        <p:spPr>
          <a:xfrm>
            <a:off x="847674" y="800064"/>
            <a:ext cx="7864526" cy="1204929"/>
          </a:xfrm>
        </p:spPr>
        <p:txBody>
          <a:bodyPr/>
          <a:lstStyle/>
          <a:p>
            <a:pPr marL="107950" indent="-323850"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Март -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протальник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капельник,</a:t>
            </a:r>
          </a:p>
          <a:p>
            <a:pPr marL="107950" indent="-323850" algn="ctr">
              <a:lnSpc>
                <a:spcPct val="80000"/>
              </a:lnSpc>
              <a:buFont typeface="Wingdings" pitchFamily="2" charset="2"/>
              <a:buNone/>
            </a:pP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весновей</a:t>
            </a:r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грачевник</a:t>
            </a:r>
            <a:endParaRPr lang="ru-RU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107950" indent="-323850">
              <a:lnSpc>
                <a:spcPct val="80000"/>
              </a:lnSpc>
              <a:buFont typeface="Wingdings" pitchFamily="2" charset="2"/>
              <a:buNone/>
            </a:pPr>
            <a:endParaRPr lang="ru-RU" sz="44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  <a:p>
            <a:pPr marL="107950" indent="-323850">
              <a:lnSpc>
                <a:spcPct val="80000"/>
              </a:lnSpc>
              <a:buFont typeface="Wingdings" pitchFamily="2" charset="2"/>
              <a:buNone/>
            </a:pPr>
            <a:endParaRPr lang="ru-RU" sz="4400" dirty="0" smtClean="0">
              <a:solidFill>
                <a:srgbClr val="0D0D0D"/>
              </a:solidFill>
              <a:latin typeface="Arial" charset="0"/>
              <a:cs typeface="Arial" charset="0"/>
            </a:endParaRPr>
          </a:p>
        </p:txBody>
      </p:sp>
      <p:pic>
        <p:nvPicPr>
          <p:cNvPr id="4103" name="Picture 7" descr="http://img1.liveinternet.ru/images/attach/c/2/71/362/71362747_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79577" y="1931967"/>
            <a:ext cx="5148333" cy="40221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Текст 3"/>
          <p:cNvSpPr>
            <a:spLocks noGrp="1"/>
          </p:cNvSpPr>
          <p:nvPr>
            <p:ph type="body" sz="quarter" idx="10"/>
          </p:nvPr>
        </p:nvSpPr>
        <p:spPr>
          <a:xfrm flipV="1">
            <a:off x="8388350" y="1844675"/>
            <a:ext cx="323850" cy="36513"/>
          </a:xfrm>
        </p:spPr>
        <p:txBody>
          <a:bodyPr/>
          <a:lstStyle/>
          <a:p>
            <a:endParaRPr lang="ru-RU" smtClean="0">
              <a:solidFill>
                <a:srgbClr val="0D0D0D"/>
              </a:solidFill>
              <a:cs typeface="Arial" charset="0"/>
            </a:endParaRPr>
          </a:p>
          <a:p>
            <a:endParaRPr lang="ru-RU" smtClean="0">
              <a:solidFill>
                <a:srgbClr val="0D0D0D"/>
              </a:solidFill>
              <a:cs typeface="Arial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17 марта -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Грачевники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6" name="Picture 6" descr="http://www.globallab.ru/_data/mim_media_results/22495/dsc06355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23986" y="1676376"/>
            <a:ext cx="6025193" cy="401428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2" name="Picture 2" descr="http://www.lesnympheas.org/images/aniois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40341"/>
            <a:ext cx="723900" cy="5524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32185" y="909603"/>
            <a:ext cx="8280000" cy="611124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19 марта – день прилёта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белого аиста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50" name="Picture 6" descr="http://www.greenmama.ru/dn_images/01/20/41/17/1235593176aist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77934" y="1858941"/>
            <a:ext cx="6243723" cy="419890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2"/>
          <p:cNvSpPr>
            <a:spLocks noGrp="1"/>
          </p:cNvSpPr>
          <p:nvPr>
            <p:ph type="title"/>
          </p:nvPr>
        </p:nvSpPr>
        <p:spPr>
          <a:xfrm>
            <a:off x="468313" y="617499"/>
            <a:ext cx="8278812" cy="1314468"/>
          </a:xfrm>
        </p:spPr>
        <p:txBody>
          <a:bodyPr/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20 марта – День Василия - капельника</a:t>
            </a:r>
          </a:p>
        </p:txBody>
      </p:sp>
      <p:pic>
        <p:nvPicPr>
          <p:cNvPr id="13314" name="Picture 2" descr="http://school33.edu.kh.ua/files2/images/animashki/%D0%B2%D0%B5%D1%81%D0%BD%D0%B0.gif?size=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50960" y="1785915"/>
            <a:ext cx="5696028" cy="42759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Abs val="75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74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2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/>
          </p:cNvSpPr>
          <p:nvPr>
            <p:ph type="title"/>
          </p:nvPr>
        </p:nvSpPr>
        <p:spPr>
          <a:xfrm>
            <a:off x="468313" y="1201707"/>
            <a:ext cx="8278812" cy="319118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22 марта – Сорок сороков или Жаворонки</a:t>
            </a:r>
          </a:p>
        </p:txBody>
      </p:sp>
      <p:pic>
        <p:nvPicPr>
          <p:cNvPr id="8198" name="Picture 6" descr="http://img1.liveinternet.ru/images/attach/c/5/88/910/88910021_4709286_78287157_zhavorono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05546" y="1639863"/>
            <a:ext cx="2154267" cy="14497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0" name="Picture 8" descr="http://900igr.net/datai/prazdniki/Prazdniki-mesjatsa/0011-019-ZHavoronki-zhavoronki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9979" y="2260584"/>
            <a:ext cx="3622662" cy="29724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202" name="Picture 10" descr="http://vkusnoed.info/uploads/recipe/recepty_vypechki/na-sretenie-gospodne-pekut-rannix-ptashek_83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5948" y="3355974"/>
            <a:ext cx="3687813" cy="25667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32185" y="1019142"/>
            <a:ext cx="8280000" cy="501585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Апрель –солнечник, цветень, водолей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4820" name="Picture 4" descr="http://img1.liveinternet.ru/images/attach/c/1/57/537/57537432_apre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15716" y="1968480"/>
            <a:ext cx="5184846" cy="388863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1 апреля – День Лешего</a:t>
            </a:r>
            <a:endParaRPr lang="ru-RU" dirty="0"/>
          </a:p>
        </p:txBody>
      </p:sp>
      <p:pic>
        <p:nvPicPr>
          <p:cNvPr id="33794" name="Picture 2" descr="http://www.razrusitelmifov.ru/_si/0/2616313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3525" y="1420785"/>
            <a:ext cx="5759926" cy="46079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542</TotalTime>
  <Words>166</Words>
  <Application>Microsoft Office PowerPoint</Application>
  <PresentationFormat>Экран (4:3)</PresentationFormat>
  <Paragraphs>38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 </vt:lpstr>
      <vt:lpstr> </vt:lpstr>
      <vt:lpstr>Слайд 3</vt:lpstr>
      <vt:lpstr>17 марта - Грачевники</vt:lpstr>
      <vt:lpstr>19 марта – день прилёта  белого аиста</vt:lpstr>
      <vt:lpstr>20 марта – День Василия - капельника</vt:lpstr>
      <vt:lpstr>22 марта – Сорок сороков или Жаворонки</vt:lpstr>
      <vt:lpstr>Апрель –солнечник, цветень, водолей</vt:lpstr>
      <vt:lpstr>1 апреля – День Лешего</vt:lpstr>
      <vt:lpstr>7 апреля – Благовещение  (бабий праздник)</vt:lpstr>
      <vt:lpstr>18 апреля - День Федулы - ветреника</vt:lpstr>
      <vt:lpstr> 28 апреля - Пудов день или день пчеловода</vt:lpstr>
      <vt:lpstr>29 апреля – день Ирины рассадницы</vt:lpstr>
      <vt:lpstr>Май - травень</vt:lpstr>
      <vt:lpstr>4 мая – День Прокла</vt:lpstr>
      <vt:lpstr>5 мая – Луков день</vt:lpstr>
      <vt:lpstr>25 мая – День Епифана в красном сарафане</vt:lpstr>
      <vt:lpstr>27 мая – пришёл Пахом, запахло теплом</vt:lpstr>
      <vt:lpstr>Слайд 19</vt:lpstr>
    </vt:vector>
  </TitlesOfParts>
  <Company>MultiDVD Team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1</cp:lastModifiedBy>
  <cp:revision>72</cp:revision>
  <dcterms:created xsi:type="dcterms:W3CDTF">2011-07-06T07:21:00Z</dcterms:created>
  <dcterms:modified xsi:type="dcterms:W3CDTF">2015-02-05T15:11:18Z</dcterms:modified>
</cp:coreProperties>
</file>