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56" r:id="rId2"/>
    <p:sldId id="271" r:id="rId3"/>
    <p:sldId id="270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99FF"/>
    <a:srgbClr val="FFCC99"/>
    <a:srgbClr val="FFCC66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 autoAdjust="0"/>
    <p:restoredTop sz="90878" autoAdjust="0"/>
  </p:normalViewPr>
  <p:slideViewPr>
    <p:cSldViewPr>
      <p:cViewPr>
        <p:scale>
          <a:sx n="74" d="100"/>
          <a:sy n="74" d="100"/>
        </p:scale>
        <p:origin x="-774" y="-6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85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585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CECAB3-532B-4A95-9FF8-6778A513CCEC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68400A-F010-47AD-B036-39321E70B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4C050-42D7-4A1B-8DA1-DA5AA809A32E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EF9D6-3FBD-483E-A16A-12738FCCD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8829A-643C-413D-9567-C084D585E184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2926B-7968-454C-85B0-2812CAD85F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2007F-FB28-41C3-891D-4B795DB8B1EB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FBFD7-CBB8-4AB7-8D95-CFCD4F4F6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10930-67EA-40F5-B83E-83A4C24518DA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071CC-9CE5-4914-A56A-8EC4DC466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5C85F-A627-4E14-ADD1-3C9E90CD2E5C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EC4E7-D06B-45AF-8895-4EE07240D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3B54C-7E4D-4983-8A4F-F5983D63FA7A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87AA4-DF77-48F8-8DFC-8A8DF0CE41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2A1FB-7015-4FD7-8356-A81CD04DC480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C6C50-0AF9-4C8E-B3C3-6A03E3878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659F-9CB2-4A41-99BA-FFCF4142D215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B765-3D55-44ED-9E02-DC93D8458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B148D-9CD5-4C8F-BA7D-622776D94881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D6B27-A2D8-40D9-8134-8F02BD639F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60E94-C49A-4A21-83A2-C1BC7D2AD04A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DB31F-9954-4017-9838-7DB9EC7BB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A512B-1092-4D7F-AAB2-588F3BA0226B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FF140-FB96-46BF-8EE7-3B1890041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FC905E42-C2A1-4619-A8F8-797DBA193820}" type="datetimeFigureOut">
              <a:rPr lang="ru-RU"/>
              <a:pPr>
                <a:defRPr/>
              </a:pPr>
              <a:t>17.11.2014</a:t>
            </a:fld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CB4D177-A581-4CA0-8082-D098236C1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482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82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82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2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482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2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3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ransition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llustrators.ru/projects/23478_original.jpg?1264014736" TargetMode="Externa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g.beta.rian.ru/images/18543/40/185434013.jp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tour-nn.ru/images/bases/child4_0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://1pointmsc.com/upload/file/17679.jpg" TargetMode="External"/><Relationship Id="rId7" Type="http://schemas.openxmlformats.org/officeDocument/2006/relationships/hyperlink" Target="http://kop.ru/files/pics/happykids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hyperlink" Target="http://sch273.edusite.ru/images/62286315.png" TargetMode="Externa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linia.udm.net/images/proj_11.jpg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sostav.ru/articles/rus/2009/10.11/news/images/u2m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dk-arbat.ru/fotos/a1021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open.az/uploads/posts/2009-01/1231174251_semia_glavnoe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db.projectharmony.ru/upload/ccf_ss/intel_amiprint%20(177%20of%20485)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hyperlink" Target="http://schoolmag.com.ua/data/img_full/21.pn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volynnews.com/files/news/2010/09-22/18015-1u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aif.ru/application/public/news/946/61e444a18921c27ee5199d06d62a6056_big.jp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/>
        <p:txBody>
          <a:bodyPr anchor="b" anchorCtr="1"/>
          <a:lstStyle/>
          <a:p>
            <a:pPr eaLnBrk="1" hangingPunct="1">
              <a:defRPr/>
            </a:pPr>
            <a:r>
              <a:rPr lang="ru-RU" sz="6600" smtClean="0">
                <a:solidFill>
                  <a:schemeClr val="accent1"/>
                </a:solidFill>
              </a:rPr>
              <a:t>Я и мои права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Arial" charset="0"/>
              </a:rPr>
              <a:t>   Классный час для учеников </a:t>
            </a:r>
            <a:r>
              <a:rPr lang="ru-RU" dirty="0" smtClean="0">
                <a:latin typeface="Arial" charset="0"/>
              </a:rPr>
              <a:t>5 «а» класса МБОУ СОШ №3  </a:t>
            </a:r>
            <a:r>
              <a:rPr lang="ru-RU" dirty="0" smtClean="0">
                <a:latin typeface="Arial" charset="0"/>
              </a:rPr>
              <a:t>в рамках </a:t>
            </a:r>
            <a:r>
              <a:rPr lang="ru-RU" dirty="0" smtClean="0">
                <a:latin typeface="Arial" charset="0"/>
              </a:rPr>
              <a:t>Всемирного дня прав ребенка. </a:t>
            </a:r>
            <a:endParaRPr lang="ru-RU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Arial" charset="0"/>
              </a:rPr>
              <a:t> Владикавказ,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>2014 </a:t>
            </a:r>
            <a:r>
              <a:rPr lang="ru-RU" dirty="0" smtClean="0">
                <a:latin typeface="Arial" charset="0"/>
              </a:rPr>
              <a:t>год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077" name="Picture 9" descr="Картинка 15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557338"/>
            <a:ext cx="4048125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advClick="0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4038600" cy="4525962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CCCC"/>
                </a:solidFill>
              </a:rPr>
              <a:t>Ребенок имеет право на дополнительную помощь со стороны государств, если есть особые потребности  (например, у детей с ограниченными возможностями)</a:t>
            </a:r>
          </a:p>
        </p:txBody>
      </p:sp>
      <p:pic>
        <p:nvPicPr>
          <p:cNvPr id="12293" name="Picture 8" descr="Картинка 5 из 317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557338"/>
            <a:ext cx="396081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CCCC"/>
                </a:solidFill>
              </a:rPr>
              <a:t>Ребенок имеет право на отдых и досуг.</a:t>
            </a:r>
            <a:endParaRPr lang="ru-RU" smtClean="0"/>
          </a:p>
        </p:txBody>
      </p:sp>
      <p:pic>
        <p:nvPicPr>
          <p:cNvPr id="13317" name="Picture 14" descr="Картинка 93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557338"/>
            <a:ext cx="43561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3068638"/>
            <a:ext cx="388778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Хочу знать больше о своих правах…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Прочитайте Конвенцию о правах ребёнка! Текст Конвенции можно найти в школьной библиотеке, в Интернете. Ваши учителя и родители готовы вам в этом помочь.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3644900"/>
            <a:ext cx="323850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Детство должно быть счастливым!!!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400" smtClean="0"/>
          </a:p>
        </p:txBody>
      </p:sp>
      <p:sp>
        <p:nvSpPr>
          <p:cNvPr id="60422" name="Rectangle 6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400" smtClean="0"/>
          </a:p>
        </p:txBody>
      </p:sp>
      <p:sp>
        <p:nvSpPr>
          <p:cNvPr id="60423" name="Rectangle 7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400" smtClean="0"/>
          </a:p>
        </p:txBody>
      </p:sp>
      <p:sp>
        <p:nvSpPr>
          <p:cNvPr id="60424" name="Rectangle 8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400" smtClean="0"/>
          </a:p>
        </p:txBody>
      </p:sp>
      <p:pic>
        <p:nvPicPr>
          <p:cNvPr id="15367" name="Picture 10" descr="i?id=53973192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40322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2" descr="Картинка 7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557338"/>
            <a:ext cx="4284662" cy="23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8" descr="Картинка 6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67175" y="3933825"/>
            <a:ext cx="507682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20" descr="Картинка 9 из 64000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5288" y="3933825"/>
            <a:ext cx="40322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Презентацию </a:t>
            </a:r>
            <a:r>
              <a:rPr lang="ru-RU" dirty="0" smtClean="0"/>
              <a:t>подготовил </a:t>
            </a:r>
            <a:r>
              <a:rPr lang="ru-RU" dirty="0" smtClean="0"/>
              <a:t>учитель </a:t>
            </a:r>
            <a:r>
              <a:rPr lang="ru-RU" dirty="0" smtClean="0"/>
              <a:t>ОМ, классный руководитель 5 «а» класса </a:t>
            </a:r>
          </a:p>
          <a:p>
            <a:pPr eaLnBrk="1" hangingPunct="1">
              <a:buNone/>
              <a:defRPr/>
            </a:pPr>
            <a:r>
              <a:rPr lang="ru-RU" dirty="0" smtClean="0"/>
              <a:t> </a:t>
            </a:r>
            <a:r>
              <a:rPr lang="ru-RU" dirty="0" smtClean="0"/>
              <a:t>  СОШ №3 г.Владикавказ  </a:t>
            </a:r>
            <a:r>
              <a:rPr lang="ru-RU" dirty="0" err="1" smtClean="0"/>
              <a:t>Купреев</a:t>
            </a:r>
            <a:r>
              <a:rPr lang="ru-RU" dirty="0" smtClean="0"/>
              <a:t> Михаил Никитович.           </a:t>
            </a:r>
          </a:p>
          <a:p>
            <a:pPr eaLnBrk="1" hangingPunct="1">
              <a:defRPr/>
            </a:pPr>
            <a:r>
              <a:rPr lang="ru-RU" dirty="0" smtClean="0"/>
              <a:t>Использованы </a:t>
            </a:r>
            <a:r>
              <a:rPr lang="ru-RU" dirty="0" smtClean="0"/>
              <a:t>материалы:                           «Конвенция о правах ребёнка», фотографии   и картинки (адрес в Интернете  http://www.yandex.ru/              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Конвенция о правах ребёнка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i="1" smtClean="0"/>
              <a:t>Это государственный документ, защищающий права ВСЕХ юных жителей планеты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i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i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i="1" smtClean="0"/>
              <a:t> С латинского языка слово   « конвенция» переводится как «соглашение»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i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i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i="1" smtClean="0"/>
              <a:t>Принята резолюцией 44/25 Генеральной Ассамблеи ООН от 20 ноября 1989 года.</a:t>
            </a:r>
            <a:br>
              <a:rPr lang="ru-RU" sz="2000" i="1" smtClean="0"/>
            </a:br>
            <a:r>
              <a:rPr lang="ru-RU" sz="2000" i="1" smtClean="0"/>
              <a:t>Вступила в силу 2 сентября 1990 года.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</p:txBody>
      </p:sp>
      <p:pic>
        <p:nvPicPr>
          <p:cNvPr id="4101" name="Picture 12" descr="Картинка 33 из 15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628775"/>
            <a:ext cx="40322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Я – гражданин!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400" smtClean="0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Вы – граждане России.</a:t>
            </a:r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Наша страна, подписав Конвенцию о правах ребенка, взяла на себя обязательство обеспечить детям России все названные в ней права.</a:t>
            </a:r>
          </a:p>
          <a:p>
            <a:pPr eaLnBrk="1" hangingPunct="1">
              <a:defRPr/>
            </a:pPr>
            <a:endParaRPr lang="ru-RU" sz="2400" smtClean="0"/>
          </a:p>
        </p:txBody>
      </p:sp>
      <p:pic>
        <p:nvPicPr>
          <p:cNvPr id="5125" name="Picture 8" descr="Картинка 40 из 15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557338"/>
            <a:ext cx="40322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Ребёнок и его права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400" smtClean="0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Статья 1 Конвенции гласит: «…ребенком является каждое человеческое существо до достижения 18-летнего возраста, если по закону, применимому к данному ребенку, он не достигает совершеннолетия ранее.»</a:t>
            </a:r>
          </a:p>
        </p:txBody>
      </p:sp>
      <p:pic>
        <p:nvPicPr>
          <p:cNvPr id="6149" name="Picture 8" descr="Картинка 49 из 15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84313"/>
            <a:ext cx="403225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Имею право…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CCCC"/>
                </a:solidFill>
              </a:rPr>
              <a:t>Ребенок имеет право на семью.</a:t>
            </a:r>
          </a:p>
          <a:p>
            <a:pPr eaLnBrk="1" hangingPunct="1">
              <a:defRPr/>
            </a:pPr>
            <a:r>
              <a:rPr lang="ru-RU" smtClean="0">
                <a:solidFill>
                  <a:srgbClr val="FFCCCC"/>
                </a:solidFill>
              </a:rPr>
              <a:t>Ребенок имеет право на заботу и защиту со стороны государства, если нет временной или постоянной защиты со стороны родителей.</a:t>
            </a:r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7173" name="Picture 8" descr="Картинка 22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12875"/>
            <a:ext cx="4572000" cy="472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CCCC"/>
                </a:solidFill>
              </a:rPr>
              <a:t>Ребенок имеет право посещать школу и учиться.</a:t>
            </a:r>
          </a:p>
          <a:p>
            <a:pPr eaLnBrk="1" hangingPunct="1">
              <a:defRPr/>
            </a:pPr>
            <a:r>
              <a:rPr lang="ru-RU" smtClean="0">
                <a:solidFill>
                  <a:srgbClr val="FFCCCC"/>
                </a:solidFill>
              </a:rPr>
              <a:t>Ребенок имеет право на получение информации</a:t>
            </a:r>
          </a:p>
        </p:txBody>
      </p:sp>
      <p:pic>
        <p:nvPicPr>
          <p:cNvPr id="8197" name="Picture 12" descr="Картинка 219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557338"/>
            <a:ext cx="43148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4" descr="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4149725"/>
            <a:ext cx="462915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49500"/>
            <a:ext cx="4038600" cy="3776663"/>
          </a:xfrm>
        </p:spPr>
        <p:txBody>
          <a:bodyPr/>
          <a:lstStyle/>
          <a:p>
            <a:pPr eaLnBrk="1" hangingPunct="1">
              <a:defRPr/>
            </a:pPr>
            <a:endParaRPr lang="ru-RU" sz="2400" smtClean="0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rgbClr val="FFCCCC"/>
                </a:solidFill>
              </a:rPr>
              <a:t>Ребенок имеет право на имя и гражданство.</a:t>
            </a:r>
          </a:p>
          <a:p>
            <a:pPr eaLnBrk="1" hangingPunct="1">
              <a:defRPr/>
            </a:pPr>
            <a:r>
              <a:rPr lang="ru-RU" sz="2400" smtClean="0">
                <a:solidFill>
                  <a:srgbClr val="FFCCCC"/>
                </a:solidFill>
              </a:rPr>
              <a:t>Ребенок имеет право на равенство.</a:t>
            </a:r>
          </a:p>
          <a:p>
            <a:pPr eaLnBrk="1" hangingPunct="1">
              <a:defRPr/>
            </a:pPr>
            <a:r>
              <a:rPr lang="ru-RU" sz="2400" smtClean="0">
                <a:solidFill>
                  <a:srgbClr val="FFCCCC"/>
                </a:solidFill>
              </a:rPr>
              <a:t>Ребенок имеет право свободно выражать свои мысли.</a:t>
            </a:r>
          </a:p>
          <a:p>
            <a:pPr eaLnBrk="1" hangingPunct="1">
              <a:defRPr/>
            </a:pPr>
            <a:r>
              <a:rPr lang="ru-RU" sz="2400" smtClean="0">
                <a:solidFill>
                  <a:srgbClr val="FFCCCC"/>
                </a:solidFill>
              </a:rPr>
              <a:t>Ребенок имеет право на собственное мнение.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smtClean="0"/>
          </a:p>
        </p:txBody>
      </p:sp>
      <p:pic>
        <p:nvPicPr>
          <p:cNvPr id="9221" name="Picture 10" descr="06473703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44675"/>
            <a:ext cx="4037012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CCCC"/>
                </a:solidFill>
              </a:rPr>
              <a:t>Ребенок имеет право на защиту от насилия и жестоко обращения</a:t>
            </a:r>
          </a:p>
        </p:txBody>
      </p:sp>
      <p:pic>
        <p:nvPicPr>
          <p:cNvPr id="10245" name="Picture 8" descr="Картинка 2 из 511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628775"/>
            <a:ext cx="403225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025" y="4292600"/>
            <a:ext cx="14859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CCCC"/>
                </a:solidFill>
              </a:rPr>
              <a:t>Ребенок имеет право на медицинское обслуживание.</a:t>
            </a:r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11269" name="Picture 8" descr="61e444a18921c27ee5199d06d62a6056_bi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484313"/>
            <a:ext cx="43211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alance 1">
    <a:dk1>
      <a:srgbClr val="663300"/>
    </a:dk1>
    <a:lt1>
      <a:srgbClr val="FFFFFF"/>
    </a:lt1>
    <a:dk2>
      <a:srgbClr val="996600"/>
    </a:dk2>
    <a:lt2>
      <a:srgbClr val="DBBD71"/>
    </a:lt2>
    <a:accent1>
      <a:srgbClr val="F8A500"/>
    </a:accent1>
    <a:accent2>
      <a:srgbClr val="808000"/>
    </a:accent2>
    <a:accent3>
      <a:srgbClr val="CAB8AA"/>
    </a:accent3>
    <a:accent4>
      <a:srgbClr val="DADADA"/>
    </a:accent4>
    <a:accent5>
      <a:srgbClr val="FBCFAA"/>
    </a:accent5>
    <a:accent6>
      <a:srgbClr val="737300"/>
    </a:accent6>
    <a:hlink>
      <a:srgbClr val="FFCC66"/>
    </a:hlink>
    <a:folHlink>
      <a:srgbClr val="CCA5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</TotalTime>
  <Words>339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Tahoma</vt:lpstr>
      <vt:lpstr>Arial</vt:lpstr>
      <vt:lpstr>Garamond</vt:lpstr>
      <vt:lpstr>Wingdings</vt:lpstr>
      <vt:lpstr>Calibri</vt:lpstr>
      <vt:lpstr>Течение</vt:lpstr>
      <vt:lpstr>Я и мои права</vt:lpstr>
      <vt:lpstr>Конвенция о правах ребёнка</vt:lpstr>
      <vt:lpstr>Я – гражданин!</vt:lpstr>
      <vt:lpstr>Ребёнок и его права</vt:lpstr>
      <vt:lpstr>Имею право…</vt:lpstr>
      <vt:lpstr>Слайд 6</vt:lpstr>
      <vt:lpstr>Слайд 7</vt:lpstr>
      <vt:lpstr>Слайд 8</vt:lpstr>
      <vt:lpstr>Слайд 9</vt:lpstr>
      <vt:lpstr>Слайд 10</vt:lpstr>
      <vt:lpstr>Слайд 11</vt:lpstr>
      <vt:lpstr>Хочу знать больше о своих правах…</vt:lpstr>
      <vt:lpstr>Детство должно быть счастливым!!!</vt:lpstr>
      <vt:lpstr>Слайд 14</vt:lpstr>
    </vt:vector>
  </TitlesOfParts>
  <Company>MSHOME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ребёнка</dc:title>
  <dc:creator>DNA7 X86</dc:creator>
  <cp:lastModifiedBy>Михаил</cp:lastModifiedBy>
  <cp:revision>18</cp:revision>
  <dcterms:created xsi:type="dcterms:W3CDTF">2009-11-07T10:50:36Z</dcterms:created>
  <dcterms:modified xsi:type="dcterms:W3CDTF">2014-11-17T14:47:40Z</dcterms:modified>
</cp:coreProperties>
</file>