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57" r:id="rId3"/>
    <p:sldId id="258" r:id="rId4"/>
    <p:sldId id="259" r:id="rId5"/>
    <p:sldId id="260" r:id="rId6"/>
    <p:sldId id="290" r:id="rId7"/>
    <p:sldId id="285" r:id="rId8"/>
    <p:sldId id="291" r:id="rId9"/>
    <p:sldId id="261" r:id="rId10"/>
    <p:sldId id="292" r:id="rId11"/>
    <p:sldId id="286" r:id="rId12"/>
    <p:sldId id="272" r:id="rId13"/>
    <p:sldId id="293" r:id="rId14"/>
    <p:sldId id="267" r:id="rId15"/>
    <p:sldId id="294" r:id="rId16"/>
    <p:sldId id="269" r:id="rId17"/>
    <p:sldId id="295" r:id="rId18"/>
    <p:sldId id="287" r:id="rId19"/>
    <p:sldId id="296" r:id="rId20"/>
    <p:sldId id="289" r:id="rId21"/>
    <p:sldId id="281" r:id="rId22"/>
    <p:sldId id="282" r:id="rId23"/>
    <p:sldId id="273" r:id="rId24"/>
    <p:sldId id="274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10" d="100"/>
          <a:sy n="110" d="100"/>
        </p:scale>
        <p:origin x="-16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9071B89F-F640-407E-B158-A9205D34D8ED}" type="datetimeFigureOut">
              <a:rPr lang="ru-RU" smtClean="0"/>
              <a:pPr/>
              <a:t>20.03.2014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6DC0F751-E92D-44ED-BF19-6D0F8EA8A54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60649"/>
            <a:ext cx="7772400" cy="1584175"/>
          </a:xfrm>
        </p:spPr>
        <p:txBody>
          <a:bodyPr>
            <a:normAutofit/>
          </a:bodyPr>
          <a:lstStyle/>
          <a:p>
            <a:r>
              <a:rPr lang="ru-RU" sz="6600" dirty="0" smtClean="0">
                <a:solidFill>
                  <a:srgbClr val="00B050"/>
                </a:solidFill>
              </a:rPr>
              <a:t>Звёздный час</a:t>
            </a:r>
            <a:endParaRPr lang="ru-RU" sz="6600" dirty="0">
              <a:solidFill>
                <a:srgbClr val="00B05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2276872"/>
            <a:ext cx="6400800" cy="2376264"/>
          </a:xfrm>
        </p:spPr>
        <p:txBody>
          <a:bodyPr>
            <a:noAutofit/>
          </a:bodyPr>
          <a:lstStyle/>
          <a:p>
            <a:r>
              <a:rPr lang="ru-RU" sz="6000" dirty="0" smtClean="0">
                <a:solidFill>
                  <a:srgbClr val="FF0000"/>
                </a:solidFill>
              </a:rPr>
              <a:t>Тема: Занимательная геометрия</a:t>
            </a:r>
            <a:endParaRPr lang="ru-RU" sz="60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57232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 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785794"/>
            <a:ext cx="8329642" cy="5429288"/>
          </a:xfrm>
        </p:spPr>
        <p:txBody>
          <a:bodyPr>
            <a:normAutofit fontScale="92500"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Определите вид угла 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 45                       90                            120</a:t>
            </a:r>
          </a:p>
          <a:p>
            <a:pPr>
              <a:buNone/>
            </a:pPr>
            <a:r>
              <a:rPr lang="en-US" dirty="0" smtClean="0"/>
              <a:t>     </a:t>
            </a:r>
            <a:endParaRPr lang="ru-RU" dirty="0" smtClean="0"/>
          </a:p>
          <a:p>
            <a:pPr>
              <a:buNone/>
            </a:pPr>
            <a:r>
              <a:rPr lang="ru-RU" dirty="0" smtClean="0"/>
              <a:t>    Острый             прямой                             тупой</a:t>
            </a:r>
          </a:p>
          <a:p>
            <a:pPr>
              <a:buNone/>
            </a:pPr>
            <a:r>
              <a:rPr lang="ru-RU" dirty="0" smtClean="0"/>
              <a:t>       угол                    </a:t>
            </a:r>
            <a:r>
              <a:rPr lang="ru-RU" dirty="0" err="1" smtClean="0"/>
              <a:t>угол</a:t>
            </a:r>
            <a:r>
              <a:rPr lang="ru-RU" dirty="0" smtClean="0"/>
              <a:t>                                </a:t>
            </a:r>
            <a:r>
              <a:rPr lang="ru-RU" dirty="0" err="1" smtClean="0"/>
              <a:t>угол</a:t>
            </a:r>
            <a:endParaRPr lang="ru-RU" dirty="0" smtClean="0"/>
          </a:p>
        </p:txBody>
      </p:sp>
      <p:cxnSp>
        <p:nvCxnSpPr>
          <p:cNvPr id="6" name="Прямая соединительная линия 5"/>
          <p:cNvCxnSpPr/>
          <p:nvPr/>
        </p:nvCxnSpPr>
        <p:spPr>
          <a:xfrm rot="10800000" flipV="1">
            <a:off x="714348" y="3786190"/>
            <a:ext cx="1714512" cy="1643074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6200000" flipH="1">
            <a:off x="-357222" y="4357694"/>
            <a:ext cx="2071702" cy="71438"/>
          </a:xfrm>
          <a:prstGeom prst="line">
            <a:avLst/>
          </a:prstGeom>
        </p:spPr>
        <p:style>
          <a:lnRef idx="3">
            <a:schemeClr val="accent1"/>
          </a:lnRef>
          <a:fillRef idx="0">
            <a:schemeClr val="accent1"/>
          </a:fillRef>
          <a:effectRef idx="2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2357422" y="4214818"/>
            <a:ext cx="2143140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3428992" y="5286388"/>
            <a:ext cx="1643074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>
            <a:off x="6643702" y="5286388"/>
            <a:ext cx="2286016" cy="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 rot="16200000" flipV="1">
            <a:off x="5000628" y="3643314"/>
            <a:ext cx="2071702" cy="121444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sp>
        <p:nvSpPr>
          <p:cNvPr id="24" name="Дуга 23"/>
          <p:cNvSpPr/>
          <p:nvPr/>
        </p:nvSpPr>
        <p:spPr>
          <a:xfrm rot="19459852">
            <a:off x="5994156" y="4808678"/>
            <a:ext cx="1230729" cy="607790"/>
          </a:xfrm>
          <a:prstGeom prst="arc">
            <a:avLst>
              <a:gd name="adj1" fmla="val 16200000"/>
              <a:gd name="adj2" fmla="val 3428636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Дуга 24"/>
          <p:cNvSpPr/>
          <p:nvPr/>
        </p:nvSpPr>
        <p:spPr>
          <a:xfrm>
            <a:off x="3357554" y="4929198"/>
            <a:ext cx="500066" cy="428628"/>
          </a:xfrm>
          <a:prstGeom prst="arc">
            <a:avLst>
              <a:gd name="adj1" fmla="val 12847842"/>
              <a:gd name="adj2" fmla="val 226115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Дуга 25"/>
          <p:cNvSpPr/>
          <p:nvPr/>
        </p:nvSpPr>
        <p:spPr>
          <a:xfrm rot="18007610">
            <a:off x="583612" y="4873080"/>
            <a:ext cx="571504" cy="357190"/>
          </a:xfrm>
          <a:prstGeom prst="arc">
            <a:avLst>
              <a:gd name="adj1" fmla="val 16200000"/>
              <a:gd name="adj2" fmla="val 3848231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28670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Физкультминутка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1000108"/>
            <a:ext cx="8572560" cy="5498328"/>
          </a:xfrm>
        </p:spPr>
        <p:txBody>
          <a:bodyPr>
            <a:normAutofit/>
          </a:bodyPr>
          <a:lstStyle/>
          <a:p>
            <a:pPr lvl="1"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прямой </a:t>
            </a:r>
            <a:r>
              <a:rPr lang="ru-RU" sz="4400" dirty="0" err="1" smtClean="0">
                <a:solidFill>
                  <a:srgbClr val="FF0000"/>
                </a:solidFill>
              </a:rPr>
              <a:t>угол-</a:t>
            </a:r>
            <a:r>
              <a:rPr lang="ru-RU" sz="4400" dirty="0" err="1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присесть</a:t>
            </a:r>
            <a:endParaRPr lang="ru-RU" sz="4400" dirty="0" smtClean="0">
              <a:solidFill>
                <a:schemeClr val="accent4">
                  <a:lumMod val="60000"/>
                  <a:lumOff val="40000"/>
                </a:schemeClr>
              </a:solidFill>
            </a:endParaRPr>
          </a:p>
          <a:p>
            <a:pPr lvl="1"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lvl="1" algn="ctr">
              <a:buNone/>
            </a:pPr>
            <a:r>
              <a:rPr lang="ru-RU" sz="4400" dirty="0" err="1" smtClean="0">
                <a:solidFill>
                  <a:srgbClr val="FF0000"/>
                </a:solidFill>
                <a:latin typeface="Calibri" pitchFamily="34" charset="0"/>
              </a:rPr>
              <a:t>Острй</a:t>
            </a:r>
            <a:r>
              <a:rPr lang="ru-RU" sz="4400" dirty="0" smtClean="0">
                <a:solidFill>
                  <a:srgbClr val="FF0000"/>
                </a:solidFill>
                <a:latin typeface="Calibri" pitchFamily="34" charset="0"/>
              </a:rPr>
              <a:t> угол -</a:t>
            </a:r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  <a:latin typeface="Calibri" pitchFamily="34" charset="0"/>
              </a:rPr>
              <a:t>поднять руки вверх</a:t>
            </a:r>
            <a:endParaRPr lang="ru-RU" sz="4400" dirty="0">
              <a:solidFill>
                <a:schemeClr val="accent4">
                  <a:lumMod val="60000"/>
                  <a:lumOff val="40000"/>
                </a:schemeClr>
              </a:solidFill>
              <a:latin typeface="Calibri" pitchFamily="34" charset="0"/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857232"/>
            <a:ext cx="7772400" cy="5498328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Вставьте пропущенные буквы</a:t>
            </a:r>
          </a:p>
          <a:p>
            <a:pPr algn="ctr">
              <a:buNone/>
            </a:pPr>
            <a:endParaRPr lang="ru-RU" sz="4400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dirty="0" err="1" smtClean="0"/>
              <a:t>Тра_пе_ия</a:t>
            </a: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От_ез_к</a:t>
            </a: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Окру_но_ть</a:t>
            </a: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Пр_мая</a:t>
            </a:r>
            <a:endParaRPr lang="ru-RU" dirty="0" smtClean="0"/>
          </a:p>
          <a:p>
            <a:pPr algn="ctr">
              <a:buNone/>
            </a:pPr>
            <a:r>
              <a:rPr lang="ru-RU" dirty="0" err="1" smtClean="0"/>
              <a:t>Тре_гольник</a:t>
            </a:r>
            <a:endParaRPr lang="ru-RU" dirty="0" smtClean="0"/>
          </a:p>
          <a:p>
            <a:pPr algn="ctr"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785794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 №5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714356"/>
            <a:ext cx="7772400" cy="5641204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Вычислите периметр треугольника АВС, если АВ=5 см , ВС=5 см, </a:t>
            </a:r>
          </a:p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              а АС=8 см.</a:t>
            </a:r>
          </a:p>
          <a:p>
            <a:pPr>
              <a:buNone/>
            </a:pPr>
            <a:r>
              <a:rPr lang="ru-RU" dirty="0" smtClean="0"/>
              <a:t>                </a:t>
            </a:r>
            <a:r>
              <a:rPr lang="ru-RU" dirty="0" smtClean="0">
                <a:solidFill>
                  <a:srgbClr val="FF0000"/>
                </a:solidFill>
              </a:rPr>
              <a:t>В</a:t>
            </a:r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                              </a:t>
            </a:r>
          </a:p>
          <a:p>
            <a:pPr>
              <a:buNone/>
            </a:pPr>
            <a:r>
              <a:rPr lang="ru-RU" dirty="0" smtClean="0">
                <a:solidFill>
                  <a:srgbClr val="FF0000"/>
                </a:solidFill>
              </a:rPr>
              <a:t>  А                           С</a:t>
            </a:r>
          </a:p>
          <a:p>
            <a:pPr>
              <a:buNone/>
            </a:pPr>
            <a:r>
              <a:rPr lang="ru-RU" dirty="0" smtClean="0"/>
              <a:t>                                  Р=АВ+ВС+АС=18см</a:t>
            </a:r>
          </a:p>
        </p:txBody>
      </p:sp>
      <p:sp>
        <p:nvSpPr>
          <p:cNvPr id="4" name="Равнобедренный треугольник 3"/>
          <p:cNvSpPr/>
          <p:nvPr/>
        </p:nvSpPr>
        <p:spPr>
          <a:xfrm>
            <a:off x="1285852" y="3500438"/>
            <a:ext cx="3143272" cy="2643206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 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571480"/>
            <a:ext cx="7772400" cy="578408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Выберите фамилии выдающихся математиков.</a:t>
            </a:r>
          </a:p>
          <a:p>
            <a:pPr algn="ctr"/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Пифагор</a:t>
            </a:r>
          </a:p>
          <a:p>
            <a:pPr algn="ctr"/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Гагарин</a:t>
            </a:r>
          </a:p>
          <a:p>
            <a:pPr algn="ctr"/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Пушкин</a:t>
            </a:r>
          </a:p>
          <a:p>
            <a:pPr algn="ctr"/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Чкалов</a:t>
            </a:r>
          </a:p>
          <a:p>
            <a:pPr algn="ctr"/>
            <a:r>
              <a:rPr lang="ru-RU" sz="4400" dirty="0" smtClean="0">
                <a:solidFill>
                  <a:schemeClr val="accent4">
                    <a:lumMod val="60000"/>
                    <a:lumOff val="40000"/>
                  </a:schemeClr>
                </a:solidFill>
              </a:rPr>
              <a:t>Архимед</a:t>
            </a:r>
          </a:p>
          <a:p>
            <a:pPr>
              <a:buNone/>
            </a:pPr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5" presetClass="exit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5" presetClass="exit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checkerboard(across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Речевая зарядка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285860"/>
            <a:ext cx="7772400" cy="5069700"/>
          </a:xfrm>
        </p:spPr>
        <p:txBody>
          <a:bodyPr>
            <a:normAutofit fontScale="92500" lnSpcReduction="10000"/>
          </a:bodyPr>
          <a:lstStyle/>
          <a:p>
            <a:pPr algn="ctr">
              <a:buNone/>
            </a:pPr>
            <a:r>
              <a:rPr lang="ru-RU" b="1" i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Будем говорить внятно, слитно, соблюдая ударения!</a:t>
            </a:r>
          </a:p>
          <a:p>
            <a:pPr algn="ctr">
              <a:buNone/>
            </a:pPr>
            <a:endParaRPr lang="ru-RU" dirty="0" smtClean="0">
              <a:solidFill>
                <a:srgbClr val="FF0000"/>
              </a:solidFill>
            </a:endParaRP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Квадрат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Прямоугольник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Ромб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Треугольник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Номер</a:t>
            </a:r>
          </a:p>
          <a:p>
            <a:pPr algn="ctr">
              <a:buNone/>
            </a:pPr>
            <a:r>
              <a:rPr lang="ru-RU" sz="4000" b="1" dirty="0" smtClean="0">
                <a:solidFill>
                  <a:schemeClr val="accent4"/>
                </a:solidFill>
              </a:rPr>
              <a:t>Мы выбираем номер</a:t>
            </a:r>
            <a:endParaRPr lang="ru-RU" sz="4000" b="1" dirty="0">
              <a:solidFill>
                <a:schemeClr val="accent4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5393537" y="2607463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единительная линия 7"/>
          <p:cNvCxnSpPr/>
          <p:nvPr/>
        </p:nvCxnSpPr>
        <p:spPr>
          <a:xfrm rot="5400000">
            <a:off x="5107785" y="3250405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>
            <a:off x="4357686" y="3357562"/>
            <a:ext cx="214314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единительная линия 11"/>
          <p:cNvCxnSpPr/>
          <p:nvPr/>
        </p:nvCxnSpPr>
        <p:spPr>
          <a:xfrm>
            <a:off x="5072066" y="3857628"/>
            <a:ext cx="35719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единительная линия 13"/>
          <p:cNvCxnSpPr/>
          <p:nvPr/>
        </p:nvCxnSpPr>
        <p:spPr>
          <a:xfrm rot="5400000">
            <a:off x="4786314" y="4429132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единительная линия 15"/>
          <p:cNvCxnSpPr/>
          <p:nvPr/>
        </p:nvCxnSpPr>
        <p:spPr>
          <a:xfrm rot="5400000">
            <a:off x="4607719" y="5036355"/>
            <a:ext cx="142876" cy="7143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393405" y="5536421"/>
            <a:ext cx="214314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6072198" y="5572140"/>
            <a:ext cx="142876" cy="14287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Выгнутая вниз стрелка 22"/>
          <p:cNvSpPr/>
          <p:nvPr/>
        </p:nvSpPr>
        <p:spPr>
          <a:xfrm>
            <a:off x="3071802" y="6072206"/>
            <a:ext cx="714380" cy="71438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1857364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</a:t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FF0000"/>
                </a:solidFill>
              </a:rPr>
              <a:t>Выберите фигуры , в которых есть прямой угол. </a:t>
            </a: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рапеция 3"/>
          <p:cNvSpPr/>
          <p:nvPr/>
        </p:nvSpPr>
        <p:spPr>
          <a:xfrm>
            <a:off x="1285852" y="2214554"/>
            <a:ext cx="1928794" cy="1857388"/>
          </a:xfrm>
          <a:prstGeom prst="trapezoid">
            <a:avLst/>
          </a:pr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800" dirty="0" smtClean="0">
                <a:solidFill>
                  <a:schemeClr val="bg1"/>
                </a:solidFill>
              </a:rPr>
              <a:t>1</a:t>
            </a:r>
            <a:endParaRPr lang="ru-RU" sz="8800" dirty="0">
              <a:solidFill>
                <a:schemeClr val="bg1"/>
              </a:solidFill>
            </a:endParaRPr>
          </a:p>
        </p:txBody>
      </p:sp>
      <p:sp>
        <p:nvSpPr>
          <p:cNvPr id="5" name="Ромб 4"/>
          <p:cNvSpPr/>
          <p:nvPr/>
        </p:nvSpPr>
        <p:spPr>
          <a:xfrm>
            <a:off x="3786182" y="2071678"/>
            <a:ext cx="1500198" cy="2286016"/>
          </a:xfrm>
          <a:prstGeom prst="diamond">
            <a:avLst/>
          </a:prstGeom>
        </p:spPr>
        <p:style>
          <a:lnRef idx="3">
            <a:schemeClr val="lt1"/>
          </a:lnRef>
          <a:fillRef idx="1">
            <a:schemeClr val="accent4"/>
          </a:fillRef>
          <a:effectRef idx="1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2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786446" y="2143116"/>
            <a:ext cx="2714644" cy="1928826"/>
          </a:xfrm>
          <a:prstGeom prst="rect">
            <a:avLst/>
          </a:prstGeom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3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7" name="Прямоугольный треугольник 6"/>
          <p:cNvSpPr/>
          <p:nvPr/>
        </p:nvSpPr>
        <p:spPr>
          <a:xfrm>
            <a:off x="1500166" y="4643446"/>
            <a:ext cx="2143140" cy="1643074"/>
          </a:xfrm>
          <a:prstGeom prst="rtTriangle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4</a:t>
            </a:r>
            <a:endParaRPr lang="ru-RU" sz="7200" dirty="0">
              <a:solidFill>
                <a:schemeClr val="bg1"/>
              </a:solidFill>
            </a:endParaRPr>
          </a:p>
        </p:txBody>
      </p:sp>
      <p:sp>
        <p:nvSpPr>
          <p:cNvPr id="8" name="Овал 7"/>
          <p:cNvSpPr/>
          <p:nvPr/>
        </p:nvSpPr>
        <p:spPr>
          <a:xfrm>
            <a:off x="3857620" y="4714884"/>
            <a:ext cx="1643074" cy="1500198"/>
          </a:xfrm>
          <a:prstGeom prst="ellipse">
            <a:avLst/>
          </a:prstGeom>
        </p:spPr>
        <p:style>
          <a:lnRef idx="3">
            <a:schemeClr val="lt1"/>
          </a:lnRef>
          <a:fillRef idx="1">
            <a:schemeClr val="accent3"/>
          </a:fillRef>
          <a:effectRef idx="1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8000" dirty="0" smtClean="0">
                <a:solidFill>
                  <a:schemeClr val="bg1"/>
                </a:solidFill>
              </a:rPr>
              <a:t>5</a:t>
            </a:r>
            <a:endParaRPr lang="ru-RU" sz="8000" dirty="0">
              <a:solidFill>
                <a:schemeClr val="bg1"/>
              </a:solidFill>
            </a:endParaRPr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6000760" y="4214818"/>
            <a:ext cx="2357454" cy="1928826"/>
          </a:xfrm>
          <a:prstGeom prst="triangle">
            <a:avLst>
              <a:gd name="adj" fmla="val 48210"/>
            </a:avLst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7200" dirty="0" smtClean="0">
                <a:solidFill>
                  <a:schemeClr val="bg1"/>
                </a:solidFill>
              </a:rPr>
              <a:t>6</a:t>
            </a:r>
            <a:endParaRPr lang="ru-RU" sz="72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0"/>
            <a:ext cx="8712968" cy="692696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23528" y="1052736"/>
            <a:ext cx="8640960" cy="5302824"/>
          </a:xfrm>
        </p:spPr>
        <p:txBody>
          <a:bodyPr/>
          <a:lstStyle/>
          <a:p>
            <a:pPr algn="ctr">
              <a:buNone/>
            </a:pPr>
            <a:r>
              <a:rPr lang="ru-RU" dirty="0" smtClean="0">
                <a:solidFill>
                  <a:srgbClr val="FF0000"/>
                </a:solidFill>
              </a:rPr>
              <a:t>Собрать из геометрических фигур заданную картинку.</a:t>
            </a:r>
          </a:p>
          <a:p>
            <a:pPr algn="ctr">
              <a:buNone/>
            </a:pP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2786050" y="2571744"/>
            <a:ext cx="2376264" cy="2016224"/>
          </a:xfrm>
          <a:prstGeom prst="rect">
            <a:avLst/>
          </a:prstGeom>
          <a:solidFill>
            <a:schemeClr val="accent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5220072" y="3212976"/>
            <a:ext cx="2880320" cy="1368152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Овал 5"/>
          <p:cNvSpPr/>
          <p:nvPr/>
        </p:nvSpPr>
        <p:spPr>
          <a:xfrm>
            <a:off x="3275856" y="4581128"/>
            <a:ext cx="1152128" cy="1152128"/>
          </a:xfrm>
          <a:prstGeom prst="ellipse">
            <a:avLst/>
          </a:prstGeom>
          <a:solidFill>
            <a:schemeClr val="bg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" name="Овал 6"/>
          <p:cNvSpPr/>
          <p:nvPr/>
        </p:nvSpPr>
        <p:spPr>
          <a:xfrm>
            <a:off x="6084168" y="4581128"/>
            <a:ext cx="1296144" cy="115212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635896" y="3140968"/>
            <a:ext cx="936104" cy="720080"/>
          </a:xfrm>
          <a:prstGeom prst="triangle">
            <a:avLst/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1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5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9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3" presetID="2" presetClass="entr" presetSubtype="4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5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6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4" grpId="1" animBg="1"/>
      <p:bldP spid="5" grpId="0" animBg="1"/>
      <p:bldP spid="5" grpId="1" animBg="1"/>
      <p:bldP spid="6" grpId="0" animBg="1"/>
      <p:bldP spid="6" grpId="1" animBg="1"/>
      <p:bldP spid="7" grpId="0" animBg="1"/>
      <p:bldP spid="7" grpId="1" animBg="1"/>
      <p:bldP spid="9" grpId="0" animBg="1"/>
      <p:bldP spid="9" grpId="1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1520" y="188640"/>
            <a:ext cx="8712968" cy="14401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51520" y="1628800"/>
            <a:ext cx="8435280" cy="48965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Придумайте свою картинку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6600" dirty="0" smtClean="0">
                <a:solidFill>
                  <a:srgbClr val="00B050"/>
                </a:solidFill>
              </a:rPr>
              <a:t>Подведём итоги</a:t>
            </a: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/>
            </a:r>
            <a:br>
              <a:rPr lang="ru-RU" sz="6600" dirty="0" smtClean="0">
                <a:solidFill>
                  <a:srgbClr val="FF0000"/>
                </a:solidFill>
              </a:rPr>
            </a:br>
            <a:r>
              <a:rPr lang="ru-RU" sz="6600" dirty="0" smtClean="0">
                <a:solidFill>
                  <a:srgbClr val="FF0000"/>
                </a:solidFill>
              </a:rPr>
              <a:t>Посчитайте свои фишки!</a:t>
            </a:r>
            <a:endParaRPr lang="ru-RU" sz="66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r>
              <a:rPr lang="ru-RU" sz="9600" i="1" u="sng" dirty="0" smtClean="0">
                <a:solidFill>
                  <a:srgbClr val="00B050"/>
                </a:solidFill>
              </a:rPr>
              <a:t>До свидания</a:t>
            </a:r>
            <a:endParaRPr lang="ru-RU" sz="9600" i="1" u="sng" dirty="0">
              <a:solidFill>
                <a:srgbClr val="00B05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8072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8000" b="1" dirty="0" smtClean="0">
                <a:solidFill>
                  <a:srgbClr val="00B050"/>
                </a:solidFill>
              </a:rPr>
              <a:t>Правила</a:t>
            </a: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r>
              <a:rPr lang="ru-RU" dirty="0" smtClean="0">
                <a:solidFill>
                  <a:srgbClr val="00B050"/>
                </a:solidFill>
              </a:rPr>
              <a:t/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1142984"/>
            <a:ext cx="7772400" cy="5230816"/>
          </a:xfrm>
        </p:spPr>
        <p:txBody>
          <a:bodyPr>
            <a:normAutofit fontScale="85000" lnSpcReduction="20000"/>
          </a:bodyPr>
          <a:lstStyle/>
          <a:p>
            <a:pPr algn="ctr">
              <a:buNone/>
            </a:pPr>
            <a:r>
              <a:rPr lang="ru-RU" sz="6000" dirty="0" smtClean="0">
                <a:solidFill>
                  <a:srgbClr val="FFFF00"/>
                </a:solidFill>
              </a:rPr>
              <a:t>1.Вести чес(т)</a:t>
            </a:r>
            <a:r>
              <a:rPr lang="ru-RU" sz="6000" dirty="0" err="1" smtClean="0">
                <a:solidFill>
                  <a:srgbClr val="FFFF00"/>
                </a:solidFill>
              </a:rPr>
              <a:t>ную</a:t>
            </a:r>
            <a:r>
              <a:rPr lang="ru-RU" sz="6000" dirty="0" smtClean="0">
                <a:solidFill>
                  <a:srgbClr val="FFFF00"/>
                </a:solidFill>
              </a:rPr>
              <a:t> игру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tx2">
                    <a:lumMod val="50000"/>
                  </a:schemeClr>
                </a:solidFill>
              </a:rPr>
              <a:t>2.Стараться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2">
                    <a:lumMod val="60000"/>
                    <a:lumOff val="40000"/>
                  </a:schemeClr>
                </a:solidFill>
              </a:rPr>
              <a:t>3.Не мешать друг другу</a:t>
            </a:r>
          </a:p>
          <a:p>
            <a:pPr algn="ctr">
              <a:buNone/>
            </a:pPr>
            <a:r>
              <a:rPr lang="ru-RU" sz="6000" dirty="0" smtClean="0">
                <a:solidFill>
                  <a:srgbClr val="FF0000"/>
                </a:solidFill>
              </a:rPr>
              <a:t>4.Не упрямиться</a:t>
            </a:r>
          </a:p>
          <a:p>
            <a:pPr algn="ctr">
              <a:buNone/>
            </a:pPr>
            <a:r>
              <a:rPr lang="ru-RU" sz="6000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5.Говорить старательно, проговаривая все звуки.</a:t>
            </a:r>
          </a:p>
          <a:p>
            <a:pPr algn="ctr">
              <a:buNone/>
            </a:pPr>
            <a:endParaRPr lang="ru-RU" sz="6000" dirty="0" smtClean="0">
              <a:solidFill>
                <a:srgbClr val="FF0000"/>
              </a:solidFill>
            </a:endParaRPr>
          </a:p>
          <a:p>
            <a:endParaRPr lang="ru-RU" dirty="0"/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 rot="5400000">
            <a:off x="4214822" y="71426"/>
            <a:ext cx="357166" cy="21431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 rot="5400000">
            <a:off x="3428992" y="1071546"/>
            <a:ext cx="214314" cy="21431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rot="5400000">
            <a:off x="4500562" y="1071546"/>
            <a:ext cx="142876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rot="5400000">
            <a:off x="7965305" y="1107265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rot="5400000">
            <a:off x="5036347" y="1821645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5429256" y="2000240"/>
            <a:ext cx="1071570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5400000">
            <a:off x="4250529" y="2536025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/>
          <p:nvPr/>
        </p:nvCxnSpPr>
        <p:spPr>
          <a:xfrm rot="5400000">
            <a:off x="7536677" y="2393149"/>
            <a:ext cx="285752" cy="21431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4964909" y="3250405"/>
            <a:ext cx="142876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/>
          <p:nvPr/>
        </p:nvCxnSpPr>
        <p:spPr>
          <a:xfrm>
            <a:off x="6000760" y="3429000"/>
            <a:ext cx="1214446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7" name="Прямая соединительная линия 26"/>
          <p:cNvCxnSpPr/>
          <p:nvPr/>
        </p:nvCxnSpPr>
        <p:spPr>
          <a:xfrm rot="5400000">
            <a:off x="3464711" y="3893347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>
            <a:off x="2000232" y="4143380"/>
            <a:ext cx="21431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единительная линия 31"/>
          <p:cNvCxnSpPr/>
          <p:nvPr/>
        </p:nvCxnSpPr>
        <p:spPr>
          <a:xfrm>
            <a:off x="2643174" y="4143380"/>
            <a:ext cx="2857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единительная линия 33"/>
          <p:cNvCxnSpPr/>
          <p:nvPr/>
        </p:nvCxnSpPr>
        <p:spPr>
          <a:xfrm rot="5400000">
            <a:off x="5965041" y="3964785"/>
            <a:ext cx="214314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единительная линия 35"/>
          <p:cNvCxnSpPr/>
          <p:nvPr/>
        </p:nvCxnSpPr>
        <p:spPr>
          <a:xfrm rot="5400000">
            <a:off x="4464843" y="4607727"/>
            <a:ext cx="142876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38" name="Прямая соединительная линия 37"/>
          <p:cNvCxnSpPr/>
          <p:nvPr/>
        </p:nvCxnSpPr>
        <p:spPr>
          <a:xfrm>
            <a:off x="3071802" y="4714884"/>
            <a:ext cx="214314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0" name="Прямая соединительная линия 39"/>
          <p:cNvCxnSpPr/>
          <p:nvPr/>
        </p:nvCxnSpPr>
        <p:spPr>
          <a:xfrm>
            <a:off x="3643306" y="4714884"/>
            <a:ext cx="285752" cy="0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42" name="Прямая соединительная линия 41"/>
          <p:cNvCxnSpPr/>
          <p:nvPr/>
        </p:nvCxnSpPr>
        <p:spPr>
          <a:xfrm rot="5400000">
            <a:off x="4786314" y="5286388"/>
            <a:ext cx="214314" cy="7143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92867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642918"/>
            <a:ext cx="7772400" cy="5712642"/>
          </a:xfrm>
        </p:spPr>
        <p:txBody>
          <a:bodyPr/>
          <a:lstStyle/>
          <a:p>
            <a:pPr algn="ctr">
              <a:buNone/>
            </a:pPr>
            <a:r>
              <a:rPr lang="ru-RU" sz="4400" dirty="0" smtClean="0">
                <a:solidFill>
                  <a:srgbClr val="FF0000"/>
                </a:solidFill>
              </a:rPr>
              <a:t>Назовите правильно все геометрические фигуры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39552" y="2852936"/>
            <a:ext cx="2088232" cy="1800200"/>
          </a:xfrm>
          <a:prstGeom prst="rect">
            <a:avLst/>
          </a:prstGeom>
          <a:solidFill>
            <a:schemeClr val="accent2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>
                <a:solidFill>
                  <a:srgbClr val="00B0F0"/>
                </a:solidFill>
              </a:rPr>
              <a:t>квадрат</a:t>
            </a:r>
            <a:endParaRPr lang="ru-RU" sz="4000" dirty="0">
              <a:solidFill>
                <a:srgbClr val="00B0F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>
            <a:off x="3786182" y="4913784"/>
            <a:ext cx="2232248" cy="1944216"/>
          </a:xfrm>
          <a:prstGeom prst="ellipse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FF00"/>
                </a:solidFill>
              </a:rPr>
              <a:t>Окружность</a:t>
            </a:r>
          </a:p>
          <a:p>
            <a:pPr algn="ctr"/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857488" y="2996952"/>
            <a:ext cx="3370696" cy="1584176"/>
          </a:xfrm>
          <a:prstGeom prst="rect">
            <a:avLst/>
          </a:prstGeom>
          <a:solidFill>
            <a:srgbClr val="00B0F0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chemeClr val="accent2"/>
                </a:solidFill>
              </a:rPr>
              <a:t>прямоугольник</a:t>
            </a:r>
            <a:endParaRPr lang="ru-RU" sz="3600" dirty="0">
              <a:solidFill>
                <a:schemeClr val="accent2"/>
              </a:solidFill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0" y="4725144"/>
            <a:ext cx="4000496" cy="2132856"/>
          </a:xfrm>
          <a:prstGeom prst="triangle">
            <a:avLst>
              <a:gd name="adj" fmla="val 46785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dirty="0" smtClean="0">
                <a:solidFill>
                  <a:schemeClr val="tx2">
                    <a:lumMod val="10000"/>
                  </a:schemeClr>
                </a:solidFill>
              </a:rPr>
              <a:t>треугольник</a:t>
            </a:r>
            <a:endParaRPr lang="ru-RU" sz="2400" dirty="0">
              <a:solidFill>
                <a:schemeClr val="tx2">
                  <a:lumMod val="10000"/>
                </a:schemeClr>
              </a:solidFill>
            </a:endParaRPr>
          </a:p>
        </p:txBody>
      </p:sp>
      <p:sp>
        <p:nvSpPr>
          <p:cNvPr id="11" name="Трапеция 10"/>
          <p:cNvSpPr/>
          <p:nvPr/>
        </p:nvSpPr>
        <p:spPr>
          <a:xfrm>
            <a:off x="5975648" y="4869160"/>
            <a:ext cx="3168352" cy="1988840"/>
          </a:xfrm>
          <a:prstGeom prst="trapezoid">
            <a:avLst/>
          </a:prstGeom>
          <a:solidFill>
            <a:schemeClr val="accent1">
              <a:lumMod val="40000"/>
              <a:lumOff val="6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solidFill>
                  <a:schemeClr val="accent2"/>
                </a:solidFill>
              </a:rPr>
              <a:t>Трапеция</a:t>
            </a:r>
          </a:p>
          <a:p>
            <a:pPr algn="ctr"/>
            <a:endParaRPr lang="ru-RU" dirty="0"/>
          </a:p>
        </p:txBody>
      </p:sp>
      <p:sp>
        <p:nvSpPr>
          <p:cNvPr id="12" name="Ромб 11"/>
          <p:cNvSpPr/>
          <p:nvPr/>
        </p:nvSpPr>
        <p:spPr>
          <a:xfrm>
            <a:off x="6500826" y="2643182"/>
            <a:ext cx="2175630" cy="1937946"/>
          </a:xfrm>
          <a:prstGeom prst="diamond">
            <a:avLst/>
          </a:prstGeom>
          <a:solidFill>
            <a:schemeClr val="accent3">
              <a:lumMod val="50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solidFill>
                  <a:srgbClr val="002060"/>
                </a:solidFill>
              </a:rPr>
              <a:t>ромб</a:t>
            </a:r>
            <a:endParaRPr lang="ru-RU" sz="2800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857232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714356"/>
            <a:ext cx="9001156" cy="600079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Какая геометрическая фигура не имеет начала и конца</a:t>
            </a:r>
          </a:p>
          <a:p>
            <a:pPr algn="ctr">
              <a:buNone/>
            </a:pPr>
            <a:endParaRPr lang="ru-RU" sz="4800" dirty="0">
              <a:solidFill>
                <a:srgbClr val="FF0000"/>
              </a:solidFill>
            </a:endParaRP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357158" y="3000372"/>
            <a:ext cx="2214578" cy="0"/>
          </a:xfrm>
          <a:prstGeom prst="line">
            <a:avLst/>
          </a:prstGeom>
        </p:spPr>
        <p:style>
          <a:lnRef idx="3">
            <a:schemeClr val="accent4"/>
          </a:lnRef>
          <a:fillRef idx="0">
            <a:schemeClr val="accent4"/>
          </a:fillRef>
          <a:effectRef idx="2">
            <a:schemeClr val="accent4"/>
          </a:effectRef>
          <a:fontRef idx="minor">
            <a:schemeClr val="tx1"/>
          </a:fontRef>
        </p:style>
      </p:cxnSp>
      <p:sp>
        <p:nvSpPr>
          <p:cNvPr id="6" name="Прямоугольник 5"/>
          <p:cNvSpPr/>
          <p:nvPr/>
        </p:nvSpPr>
        <p:spPr>
          <a:xfrm>
            <a:off x="3643306" y="2643182"/>
            <a:ext cx="1928826" cy="1357322"/>
          </a:xfrm>
          <a:prstGeom prst="rect">
            <a:avLst/>
          </a:prstGeom>
          <a:solidFill>
            <a:schemeClr val="tx2">
              <a:lumMod val="2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Равнобедренный треугольник 7"/>
          <p:cNvSpPr/>
          <p:nvPr/>
        </p:nvSpPr>
        <p:spPr>
          <a:xfrm>
            <a:off x="6786578" y="2428868"/>
            <a:ext cx="1714512" cy="178595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Трапеция 9"/>
          <p:cNvSpPr/>
          <p:nvPr/>
        </p:nvSpPr>
        <p:spPr>
          <a:xfrm>
            <a:off x="3071802" y="4643446"/>
            <a:ext cx="2571768" cy="1571636"/>
          </a:xfrm>
          <a:prstGeom prst="trapezoid">
            <a:avLst/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2" name="Прямая соединительная линия 11"/>
          <p:cNvCxnSpPr/>
          <p:nvPr/>
        </p:nvCxnSpPr>
        <p:spPr>
          <a:xfrm>
            <a:off x="5500694" y="5214950"/>
            <a:ext cx="2643206" cy="0"/>
          </a:xfrm>
          <a:prstGeom prst="line">
            <a:avLst/>
          </a:prstGeom>
        </p:spPr>
        <p:style>
          <a:lnRef idx="3">
            <a:schemeClr val="accent3"/>
          </a:lnRef>
          <a:fillRef idx="0">
            <a:schemeClr val="accent3"/>
          </a:fillRef>
          <a:effectRef idx="2">
            <a:schemeClr val="accent3"/>
          </a:effectRef>
          <a:fontRef idx="minor">
            <a:schemeClr val="tx1"/>
          </a:fontRef>
        </p:style>
      </p:cxnSp>
      <p:sp>
        <p:nvSpPr>
          <p:cNvPr id="13" name="Овал 12"/>
          <p:cNvSpPr/>
          <p:nvPr/>
        </p:nvSpPr>
        <p:spPr>
          <a:xfrm flipH="1">
            <a:off x="5429256" y="5143512"/>
            <a:ext cx="142876" cy="142876"/>
          </a:xfrm>
          <a:prstGeom prst="ellipse">
            <a:avLst/>
          </a:prstGeom>
          <a:solidFill>
            <a:srgbClr val="FFC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xit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6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" dur="500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0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4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2" presetClass="exit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18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" presetClass="exit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 additive="base">
                                        <p:cTn id="22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x"/>
                                          </p:val>
                                        </p:tav>
                                        <p:tav tm="100000">
                                          <p:val>
                                            <p:strVal val="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y"/>
                                          </p:val>
                                        </p:tav>
                                        <p:tav tm="100000">
                                          <p:val>
                                            <p:strVal val="1+ppt_h/2"/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8" grpId="0" animBg="1"/>
      <p:bldP spid="10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0"/>
            <a:ext cx="7772400" cy="1000108"/>
          </a:xfrm>
        </p:spPr>
        <p:txBody>
          <a:bodyPr/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Выберите задание</a:t>
            </a: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2071670" y="4857736"/>
            <a:ext cx="2357454" cy="2000264"/>
          </a:xfrm>
          <a:prstGeom prst="ellipse">
            <a:avLst/>
          </a:prstGeom>
          <a:solidFill>
            <a:schemeClr val="accent1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rmAutofit fontScale="92500" lnSpcReduction="10000"/>
          </a:bodyPr>
          <a:lstStyle/>
          <a:p>
            <a:pPr algn="ctr">
              <a:buNone/>
            </a:pPr>
            <a:r>
              <a:rPr lang="ru-RU" sz="9600" dirty="0" smtClean="0">
                <a:solidFill>
                  <a:srgbClr val="FF0000"/>
                </a:solidFill>
              </a:rPr>
              <a:t>6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4" name="Овал 3"/>
          <p:cNvSpPr/>
          <p:nvPr/>
        </p:nvSpPr>
        <p:spPr>
          <a:xfrm rot="20048231">
            <a:off x="17275" y="871697"/>
            <a:ext cx="2215003" cy="2225598"/>
          </a:xfrm>
          <a:prstGeom prst="ellips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1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5" name="Овал 4"/>
          <p:cNvSpPr/>
          <p:nvPr/>
        </p:nvSpPr>
        <p:spPr>
          <a:xfrm rot="19241404">
            <a:off x="15321" y="3266047"/>
            <a:ext cx="2403040" cy="2485455"/>
          </a:xfrm>
          <a:prstGeom prst="ellipse">
            <a:avLst/>
          </a:prstGeom>
          <a:solidFill>
            <a:schemeClr val="bg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4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6" name="Овал 5"/>
          <p:cNvSpPr/>
          <p:nvPr/>
        </p:nvSpPr>
        <p:spPr>
          <a:xfrm rot="1227577">
            <a:off x="3450991" y="2913694"/>
            <a:ext cx="2350866" cy="2185107"/>
          </a:xfrm>
          <a:prstGeom prst="ellipse">
            <a:avLst/>
          </a:prstGeom>
          <a:solidFill>
            <a:schemeClr val="bg1">
              <a:lumMod val="50000"/>
              <a:lumOff val="5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2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7" name="Овал 6"/>
          <p:cNvSpPr/>
          <p:nvPr/>
        </p:nvSpPr>
        <p:spPr>
          <a:xfrm rot="2247174">
            <a:off x="6485154" y="2613237"/>
            <a:ext cx="2888020" cy="2572141"/>
          </a:xfrm>
          <a:prstGeom prst="ellipse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5</a:t>
            </a:r>
          </a:p>
          <a:p>
            <a:pPr algn="ctr"/>
            <a:endParaRPr lang="ru-RU" dirty="0"/>
          </a:p>
        </p:txBody>
      </p:sp>
      <p:sp>
        <p:nvSpPr>
          <p:cNvPr id="8" name="Овал 7"/>
          <p:cNvSpPr/>
          <p:nvPr/>
        </p:nvSpPr>
        <p:spPr>
          <a:xfrm>
            <a:off x="2357422" y="571480"/>
            <a:ext cx="2286016" cy="2448272"/>
          </a:xfrm>
          <a:prstGeom prst="ellipse">
            <a:avLst/>
          </a:prstGeom>
          <a:solidFill>
            <a:schemeClr val="tx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3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072066" y="571480"/>
            <a:ext cx="2286016" cy="2000264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7</a:t>
            </a:r>
            <a:endParaRPr lang="ru-RU" sz="9600" dirty="0">
              <a:solidFill>
                <a:srgbClr val="FF0000"/>
              </a:solidFill>
            </a:endParaRPr>
          </a:p>
        </p:txBody>
      </p:sp>
      <p:sp>
        <p:nvSpPr>
          <p:cNvPr id="11" name="Овал 10"/>
          <p:cNvSpPr/>
          <p:nvPr/>
        </p:nvSpPr>
        <p:spPr>
          <a:xfrm>
            <a:off x="5000628" y="4643446"/>
            <a:ext cx="2428892" cy="2214554"/>
          </a:xfrm>
          <a:prstGeom prst="ellipse">
            <a:avLst/>
          </a:prstGeom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9600" dirty="0" smtClean="0">
                <a:solidFill>
                  <a:srgbClr val="FF0000"/>
                </a:solidFill>
              </a:rPr>
              <a:t>8</a:t>
            </a:r>
            <a:endParaRPr lang="ru-RU" sz="9600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1538" y="0"/>
            <a:ext cx="7772400" cy="962420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>
                <a:solidFill>
                  <a:srgbClr val="00B050"/>
                </a:solidFill>
              </a:rPr>
              <a:t>Задание </a:t>
            </a:r>
            <a:br>
              <a:rPr lang="ru-RU" dirty="0" smtClean="0">
                <a:solidFill>
                  <a:srgbClr val="00B050"/>
                </a:solidFill>
              </a:rPr>
            </a:br>
            <a:endParaRPr lang="ru-RU" dirty="0">
              <a:solidFill>
                <a:srgbClr val="00B05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914400" y="1142984"/>
            <a:ext cx="7772400" cy="557216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400" b="1" dirty="0" smtClean="0">
                <a:solidFill>
                  <a:srgbClr val="FF0000"/>
                </a:solidFill>
              </a:rPr>
              <a:t>Найдите 6 треугольников</a:t>
            </a:r>
          </a:p>
          <a:p>
            <a:pPr>
              <a:buNone/>
            </a:pPr>
            <a:r>
              <a:rPr lang="ru-RU" sz="4400" dirty="0" smtClean="0"/>
              <a:t>    </a:t>
            </a:r>
            <a:endParaRPr lang="ru-RU" sz="4400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1835696" y="2996952"/>
            <a:ext cx="5400600" cy="3600400"/>
          </a:xfrm>
          <a:prstGeom prst="rect">
            <a:avLst/>
          </a:prstGeom>
          <a:solidFill>
            <a:srgbClr val="FFFF00"/>
          </a:solidFill>
          <a:ln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35" name="Прямая соединительная линия 34"/>
          <p:cNvCxnSpPr/>
          <p:nvPr/>
        </p:nvCxnSpPr>
        <p:spPr>
          <a:xfrm flipH="1">
            <a:off x="1835696" y="2996952"/>
            <a:ext cx="5328592" cy="36004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>
            <a:off x="1835696" y="2996952"/>
            <a:ext cx="2592288" cy="1872208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>
            <a:endCxn id="33" idx="2"/>
          </p:cNvCxnSpPr>
          <p:nvPr/>
        </p:nvCxnSpPr>
        <p:spPr>
          <a:xfrm flipH="1">
            <a:off x="4535996" y="2996952"/>
            <a:ext cx="2628292" cy="360040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3714744" y="5357826"/>
            <a:ext cx="1285884" cy="642942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Классическая 2">
      <a:maj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Metro</Template>
  <TotalTime>334</TotalTime>
  <Words>246</Words>
  <Application>Microsoft Office PowerPoint</Application>
  <PresentationFormat>Экран (4:3)</PresentationFormat>
  <Paragraphs>160</Paragraphs>
  <Slides>24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Метро</vt:lpstr>
      <vt:lpstr>Звёздный час</vt:lpstr>
      <vt:lpstr>Речевая зарядка </vt:lpstr>
      <vt:lpstr>Правила  </vt:lpstr>
      <vt:lpstr>Выберите задание</vt:lpstr>
      <vt:lpstr>Задание </vt:lpstr>
      <vt:lpstr>Выберите задание</vt:lpstr>
      <vt:lpstr>Задание</vt:lpstr>
      <vt:lpstr>Выберите задание</vt:lpstr>
      <vt:lpstr>Задание  </vt:lpstr>
      <vt:lpstr>Выберите задание</vt:lpstr>
      <vt:lpstr>Задание  </vt:lpstr>
      <vt:lpstr>Физкультминутка</vt:lpstr>
      <vt:lpstr>Выберите задание</vt:lpstr>
      <vt:lpstr>Задание  </vt:lpstr>
      <vt:lpstr>Выберите задание</vt:lpstr>
      <vt:lpstr>Задание №5 </vt:lpstr>
      <vt:lpstr>Выберите задание</vt:lpstr>
      <vt:lpstr>Задание  </vt:lpstr>
      <vt:lpstr>Выберите задание</vt:lpstr>
      <vt:lpstr>Задание Выберите фигуры , в которых есть прямой угол. </vt:lpstr>
      <vt:lpstr>Задание</vt:lpstr>
      <vt:lpstr>Слайд 22</vt:lpstr>
      <vt:lpstr>Подведём итоги  Посчитайте свои фишки!</vt:lpstr>
      <vt:lpstr>Слайд 24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Звёздный час</dc:title>
  <dc:creator>W7U64USER</dc:creator>
  <cp:lastModifiedBy>user</cp:lastModifiedBy>
  <cp:revision>40</cp:revision>
  <dcterms:created xsi:type="dcterms:W3CDTF">2014-02-24T09:10:51Z</dcterms:created>
  <dcterms:modified xsi:type="dcterms:W3CDTF">2014-03-20T06:49:59Z</dcterms:modified>
</cp:coreProperties>
</file>