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305" r:id="rId6"/>
    <p:sldId id="311" r:id="rId7"/>
    <p:sldId id="313" r:id="rId8"/>
    <p:sldId id="316" r:id="rId9"/>
    <p:sldId id="260" r:id="rId10"/>
    <p:sldId id="261" r:id="rId11"/>
    <p:sldId id="319" r:id="rId12"/>
    <p:sldId id="304" r:id="rId13"/>
    <p:sldId id="301" r:id="rId14"/>
    <p:sldId id="291" r:id="rId15"/>
    <p:sldId id="296" r:id="rId16"/>
    <p:sldId id="306" r:id="rId17"/>
    <p:sldId id="307" r:id="rId18"/>
    <p:sldId id="308" r:id="rId19"/>
    <p:sldId id="321" r:id="rId20"/>
    <p:sldId id="264" r:id="rId21"/>
    <p:sldId id="302" r:id="rId22"/>
    <p:sldId id="310" r:id="rId23"/>
    <p:sldId id="299" r:id="rId24"/>
    <p:sldId id="317" r:id="rId25"/>
    <p:sldId id="300" r:id="rId26"/>
    <p:sldId id="318" r:id="rId27"/>
    <p:sldId id="294" r:id="rId28"/>
    <p:sldId id="293" r:id="rId29"/>
    <p:sldId id="303" r:id="rId30"/>
    <p:sldId id="272" r:id="rId31"/>
    <p:sldId id="322" r:id="rId32"/>
    <p:sldId id="323" r:id="rId33"/>
    <p:sldId id="286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00"/>
    <a:srgbClr val="855AA6"/>
    <a:srgbClr val="0000FF"/>
    <a:srgbClr val="FF0000"/>
    <a:srgbClr val="81410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37650" cy="6845300"/>
            <a:chOff x="0" y="0"/>
            <a:chExt cx="5756" cy="4312"/>
          </a:xfrm>
        </p:grpSpPr>
        <p:sp>
          <p:nvSpPr>
            <p:cNvPr id="5" name="Rectangle 3"/>
            <p:cNvSpPr>
              <a:spLocks noChangeArrowheads="1"/>
            </p:cNvSpPr>
            <p:nvPr/>
          </p:nvSpPr>
          <p:spPr bwMode="auto">
            <a:xfrm>
              <a:off x="4" y="4"/>
              <a:ext cx="5744" cy="4304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Rectangle 4"/>
            <p:cNvSpPr>
              <a:spLocks noChangeArrowheads="1"/>
            </p:cNvSpPr>
            <p:nvPr/>
          </p:nvSpPr>
          <p:spPr bwMode="auto">
            <a:xfrm>
              <a:off x="148" y="388"/>
              <a:ext cx="5464" cy="35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7" name="Group 5"/>
            <p:cNvGrpSpPr>
              <a:grpSpLocks/>
            </p:cNvGrpSpPr>
            <p:nvPr/>
          </p:nvGrpSpPr>
          <p:grpSpPr bwMode="auto">
            <a:xfrm>
              <a:off x="0" y="0"/>
              <a:ext cx="5756" cy="4312"/>
              <a:chOff x="0" y="0"/>
              <a:chExt cx="5756" cy="4312"/>
            </a:xfrm>
          </p:grpSpPr>
          <p:grpSp>
            <p:nvGrpSpPr>
              <p:cNvPr id="8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5752" cy="288"/>
                <a:chOff x="0" y="0"/>
                <a:chExt cx="5752" cy="288"/>
              </a:xfrm>
            </p:grpSpPr>
            <p:sp>
              <p:nvSpPr>
                <p:cNvPr id="12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880" cy="288"/>
                </a:xfrm>
                <a:prstGeom prst="rect">
                  <a:avLst/>
                </a:prstGeom>
                <a:gradFill rotWithShape="0">
                  <a:gsLst>
                    <a:gs pos="0">
                      <a:srgbClr val="B760F9"/>
                    </a:gs>
                    <a:gs pos="100000">
                      <a:srgbClr val="B760F9">
                        <a:gamma/>
                        <a:tint val="0"/>
                        <a:invGamma/>
                      </a:srgbClr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" name="Rectangle 8"/>
                <p:cNvSpPr>
                  <a:spLocks noChangeArrowheads="1"/>
                </p:cNvSpPr>
                <p:nvPr/>
              </p:nvSpPr>
              <p:spPr bwMode="auto">
                <a:xfrm>
                  <a:off x="2880" y="0"/>
                  <a:ext cx="2872" cy="288"/>
                </a:xfrm>
                <a:prstGeom prst="rect">
                  <a:avLst/>
                </a:prstGeom>
                <a:gradFill rotWithShape="0">
                  <a:gsLst>
                    <a:gs pos="0">
                      <a:srgbClr val="919191">
                        <a:gamma/>
                        <a:tint val="0"/>
                        <a:invGamma/>
                      </a:srgbClr>
                    </a:gs>
                    <a:gs pos="100000">
                      <a:srgbClr val="91919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Group 9"/>
              <p:cNvGrpSpPr>
                <a:grpSpLocks/>
              </p:cNvGrpSpPr>
              <p:nvPr/>
            </p:nvGrpSpPr>
            <p:grpSpPr bwMode="auto">
              <a:xfrm>
                <a:off x="4" y="4032"/>
                <a:ext cx="5752" cy="280"/>
                <a:chOff x="4" y="4032"/>
                <a:chExt cx="5752" cy="280"/>
              </a:xfrm>
            </p:grpSpPr>
            <p:sp>
              <p:nvSpPr>
                <p:cNvPr id="10" name="Rectangle 10"/>
                <p:cNvSpPr>
                  <a:spLocks noChangeArrowheads="1"/>
                </p:cNvSpPr>
                <p:nvPr/>
              </p:nvSpPr>
              <p:spPr bwMode="auto">
                <a:xfrm>
                  <a:off x="4" y="4032"/>
                  <a:ext cx="2876" cy="280"/>
                </a:xfrm>
                <a:prstGeom prst="rect">
                  <a:avLst/>
                </a:prstGeom>
                <a:gradFill rotWithShape="0">
                  <a:gsLst>
                    <a:gs pos="0">
                      <a:srgbClr val="919191"/>
                    </a:gs>
                    <a:gs pos="100000">
                      <a:srgbClr val="919191">
                        <a:gamma/>
                        <a:tint val="0"/>
                        <a:invGamma/>
                      </a:srgbClr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1" name="Rectangle 11"/>
                <p:cNvSpPr>
                  <a:spLocks noChangeArrowheads="1"/>
                </p:cNvSpPr>
                <p:nvPr/>
              </p:nvSpPr>
              <p:spPr bwMode="auto">
                <a:xfrm>
                  <a:off x="2880" y="4032"/>
                  <a:ext cx="2876" cy="280"/>
                </a:xfrm>
                <a:prstGeom prst="rect">
                  <a:avLst/>
                </a:prstGeom>
                <a:gradFill rotWithShape="0">
                  <a:gsLst>
                    <a:gs pos="0">
                      <a:srgbClr val="B760F9">
                        <a:gamma/>
                        <a:tint val="0"/>
                        <a:invGamma/>
                      </a:srgbClr>
                    </a:gs>
                    <a:gs pos="100000">
                      <a:srgbClr val="B760F9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228364" name="Rectangle 1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8365" name="Rectangle 1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quarter" idx="10"/>
          </p:nvPr>
        </p:nvSpPr>
        <p:spPr>
          <a:xfrm>
            <a:off x="685800" y="6477000"/>
            <a:ext cx="19050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477000"/>
            <a:ext cx="2895600" cy="228600"/>
          </a:xfrm>
        </p:spPr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477000"/>
            <a:ext cx="1905000" cy="228600"/>
          </a:xfrm>
        </p:spPr>
        <p:txBody>
          <a:bodyPr/>
          <a:lstStyle>
            <a:lvl1pPr>
              <a:defRPr/>
            </a:lvl1pPr>
          </a:lstStyle>
          <a:p>
            <a:fld id="{0273C5E8-0891-40BD-86F0-C97D0CBBE9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0598917"/>
      </p:ext>
    </p:extLst>
  </p:cSld>
  <p:clrMapOvr>
    <a:masterClrMapping/>
  </p:clrMapOvr>
  <p:transition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8F56C8-58DD-4C1E-A1B5-4566A7ECB0E1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3845375"/>
      </p:ext>
    </p:extLst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50B66A-7113-4114-9AA0-FA0098F7621D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2343987"/>
      </p:ext>
    </p:extLst>
  </p:cSld>
  <p:clrMapOvr>
    <a:masterClrMapping/>
  </p:clrMapOvr>
  <p:transition>
    <p:fade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Заголовок и два объекта над текс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58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half" idx="3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C2BB3F6-8810-4B00-BB0C-098404CA35D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7225236"/>
      </p:ext>
    </p:extLst>
  </p:cSld>
  <p:clrMapOvr>
    <a:masterClrMapping/>
  </p:clrMapOvr>
  <p:transition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685800" y="4114800"/>
            <a:ext cx="77724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C8B0B18-886F-4F73-B71E-76D117DBB48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2436938"/>
      </p:ext>
    </p:extLst>
  </p:cSld>
  <p:clrMapOvr>
    <a:masterClrMapping/>
  </p:clrMapOvr>
  <p:transition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707DE8B-3C29-4A31-863F-801F6508CFC7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4160706"/>
      </p:ext>
    </p:extLst>
  </p:cSld>
  <p:clrMapOvr>
    <a:masterClrMapping/>
  </p:clrMapOvr>
  <p:transition>
    <p:fad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0B3A8D1-EF4A-4946-8C71-71B51B0117C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5533425"/>
      </p:ext>
    </p:extLst>
  </p:cSld>
  <p:clrMapOvr>
    <a:masterClrMapping/>
  </p:clrMapOvr>
  <p:transition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4D5D89A-4F7D-4DFB-9275-6984211B3875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6378286"/>
      </p:ext>
    </p:extLst>
  </p:cSld>
  <p:clrMapOvr>
    <a:masterClrMapping/>
  </p:clrMapOvr>
  <p:transition>
    <p:fad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609600"/>
            <a:ext cx="77724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114800"/>
            <a:ext cx="3810000" cy="1981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305AF5-342F-495A-83BF-ED3C746F1EC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8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0213833"/>
      </p:ext>
    </p:extLst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53CED25-78AA-4E0C-B903-60F065B735B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92410972"/>
      </p:ext>
    </p:extLst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E4B5364-E44A-4A22-BC10-E99E7D7D9E5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6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8817690"/>
      </p:ext>
    </p:extLst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2F5EA2B-027B-482A-B122-A891845E392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744967"/>
      </p:ext>
    </p:extLst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4075082-FC70-49BD-B027-B1B077C83A6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9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2497234"/>
      </p:ext>
    </p:extLst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4580EF8-959C-45BF-85EC-A4A532031AC3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5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02272"/>
      </p:ext>
    </p:extLst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9FE2FFD-4D20-48FB-AB43-B5E6EBDEF3EE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4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5926932"/>
      </p:ext>
    </p:extLst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4FE0A7B-5146-4989-B9C4-4A580F9622D4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0436854"/>
      </p:ext>
    </p:extLst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1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5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27FA831-2072-4FA8-98A4-78FA4F9A1FB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9555193"/>
      </p:ext>
    </p:extLst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37650" cy="6845300"/>
            <a:chOff x="0" y="0"/>
            <a:chExt cx="5756" cy="4312"/>
          </a:xfrm>
        </p:grpSpPr>
        <p:sp>
          <p:nvSpPr>
            <p:cNvPr id="227331" name="Rectangle 3"/>
            <p:cNvSpPr>
              <a:spLocks noChangeArrowheads="1"/>
            </p:cNvSpPr>
            <p:nvPr/>
          </p:nvSpPr>
          <p:spPr bwMode="auto">
            <a:xfrm>
              <a:off x="4" y="4"/>
              <a:ext cx="5744" cy="4304"/>
            </a:xfrm>
            <a:prstGeom prst="rect">
              <a:avLst/>
            </a:prstGeom>
            <a:solidFill>
              <a:schemeClr val="folHlink"/>
            </a:solidFill>
            <a:ln w="12700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7332" name="Rectangle 4"/>
            <p:cNvSpPr>
              <a:spLocks noChangeArrowheads="1"/>
            </p:cNvSpPr>
            <p:nvPr/>
          </p:nvSpPr>
          <p:spPr bwMode="auto">
            <a:xfrm>
              <a:off x="148" y="388"/>
              <a:ext cx="5464" cy="3544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hlink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/>
          </p:nvGrpSpPr>
          <p:grpSpPr bwMode="auto">
            <a:xfrm>
              <a:off x="0" y="0"/>
              <a:ext cx="5756" cy="4312"/>
              <a:chOff x="0" y="0"/>
              <a:chExt cx="5756" cy="4312"/>
            </a:xfrm>
          </p:grpSpPr>
          <p:grpSp>
            <p:nvGrpSpPr>
              <p:cNvPr id="1035" name="Group 6"/>
              <p:cNvGrpSpPr>
                <a:grpSpLocks/>
              </p:cNvGrpSpPr>
              <p:nvPr/>
            </p:nvGrpSpPr>
            <p:grpSpPr bwMode="auto">
              <a:xfrm>
                <a:off x="0" y="0"/>
                <a:ext cx="5752" cy="288"/>
                <a:chOff x="0" y="0"/>
                <a:chExt cx="5752" cy="288"/>
              </a:xfrm>
            </p:grpSpPr>
            <p:sp>
              <p:nvSpPr>
                <p:cNvPr id="227335" name="Rectangle 7"/>
                <p:cNvSpPr>
                  <a:spLocks noChangeArrowheads="1"/>
                </p:cNvSpPr>
                <p:nvPr/>
              </p:nvSpPr>
              <p:spPr bwMode="auto">
                <a:xfrm>
                  <a:off x="0" y="0"/>
                  <a:ext cx="2880" cy="288"/>
                </a:xfrm>
                <a:prstGeom prst="rect">
                  <a:avLst/>
                </a:prstGeom>
                <a:gradFill rotWithShape="0">
                  <a:gsLst>
                    <a:gs pos="0">
                      <a:srgbClr val="B760F9"/>
                    </a:gs>
                    <a:gs pos="100000">
                      <a:srgbClr val="B760F9">
                        <a:gamma/>
                        <a:tint val="0"/>
                        <a:invGamma/>
                      </a:srgbClr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7336" name="Rectangle 8"/>
                <p:cNvSpPr>
                  <a:spLocks noChangeArrowheads="1"/>
                </p:cNvSpPr>
                <p:nvPr/>
              </p:nvSpPr>
              <p:spPr bwMode="auto">
                <a:xfrm>
                  <a:off x="2880" y="0"/>
                  <a:ext cx="2872" cy="288"/>
                </a:xfrm>
                <a:prstGeom prst="rect">
                  <a:avLst/>
                </a:prstGeom>
                <a:gradFill rotWithShape="0">
                  <a:gsLst>
                    <a:gs pos="0">
                      <a:srgbClr val="919191">
                        <a:gamma/>
                        <a:tint val="0"/>
                        <a:invGamma/>
                      </a:srgbClr>
                    </a:gs>
                    <a:gs pos="100000">
                      <a:srgbClr val="919191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36" name="Group 9"/>
              <p:cNvGrpSpPr>
                <a:grpSpLocks/>
              </p:cNvGrpSpPr>
              <p:nvPr/>
            </p:nvGrpSpPr>
            <p:grpSpPr bwMode="auto">
              <a:xfrm>
                <a:off x="4" y="4032"/>
                <a:ext cx="5752" cy="280"/>
                <a:chOff x="4" y="4032"/>
                <a:chExt cx="5752" cy="280"/>
              </a:xfrm>
            </p:grpSpPr>
            <p:sp>
              <p:nvSpPr>
                <p:cNvPr id="227338" name="Rectangle 10"/>
                <p:cNvSpPr>
                  <a:spLocks noChangeArrowheads="1"/>
                </p:cNvSpPr>
                <p:nvPr/>
              </p:nvSpPr>
              <p:spPr bwMode="auto">
                <a:xfrm>
                  <a:off x="4" y="4032"/>
                  <a:ext cx="2876" cy="280"/>
                </a:xfrm>
                <a:prstGeom prst="rect">
                  <a:avLst/>
                </a:prstGeom>
                <a:gradFill rotWithShape="0">
                  <a:gsLst>
                    <a:gs pos="0">
                      <a:srgbClr val="919191"/>
                    </a:gs>
                    <a:gs pos="100000">
                      <a:srgbClr val="919191">
                        <a:gamma/>
                        <a:tint val="0"/>
                        <a:invGamma/>
                      </a:srgbClr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227339" name="Rectangle 11"/>
                <p:cNvSpPr>
                  <a:spLocks noChangeArrowheads="1"/>
                </p:cNvSpPr>
                <p:nvPr/>
              </p:nvSpPr>
              <p:spPr bwMode="auto">
                <a:xfrm>
                  <a:off x="2880" y="4032"/>
                  <a:ext cx="2876" cy="280"/>
                </a:xfrm>
                <a:prstGeom prst="rect">
                  <a:avLst/>
                </a:prstGeom>
                <a:gradFill rotWithShape="0">
                  <a:gsLst>
                    <a:gs pos="0">
                      <a:srgbClr val="B760F9">
                        <a:gamma/>
                        <a:tint val="0"/>
                        <a:invGamma/>
                      </a:srgbClr>
                    </a:gs>
                    <a:gs pos="100000">
                      <a:srgbClr val="B760F9"/>
                    </a:gs>
                  </a:gsLst>
                  <a:lin ang="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027" name="Rectangle 1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227341" name="Rectangle 1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27342" name="Rectangle 1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0" hangingPunct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7343" name="Rectangle 1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400800"/>
            <a:ext cx="1905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EE55BD09-7398-4A43-8CB9-B515A930984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227344" name="Rectangle 1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400800"/>
            <a:ext cx="28956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0" hangingPunct="0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3" r:id="rId1"/>
    <p:sldLayoutId id="2147483847" r:id="rId2"/>
    <p:sldLayoutId id="2147483848" r:id="rId3"/>
    <p:sldLayoutId id="2147483849" r:id="rId4"/>
    <p:sldLayoutId id="2147483850" r:id="rId5"/>
    <p:sldLayoutId id="2147483851" r:id="rId6"/>
    <p:sldLayoutId id="2147483852" r:id="rId7"/>
    <p:sldLayoutId id="2147483853" r:id="rId8"/>
    <p:sldLayoutId id="2147483854" r:id="rId9"/>
    <p:sldLayoutId id="2147483855" r:id="rId10"/>
    <p:sldLayoutId id="2147483856" r:id="rId11"/>
    <p:sldLayoutId id="2147483857" r:id="rId12"/>
    <p:sldLayoutId id="2147483858" r:id="rId13"/>
    <p:sldLayoutId id="2147483859" r:id="rId14"/>
    <p:sldLayoutId id="2147483860" r:id="rId15"/>
    <p:sldLayoutId id="2147483861" r:id="rId16"/>
    <p:sldLayoutId id="2147483862" r:id="rId17"/>
  </p:sldLayoutIdLst>
  <p:transition>
    <p:fade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6.jpeg"/><Relationship Id="rId4" Type="http://schemas.openxmlformats.org/officeDocument/2006/relationships/image" Target="../media/image55.jpeg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3" name="WordArt 5"/>
          <p:cNvSpPr>
            <a:spLocks noChangeArrowheads="1" noChangeShapeType="1" noTextEdit="1"/>
          </p:cNvSpPr>
          <p:nvPr/>
        </p:nvSpPr>
        <p:spPr bwMode="auto">
          <a:xfrm rot="-768293">
            <a:off x="606425" y="2676525"/>
            <a:ext cx="8147050" cy="754063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5400" kern="10">
                <a:ln w="3175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0000">
                    <a:alpha val="94901"/>
                  </a:srgbClr>
                </a:solidFill>
                <a:latin typeface="Book Antiqua" panose="02040602050305030304" pitchFamily="18" charset="0"/>
              </a:rPr>
              <a:t>Эти странные англичане...</a:t>
            </a:r>
          </a:p>
        </p:txBody>
      </p:sp>
      <p:pic>
        <p:nvPicPr>
          <p:cNvPr id="3075" name="Picture 7" descr="00026694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3357563"/>
            <a:ext cx="3600450" cy="2419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318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Городская Англия</a:t>
            </a:r>
          </a:p>
        </p:txBody>
      </p:sp>
      <p:pic>
        <p:nvPicPr>
          <p:cNvPr id="8199" name="Picture 7" descr="Вид на р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84213" y="2420938"/>
            <a:ext cx="3240087" cy="2265362"/>
          </a:xfrm>
        </p:spPr>
      </p:pic>
      <p:sp>
        <p:nvSpPr>
          <p:cNvPr id="12292" name="Rectangle 8"/>
          <p:cNvSpPr>
            <a:spLocks noChangeArrowheads="1"/>
          </p:cNvSpPr>
          <p:nvPr/>
        </p:nvSpPr>
        <p:spPr bwMode="auto">
          <a:xfrm rot="10800000" flipV="1">
            <a:off x="901700" y="4659313"/>
            <a:ext cx="28082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pic>
        <p:nvPicPr>
          <p:cNvPr id="8201" name="Picture 9" descr="lon4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211638" y="1412875"/>
            <a:ext cx="2951162" cy="2212975"/>
          </a:xfrm>
        </p:spPr>
      </p:pic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7380288" y="2636838"/>
            <a:ext cx="14398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Замок Тауэр (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XI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в.)</a:t>
            </a:r>
          </a:p>
        </p:txBody>
      </p:sp>
      <p:pic>
        <p:nvPicPr>
          <p:cNvPr id="8203" name="Picture 11" descr="00026648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292725" y="3860800"/>
            <a:ext cx="3373438" cy="2208213"/>
          </a:xfrm>
        </p:spPr>
      </p:pic>
      <p:sp>
        <p:nvSpPr>
          <p:cNvPr id="8204" name="Rectangle 12"/>
          <p:cNvSpPr>
            <a:spLocks noChangeArrowheads="1"/>
          </p:cNvSpPr>
          <p:nvPr/>
        </p:nvSpPr>
        <p:spPr bwMode="auto">
          <a:xfrm>
            <a:off x="684213" y="1628775"/>
            <a:ext cx="3240087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Вид на Лондон со стороны р.Темзы</a:t>
            </a: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611188" y="5373688"/>
            <a:ext cx="468153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Букингемский дворец (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XVI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в.)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500"/>
                                        <p:tgtEl>
                                          <p:spTgt spid="82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500"/>
                                        <p:tgtEl>
                                          <p:spTgt spid="82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8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4" dur="500"/>
                                        <p:tgtEl>
                                          <p:spTgt spid="82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Городская Англия</a:t>
            </a:r>
          </a:p>
        </p:txBody>
      </p:sp>
      <p:pic>
        <p:nvPicPr>
          <p:cNvPr id="286725" name="Picture 5" descr="126"/>
          <p:cNvPicPr>
            <a:picLocks noChangeAspect="1" noChangeArrowheads="1"/>
          </p:cNvPicPr>
          <p:nvPr>
            <p:ph idx="1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557338"/>
            <a:ext cx="3097213" cy="23209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6726" name="Picture 6" descr="47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4149725"/>
            <a:ext cx="2520950" cy="1889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6727" name="Picture 7" descr="2"/>
          <p:cNvPicPr>
            <a:picLocks noChangeAspect="1" noChangeArrowheads="1"/>
          </p:cNvPicPr>
          <p:nvPr/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535113"/>
            <a:ext cx="3816350" cy="242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28" name="Text Box 8"/>
          <p:cNvSpPr txBox="1">
            <a:spLocks noChangeArrowheads="1"/>
          </p:cNvSpPr>
          <p:nvPr/>
        </p:nvSpPr>
        <p:spPr bwMode="auto">
          <a:xfrm>
            <a:off x="5795963" y="4221163"/>
            <a:ext cx="29527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Старинные городки Центральной Англии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6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6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86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chemeClr val="folHlink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4" descr="avi4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4813"/>
            <a:ext cx="4103687" cy="3078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5" descr="00026728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789363"/>
            <a:ext cx="2176462" cy="2806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4" name="Text Box 6"/>
          <p:cNvSpPr txBox="1">
            <a:spLocks noChangeArrowheads="1"/>
          </p:cNvSpPr>
          <p:nvPr/>
        </p:nvSpPr>
        <p:spPr bwMode="auto">
          <a:xfrm>
            <a:off x="4859338" y="333375"/>
            <a:ext cx="3889375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 i="1">
                <a:solidFill>
                  <a:srgbClr val="FF0000"/>
                </a:solidFill>
                <a:latin typeface="Book Antiqua" panose="02040602050305030304" pitchFamily="18" charset="0"/>
              </a:rPr>
              <a:t>Повсюду красное !</a:t>
            </a:r>
          </a:p>
        </p:txBody>
      </p:sp>
      <p:pic>
        <p:nvPicPr>
          <p:cNvPr id="14341" name="Picture 7" descr="00026642"/>
          <p:cNvPicPr>
            <a:picLocks noChangeAspect="1" noChangeArrowheads="1"/>
          </p:cNvPicPr>
          <p:nvPr/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933825"/>
            <a:ext cx="403225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3176" name="Text Box 8"/>
          <p:cNvSpPr txBox="1">
            <a:spLocks noChangeArrowheads="1"/>
          </p:cNvSpPr>
          <p:nvPr/>
        </p:nvSpPr>
        <p:spPr bwMode="auto">
          <a:xfrm>
            <a:off x="5076825" y="765175"/>
            <a:ext cx="3671888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3525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Красные двухэтажные автобусы, почтовые ящики, телефонные будки и даже мундиры королевских гвардейцев – везде преобладает красный цвет.</a:t>
            </a:r>
          </a:p>
          <a:p>
            <a:pPr indent="263525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Такова дань английской традиции.</a:t>
            </a:r>
          </a:p>
        </p:txBody>
      </p:sp>
      <p:pic>
        <p:nvPicPr>
          <p:cNvPr id="14343" name="Picture 9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77050" y="3573463"/>
            <a:ext cx="2000250" cy="3024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6317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31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317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174" grpId="0" build="allAtOnce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0103" name="Rectangle 7"/>
          <p:cNvSpPr>
            <a:spLocks noGrp="1" noChangeArrowheads="1"/>
          </p:cNvSpPr>
          <p:nvPr>
            <p:ph type="body" sz="half" idx="2"/>
          </p:nvPr>
        </p:nvSpPr>
        <p:spPr>
          <a:xfrm>
            <a:off x="2987675" y="549275"/>
            <a:ext cx="5761038" cy="2087563"/>
          </a:xfrm>
        </p:spPr>
        <p:txBody>
          <a:bodyPr/>
          <a:lstStyle/>
          <a:p>
            <a:pPr algn="just" eaLnBrk="1" hangingPunct="1">
              <a:buFontTx/>
              <a:buNone/>
              <a:defRPr/>
            </a:pPr>
            <a:r>
              <a:rPr lang="ru-RU" sz="2000" smtClean="0">
                <a:effectLst/>
                <a:latin typeface="Book Antiqua" pitchFamily="18" charset="0"/>
              </a:rPr>
              <a:t>               </a:t>
            </a: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Порядок в английских городах поддерживают стражи порядка, одетые  в традиционную форму, которую мог видеть самый известный из лондонских детективов Шерлок Холмс.</a:t>
            </a:r>
          </a:p>
          <a:p>
            <a:pPr eaLnBrk="1" hangingPunct="1"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     </a:t>
            </a:r>
          </a:p>
          <a:p>
            <a:pPr eaLnBrk="1" hangingPunct="1"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     </a:t>
            </a:r>
          </a:p>
        </p:txBody>
      </p:sp>
      <p:pic>
        <p:nvPicPr>
          <p:cNvPr id="260100" name="Picture 4" descr="00032011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76250"/>
            <a:ext cx="2312988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104" name="Text Box 8"/>
          <p:cNvSpPr txBox="1">
            <a:spLocks noChangeArrowheads="1"/>
          </p:cNvSpPr>
          <p:nvPr/>
        </p:nvSpPr>
        <p:spPr bwMode="auto">
          <a:xfrm>
            <a:off x="395288" y="4221163"/>
            <a:ext cx="4608512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20000"/>
              </a:spcBef>
              <a:buClr>
                <a:schemeClr val="tx1"/>
              </a:buClr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   В доме на Бейкер-стрит, в котором по воле своего создателя писателя Артура Конан Дойла жил Холмс,  сейчас находится музей этого удивительного литературного персонажа.</a:t>
            </a:r>
          </a:p>
          <a:p>
            <a:pPr>
              <a:spcBef>
                <a:spcPct val="50000"/>
              </a:spcBef>
              <a:defRPr/>
            </a:pPr>
            <a:endParaRPr lang="ru-RU" sz="2000"/>
          </a:p>
        </p:txBody>
      </p:sp>
      <p:pic>
        <p:nvPicPr>
          <p:cNvPr id="260105" name="Picture 9" descr="Конан Дойл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1863" y="2492375"/>
            <a:ext cx="23495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0106" name="Text Box 10"/>
          <p:cNvSpPr txBox="1">
            <a:spLocks noChangeArrowheads="1"/>
          </p:cNvSpPr>
          <p:nvPr/>
        </p:nvSpPr>
        <p:spPr bwMode="auto">
          <a:xfrm>
            <a:off x="5724525" y="5373688"/>
            <a:ext cx="30956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Артур Конан Дойл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0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260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8062913" cy="57626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Королевская семья</a:t>
            </a:r>
          </a:p>
        </p:txBody>
      </p:sp>
      <p:pic>
        <p:nvPicPr>
          <p:cNvPr id="16387" name="Picture 4" descr="41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1125538"/>
            <a:ext cx="3671888" cy="275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3" name="Text Box 5"/>
          <p:cNvSpPr txBox="1">
            <a:spLocks noChangeArrowheads="1"/>
          </p:cNvSpPr>
          <p:nvPr/>
        </p:nvSpPr>
        <p:spPr bwMode="auto">
          <a:xfrm>
            <a:off x="395288" y="4076700"/>
            <a:ext cx="38893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Памятник королеве Виктории.  В ее честь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XIX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век в Англии именуется викторианской эпохой.</a:t>
            </a:r>
          </a:p>
        </p:txBody>
      </p:sp>
      <p:pic>
        <p:nvPicPr>
          <p:cNvPr id="16389" name="Picture 9" descr="Королева-мать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5600" y="1125538"/>
            <a:ext cx="2336800" cy="250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7819" name="Text Box 11"/>
          <p:cNvSpPr txBox="1">
            <a:spLocks noChangeArrowheads="1"/>
          </p:cNvSpPr>
          <p:nvPr/>
        </p:nvSpPr>
        <p:spPr bwMode="auto">
          <a:xfrm>
            <a:off x="4572000" y="3860800"/>
            <a:ext cx="424815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Королева-мать, жена последнего короля Англии Георга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VI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, представителя Виндзорской династии. </a:t>
            </a:r>
          </a:p>
        </p:txBody>
      </p:sp>
      <p:sp>
        <p:nvSpPr>
          <p:cNvPr id="247820" name="Text Box 12"/>
          <p:cNvSpPr txBox="1">
            <a:spLocks noChangeArrowheads="1"/>
          </p:cNvSpPr>
          <p:nvPr/>
        </p:nvSpPr>
        <p:spPr bwMode="auto">
          <a:xfrm>
            <a:off x="323850" y="5157788"/>
            <a:ext cx="8496300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    </a:t>
            </a: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Великобритания – конституционная монархия.</a:t>
            </a:r>
            <a:r>
              <a:rPr lang="ru-RU" sz="2000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ru-RU" sz="2000">
                <a:latin typeface="Book Antiqua" pitchFamily="18" charset="0"/>
              </a:rPr>
              <a:t>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Королевская власть является пожизненной и передается по наследству прямым потомкам монарха по мужской линии, а в случае их отсутствия – по женской линии, согласно старшинству.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478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792162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Королевская семья</a:t>
            </a:r>
          </a:p>
        </p:txBody>
      </p:sp>
      <p:pic>
        <p:nvPicPr>
          <p:cNvPr id="17411" name="Picture 14" descr="Елизавета II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55650" y="1052513"/>
            <a:ext cx="2763838" cy="3095625"/>
          </a:xfrm>
        </p:spPr>
      </p:pic>
      <p:pic>
        <p:nvPicPr>
          <p:cNvPr id="17412" name="Picture 15" descr="Принц Чарльз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64163" y="1341438"/>
            <a:ext cx="2349500" cy="264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3968" name="Text Box 16"/>
          <p:cNvSpPr txBox="1">
            <a:spLocks noChangeArrowheads="1"/>
          </p:cNvSpPr>
          <p:nvPr/>
        </p:nvSpPr>
        <p:spPr bwMode="auto">
          <a:xfrm>
            <a:off x="0" y="4365625"/>
            <a:ext cx="450056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Правящая королева Елизавета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II</a:t>
            </a:r>
            <a:endParaRPr lang="ru-RU" i="1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sp>
        <p:nvSpPr>
          <p:cNvPr id="253969" name="Text Box 17"/>
          <p:cNvSpPr txBox="1">
            <a:spLocks noChangeArrowheads="1"/>
          </p:cNvSpPr>
          <p:nvPr/>
        </p:nvSpPr>
        <p:spPr bwMode="auto">
          <a:xfrm>
            <a:off x="4572000" y="4292600"/>
            <a:ext cx="43926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Наследный принц Чарльз, принц Уэльский</a:t>
            </a:r>
          </a:p>
        </p:txBody>
      </p:sp>
      <p:sp>
        <p:nvSpPr>
          <p:cNvPr id="253970" name="Text Box 18"/>
          <p:cNvSpPr txBox="1">
            <a:spLocks noChangeArrowheads="1"/>
          </p:cNvSpPr>
          <p:nvPr/>
        </p:nvSpPr>
        <p:spPr bwMode="auto">
          <a:xfrm>
            <a:off x="323850" y="5229225"/>
            <a:ext cx="8351838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3525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Традиционное уважение к монархии и монархической династии в крови у англичан. Посмотреть на ежегодный выезд королевы из Букингемского дворца собираются тысячи лондонцев и гостей столицы.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539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>
          <a:xfrm>
            <a:off x="2555875" y="609600"/>
            <a:ext cx="5902325" cy="65881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Досуг аристократов</a:t>
            </a:r>
          </a:p>
        </p:txBody>
      </p:sp>
      <p:pic>
        <p:nvPicPr>
          <p:cNvPr id="269319" name="Picture 7" descr="00026635"/>
          <p:cNvPicPr>
            <a:picLocks noChangeAspect="1" noChangeArrowheads="1"/>
          </p:cNvPicPr>
          <p:nvPr>
            <p:ph sz="quarter" idx="2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003800" y="3789363"/>
            <a:ext cx="3673475" cy="24431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9320" name="Picture 8" descr="00026680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68313" y="765175"/>
            <a:ext cx="2106612" cy="3168650"/>
          </a:xfrm>
        </p:spPr>
      </p:pic>
      <p:sp>
        <p:nvSpPr>
          <p:cNvPr id="269321" name="Text Box 9"/>
          <p:cNvSpPr txBox="1">
            <a:spLocks noChangeArrowheads="1"/>
          </p:cNvSpPr>
          <p:nvPr/>
        </p:nvSpPr>
        <p:spPr bwMode="auto">
          <a:xfrm>
            <a:off x="2771775" y="1268413"/>
            <a:ext cx="5903913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3525" algn="just">
              <a:spcBef>
                <a:spcPct val="50000"/>
              </a:spcBef>
              <a:tabLst>
                <a:tab pos="536575" algn="l"/>
              </a:tabLst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Сохранившиеся до сих пор традиции отдыха английских аристократов – пример их стойкости. </a:t>
            </a:r>
          </a:p>
          <a:p>
            <a:pPr indent="263525" algn="just">
              <a:spcBef>
                <a:spcPct val="50000"/>
              </a:spcBef>
              <a:tabLst>
                <a:tab pos="536575" algn="l"/>
              </a:tabLst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Трубят охотничьи рога, повсюду раздается лай собак, красиво одетые всадники на породистых лошадях готовы отправиться на охоту! Охотничьи традиции неукоснительно соблюдаются.</a:t>
            </a:r>
          </a:p>
        </p:txBody>
      </p:sp>
      <p:pic>
        <p:nvPicPr>
          <p:cNvPr id="269322" name="Picture 10" descr="5"/>
          <p:cNvPicPr>
            <a:picLocks noChangeAspect="1" noChangeArrowheads="1"/>
          </p:cNvPicPr>
          <p:nvPr/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9250" y="4084638"/>
            <a:ext cx="2736850" cy="2085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69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69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9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318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Досуг аристократов</a:t>
            </a:r>
          </a:p>
        </p:txBody>
      </p:sp>
      <p:pic>
        <p:nvPicPr>
          <p:cNvPr id="19459" name="Picture 6" descr="j0316713"/>
          <p:cNvPicPr>
            <a:picLocks noChangeAspect="1" noChangeArrowheads="1"/>
          </p:cNvPicPr>
          <p:nvPr>
            <p:ph sz="half" idx="2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00563" y="1341438"/>
            <a:ext cx="4284662" cy="28416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0" name="Picture 7" descr="j0316712"/>
          <p:cNvPicPr>
            <a:picLocks noChangeAspect="1" noChangeArrowheads="1"/>
          </p:cNvPicPr>
          <p:nvPr>
            <p:ph sz="half" idx="1"/>
          </p:nvPr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908175" y="4005263"/>
            <a:ext cx="3240088" cy="21336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1368" name="Text Box 8"/>
          <p:cNvSpPr txBox="1">
            <a:spLocks noChangeArrowheads="1"/>
          </p:cNvSpPr>
          <p:nvPr/>
        </p:nvSpPr>
        <p:spPr bwMode="auto">
          <a:xfrm>
            <a:off x="323850" y="1341438"/>
            <a:ext cx="3744913" cy="253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Гольф - игра настоящих мужчин, могла возникнуть только в Англии  (в Шотландии). Только здесь самые зеленые лужайки, на которых в перерывах между ударами клюшки иногда решаются судьбы народов.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2713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65881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Досуг аристократов</a:t>
            </a:r>
          </a:p>
        </p:txBody>
      </p:sp>
      <p:pic>
        <p:nvPicPr>
          <p:cNvPr id="20483" name="Picture 6" descr="00026727"/>
          <p:cNvPicPr>
            <a:picLocks noChangeAspect="1" noChangeArrowheads="1"/>
          </p:cNvPicPr>
          <p:nvPr>
            <p:ph sz="half" idx="1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16013" y="1341438"/>
            <a:ext cx="2028825" cy="302418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4" name="Picture 7" descr="00026611"/>
          <p:cNvPicPr>
            <a:picLocks noChangeAspect="1" noChangeArrowheads="1"/>
          </p:cNvPicPr>
          <p:nvPr>
            <p:ph sz="half" idx="2"/>
          </p:nvPr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118100" y="1484313"/>
            <a:ext cx="3279775" cy="453707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3416" name="Text Box 8"/>
          <p:cNvSpPr txBox="1">
            <a:spLocks noChangeArrowheads="1"/>
          </p:cNvSpPr>
          <p:nvPr/>
        </p:nvSpPr>
        <p:spPr bwMode="auto">
          <a:xfrm>
            <a:off x="323850" y="4437063"/>
            <a:ext cx="4535488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Где, кроме как не на дерби (скачках), англичанин может показать свою приверженность как к самим состязаниям, так  и к традиционному внешнему виду?!</a:t>
            </a:r>
            <a:r>
              <a:rPr lang="ru-RU" sz="2000"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1000"/>
                                        <p:tgtEl>
                                          <p:spTgt spid="2734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7318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Кулинарные пристрастия</a:t>
            </a:r>
          </a:p>
        </p:txBody>
      </p:sp>
      <p:pic>
        <p:nvPicPr>
          <p:cNvPr id="290820" name="Picture 4" descr="00013516"/>
          <p:cNvPicPr>
            <a:picLocks noChangeAspect="1" noChangeArrowheads="1"/>
          </p:cNvPicPr>
          <p:nvPr>
            <p:ph type="body" idx="1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572000" y="2205038"/>
            <a:ext cx="4033838" cy="3108325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0821" name="Text Box 5"/>
          <p:cNvSpPr txBox="1">
            <a:spLocks noChangeArrowheads="1"/>
          </p:cNvSpPr>
          <p:nvPr/>
        </p:nvSpPr>
        <p:spPr bwMode="auto">
          <a:xfrm>
            <a:off x="323850" y="1916113"/>
            <a:ext cx="410368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84138" algn="just">
              <a:spcBef>
                <a:spcPct val="50000"/>
              </a:spcBef>
              <a:defRPr/>
            </a:pPr>
            <a:r>
              <a:rPr lang="ru-RU" sz="2000" b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Обязательная овсянка на воде и без соли по утрам, завтрак с неизменной булочкой, джемом, сливочным маслом и кофе, яйцо с кусочками бекона и не менее обязательный чай в 5 часов дня – разве можно представить себе без этого англичанина?</a:t>
            </a:r>
          </a:p>
          <a:p>
            <a:pPr indent="84138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Бифштексом и ростбифом мир тоже обязан Англии.</a:t>
            </a:r>
          </a:p>
        </p:txBody>
      </p:sp>
      <p:sp>
        <p:nvSpPr>
          <p:cNvPr id="290822" name="Text Box 6"/>
          <p:cNvSpPr txBox="1">
            <a:spLocks noChangeArrowheads="1"/>
          </p:cNvSpPr>
          <p:nvPr/>
        </p:nvSpPr>
        <p:spPr bwMode="auto">
          <a:xfrm>
            <a:off x="539750" y="1341438"/>
            <a:ext cx="806450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Кулинарные пристрастия англичан имеют давние традиции. </a:t>
            </a:r>
          </a:p>
          <a:p>
            <a:pPr>
              <a:defRPr/>
            </a:pPr>
            <a:r>
              <a:rPr lang="ru-RU" sz="2000" b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</a:t>
            </a:r>
          </a:p>
          <a:p>
            <a:pPr>
              <a:spcBef>
                <a:spcPct val="50000"/>
              </a:spcBef>
              <a:defRPr/>
            </a:pPr>
            <a:endParaRPr lang="ru-RU" sz="200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0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3000"/>
                                        <p:tgtEl>
                                          <p:spTgt spid="290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1285875" y="1857375"/>
            <a:ext cx="4857750" cy="1214438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Англичане: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sz="quarter" idx="1"/>
          </p:nvPr>
        </p:nvSpPr>
        <p:spPr>
          <a:xfrm>
            <a:off x="755650" y="2786063"/>
            <a:ext cx="5110163" cy="2552700"/>
          </a:xfrm>
        </p:spPr>
        <p:txBody>
          <a:bodyPr/>
          <a:lstStyle/>
          <a:p>
            <a:pPr eaLnBrk="1" hangingPunct="1"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Любят королеву.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Пьют чай в 5 часов, а обедают вечером.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Своеобразно шутят.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Считают свой дом крепостью.</a:t>
            </a:r>
          </a:p>
          <a:p>
            <a:pPr eaLnBrk="1" hangingPunct="1"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Ездят на красных двухэтажных автобусах.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sz="half" idx="3"/>
          </p:nvPr>
        </p:nvSpPr>
        <p:spPr>
          <a:xfrm>
            <a:off x="755650" y="4857750"/>
            <a:ext cx="7772400" cy="1071563"/>
          </a:xfrm>
        </p:spPr>
        <p:txBody>
          <a:bodyPr/>
          <a:lstStyle/>
          <a:p>
            <a:pPr eaLnBrk="1" hangingPunct="1">
              <a:defRPr/>
            </a:pPr>
            <a:endParaRPr lang="ru-RU" sz="2000" b="1" dirty="0" smtClean="0">
              <a:effectLst/>
              <a:latin typeface="Book Antiqua" pitchFamily="18" charset="0"/>
            </a:endParaRPr>
          </a:p>
          <a:p>
            <a:pPr algn="ctr" eaLnBrk="1" hangingPunct="1">
              <a:buFontTx/>
              <a:buNone/>
              <a:defRPr/>
            </a:pPr>
            <a:r>
              <a:rPr lang="ru-RU" sz="3600" b="1" i="1" dirty="0" smtClean="0">
                <a:solidFill>
                  <a:srgbClr val="FF0000"/>
                </a:solidFill>
                <a:effectLst/>
                <a:latin typeface="Book Antiqua" pitchFamily="18" charset="0"/>
              </a:rPr>
              <a:t>Почему они не похожи на нас?!</a:t>
            </a:r>
          </a:p>
          <a:p>
            <a:pPr algn="ctr" eaLnBrk="1" hangingPunct="1">
              <a:buFontTx/>
              <a:buNone/>
              <a:defRPr/>
            </a:pPr>
            <a:endParaRPr lang="ru-RU" sz="3600" b="1" i="1" dirty="0" smtClean="0">
              <a:solidFill>
                <a:srgbClr val="FF0000"/>
              </a:solidFill>
              <a:effectLst/>
              <a:latin typeface="Book Antiqua" pitchFamily="18" charset="0"/>
            </a:endParaRPr>
          </a:p>
          <a:p>
            <a:pPr eaLnBrk="1" hangingPunct="1">
              <a:buFontTx/>
              <a:buNone/>
              <a:defRPr/>
            </a:pPr>
            <a:endParaRPr lang="ru-RU" sz="4400" b="1" i="1" dirty="0" smtClean="0">
              <a:latin typeface="Book Antiqua" pitchFamily="18" charset="0"/>
            </a:endParaRPr>
          </a:p>
        </p:txBody>
      </p:sp>
      <p:pic>
        <p:nvPicPr>
          <p:cNvPr id="4101" name="Picture 4" descr="00026682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27763" y="2205038"/>
            <a:ext cx="2108200" cy="280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1285875" y="692150"/>
            <a:ext cx="71437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60363" algn="ctr">
              <a:spcBef>
                <a:spcPct val="50000"/>
              </a:spcBef>
              <a:defRPr/>
            </a:pPr>
            <a:r>
              <a:rPr lang="ru-RU" sz="3200" b="1" dirty="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Парадоксальный английский характер</a:t>
            </a:r>
            <a:endParaRPr lang="ru-RU" sz="3200" b="1" dirty="0"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10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3" dur="1000"/>
                                        <p:tgtEl>
                                          <p:spTgt spid="4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6" dur="1000"/>
                                        <p:tgtEl>
                                          <p:spTgt spid="4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9" dur="1000"/>
                                        <p:tgtEl>
                                          <p:spTgt spid="410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0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4" descr="00026685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76700"/>
            <a:ext cx="3267075" cy="2173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5" descr="28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63938" y="549275"/>
            <a:ext cx="4200525" cy="276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3924300" y="3860800"/>
            <a:ext cx="4895850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179388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Альтернативой чопорному чайному застолью служит укромный паб, где англичанин может выпить кружку пива, пообщаться с друзьями, соседями, сослуживцами по работе. 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95288" y="2492375"/>
            <a:ext cx="27368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Английская пивная (паб)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1123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179388" y="908050"/>
            <a:ext cx="8713787" cy="5259388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«К английской жизни, оказывается, подступиться не легко. Кажется, будто вместо человеческих лиц к тебе повернуты спины» - пишет известный журналист и писатель Всеволод Овчинников.</a:t>
            </a: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81410D"/>
              </a:solidFill>
              <a:latin typeface="Book Antiqua" pitchFamily="18" charset="0"/>
            </a:endParaRP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«Это особенно чувствуется на улице. Над английской толпой всегда присутствует завеса молчания, которая особенно поражает потому, что люди вокруг не молчат, а разговаривают друг с другом! Но разговаривают каким-то особым голосом: приглушенным, почти усталым.</a:t>
            </a: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</a:t>
            </a:r>
          </a:p>
          <a:p>
            <a:pPr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Английская улица – это лишь русло, по которому протекает жизнь, ибо англичанин живет дома, а не на людях. Причем даже на людях он умудряется охранять собственное одиночество и сохранять одиночество других».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 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(В. Овчинников «Корни дуба»)</a:t>
            </a:r>
          </a:p>
          <a:p>
            <a:pPr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81410D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611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6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6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611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611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611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6112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26112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112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85" name="Picture 5" descr="00026721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404813"/>
            <a:ext cx="3744913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486" name="Picture 6" descr="00026744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628775"/>
            <a:ext cx="4103688" cy="2705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487" name="Text Box 7"/>
          <p:cNvSpPr txBox="1">
            <a:spLocks noChangeArrowheads="1"/>
          </p:cNvSpPr>
          <p:nvPr/>
        </p:nvSpPr>
        <p:spPr bwMode="auto">
          <a:xfrm>
            <a:off x="4716463" y="3068638"/>
            <a:ext cx="4032250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263525"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В выходные дни, уставшие от суеты большого города, пыли, смога, условностей, англичане бросают все дела, садятся за руль своего автомобиля и по трассе с левосторонним движением вырываются за город, на природу… </a:t>
            </a:r>
          </a:p>
        </p:txBody>
      </p:sp>
      <p:sp>
        <p:nvSpPr>
          <p:cNvPr id="276489" name="Text Box 9"/>
          <p:cNvSpPr txBox="1">
            <a:spLocks noChangeArrowheads="1"/>
          </p:cNvSpPr>
          <p:nvPr/>
        </p:nvSpPr>
        <p:spPr bwMode="auto">
          <a:xfrm>
            <a:off x="250825" y="333375"/>
            <a:ext cx="4321175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i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</a:t>
            </a:r>
            <a:r>
              <a:rPr lang="ru-RU" sz="2000" i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Англии строго соблюдается традиция дней отдыха: «уик-энд» - конец недели. </a:t>
            </a:r>
          </a:p>
        </p:txBody>
      </p:sp>
      <p:sp>
        <p:nvSpPr>
          <p:cNvPr id="276490" name="Text Box 10"/>
          <p:cNvSpPr txBox="1">
            <a:spLocks noChangeArrowheads="1"/>
          </p:cNvSpPr>
          <p:nvPr/>
        </p:nvSpPr>
        <p:spPr bwMode="auto">
          <a:xfrm>
            <a:off x="395288" y="6165850"/>
            <a:ext cx="81375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i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По воскресеньям на улицах никого нет, закрыты театры и магазины.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76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1" dur="2000"/>
                                        <p:tgtEl>
                                          <p:spTgt spid="276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2" name="Text Box 4"/>
          <p:cNvSpPr txBox="1">
            <a:spLocks noChangeArrowheads="1"/>
          </p:cNvSpPr>
          <p:nvPr/>
        </p:nvSpPr>
        <p:spPr bwMode="auto">
          <a:xfrm>
            <a:off x="3563938" y="5229225"/>
            <a:ext cx="48958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Где отдыхают англичане?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676" name="Text Box 4"/>
          <p:cNvSpPr txBox="1">
            <a:spLocks noChangeArrowheads="1"/>
          </p:cNvSpPr>
          <p:nvPr/>
        </p:nvSpPr>
        <p:spPr bwMode="auto">
          <a:xfrm>
            <a:off x="395288" y="692150"/>
            <a:ext cx="8353425" cy="1463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i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Англичане не любят бывать вне Британских  островов!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Отдыхая на юго-восточном побережье о.Великобритания,  курортники любуются лиловыми скалами побережья, сверкающими на солнце ослепительной белизной.</a:t>
            </a:r>
          </a:p>
        </p:txBody>
      </p:sp>
      <p:pic>
        <p:nvPicPr>
          <p:cNvPr id="26627" name="Picture 5" descr="94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2276475"/>
            <a:ext cx="377983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6" descr="00026764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644900"/>
            <a:ext cx="2520950" cy="176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4679" name="Text Box 7"/>
          <p:cNvSpPr txBox="1">
            <a:spLocks noChangeArrowheads="1"/>
          </p:cNvSpPr>
          <p:nvPr/>
        </p:nvSpPr>
        <p:spPr bwMode="auto">
          <a:xfrm>
            <a:off x="468313" y="5516563"/>
            <a:ext cx="33115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Семейное фото 30-х гг. 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XX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в.</a:t>
            </a:r>
          </a:p>
        </p:txBody>
      </p:sp>
      <p:sp>
        <p:nvSpPr>
          <p:cNvPr id="284680" name="Text Box 8"/>
          <p:cNvSpPr txBox="1">
            <a:spLocks noChangeArrowheads="1"/>
          </p:cNvSpPr>
          <p:nvPr/>
        </p:nvSpPr>
        <p:spPr bwMode="auto">
          <a:xfrm>
            <a:off x="4859338" y="5157788"/>
            <a:ext cx="36004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Белые утесы Дувра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284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284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284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28467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9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27652" name="Picture 4" descr="Stonehenge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9077" name="Text Box 5"/>
          <p:cNvSpPr txBox="1">
            <a:spLocks noChangeArrowheads="1"/>
          </p:cNvSpPr>
          <p:nvPr/>
        </p:nvSpPr>
        <p:spPr bwMode="auto">
          <a:xfrm>
            <a:off x="323850" y="5805488"/>
            <a:ext cx="84963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Встреча с древностью ожидает путешественника у загадочного мегалита Стоунхендж.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5700" name="Picture 4" descr="00026668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429000"/>
            <a:ext cx="1770062" cy="2305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5701" name="Picture 5" descr="00026696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19475" y="1700213"/>
            <a:ext cx="5222875" cy="345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5702" name="Text Box 6"/>
          <p:cNvSpPr txBox="1">
            <a:spLocks noChangeArrowheads="1"/>
          </p:cNvSpPr>
          <p:nvPr/>
        </p:nvSpPr>
        <p:spPr bwMode="auto">
          <a:xfrm>
            <a:off x="395288" y="765175"/>
            <a:ext cx="799306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Путешествие по горным склонам по плечу даже начинающим туристам!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857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85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4" descr="62"/>
          <p:cNvPicPr>
            <a:picLocks noChangeAspect="1" noChangeArrowheads="1"/>
          </p:cNvPicPr>
          <p:nvPr>
            <p:ph type="body"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0"/>
            <a:ext cx="9144000" cy="685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699" name="Text Box 5"/>
          <p:cNvSpPr txBox="1">
            <a:spLocks noChangeArrowheads="1"/>
          </p:cNvSpPr>
          <p:nvPr/>
        </p:nvSpPr>
        <p:spPr bwMode="auto">
          <a:xfrm>
            <a:off x="395288" y="6524625"/>
            <a:ext cx="81375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51910" name="Text Box 6"/>
          <p:cNvSpPr txBox="1">
            <a:spLocks noChangeArrowheads="1"/>
          </p:cNvSpPr>
          <p:nvPr/>
        </p:nvSpPr>
        <p:spPr bwMode="auto">
          <a:xfrm>
            <a:off x="250825" y="260350"/>
            <a:ext cx="8497888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«Веселая зеленая Англия». Так исстари воспевали свою страну английские поэты. И действительно, нигде, вероятно, не встретить такой нежной, ласкающей глаз  зелени, как в английской деревне.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2508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defRPr/>
            </a:pPr>
            <a:endParaRPr lang="ru-RU" smtClean="0"/>
          </a:p>
        </p:txBody>
      </p:sp>
      <p:pic>
        <p:nvPicPr>
          <p:cNvPr id="30724" name="Picture 4" descr="58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17463"/>
            <a:ext cx="9144000" cy="68929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0885" name="Text Box 5"/>
          <p:cNvSpPr txBox="1">
            <a:spLocks noChangeArrowheads="1"/>
          </p:cNvSpPr>
          <p:nvPr/>
        </p:nvSpPr>
        <p:spPr bwMode="auto">
          <a:xfrm>
            <a:off x="179388" y="5516563"/>
            <a:ext cx="8640762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В настоящее время владельцы фамильных поместий с сокровищницами искусства открывают за плату двери для публики. Такой вид отдыха весьма распространен в Англии.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4" descr="00036100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24525" y="1628775"/>
            <a:ext cx="2978150" cy="1987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1747" name="Picture 5" descr="00036137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365625"/>
            <a:ext cx="2663825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8" name="Text Box 6"/>
          <p:cNvSpPr txBox="1">
            <a:spLocks noChangeArrowheads="1"/>
          </p:cNvSpPr>
          <p:nvPr/>
        </p:nvSpPr>
        <p:spPr bwMode="auto">
          <a:xfrm>
            <a:off x="1331913" y="620713"/>
            <a:ext cx="3744912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600" b="1">
                <a:latin typeface="Book Antiqua" panose="02040602050305030304" pitchFamily="18" charset="0"/>
              </a:rPr>
              <a:t>Дети</a:t>
            </a:r>
          </a:p>
        </p:txBody>
      </p:sp>
      <p:sp>
        <p:nvSpPr>
          <p:cNvPr id="262151" name="Text Box 7"/>
          <p:cNvSpPr txBox="1">
            <a:spLocks noChangeArrowheads="1"/>
          </p:cNvSpPr>
          <p:nvPr/>
        </p:nvSpPr>
        <p:spPr bwMode="auto">
          <a:xfrm>
            <a:off x="323850" y="1196975"/>
            <a:ext cx="5256213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</a:t>
            </a:r>
            <a:r>
              <a:rPr lang="ru-RU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 обычной семье, как правило, 2-4 ребенка. Но для английских детей детство – это такой период, который нужно миновать как можно скорее. На Рождество родители заваливают ребенка подарками, а в остальное время стараются сдерживаться , да и вообще, предпочитают предоставить воспитание детей кому-нибудь, отдавая их с ранних лет в колледжи или школьные интернаты «паблик скулз», расположенные обычно подальше от города. </a:t>
            </a:r>
          </a:p>
        </p:txBody>
      </p:sp>
      <p:sp>
        <p:nvSpPr>
          <p:cNvPr id="262152" name="Text Box 8"/>
          <p:cNvSpPr txBox="1">
            <a:spLocks noChangeArrowheads="1"/>
          </p:cNvSpPr>
          <p:nvPr/>
        </p:nvSpPr>
        <p:spPr bwMode="auto">
          <a:xfrm>
            <a:off x="3419475" y="4581525"/>
            <a:ext cx="5473700" cy="1495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</a:t>
            </a:r>
            <a:r>
              <a:rPr lang="ru-RU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Самыми престижными университетами в Англии считаются Оксфордский и Кембриджский, в которых традиционно наряду с обычными студентами обучаются отпрыски королевской фамилии.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21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2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5"/>
          <p:cNvSpPr>
            <a:spLocks noChangeArrowheads="1"/>
          </p:cNvSpPr>
          <p:nvPr/>
        </p:nvSpPr>
        <p:spPr bwMode="auto">
          <a:xfrm>
            <a:off x="2987675" y="115888"/>
            <a:ext cx="6011863" cy="1584325"/>
          </a:xfrm>
          <a:prstGeom prst="rect">
            <a:avLst/>
          </a:prstGeom>
          <a:solidFill>
            <a:schemeClr val="accent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2987675" y="115888"/>
            <a:ext cx="59404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58775" algn="just">
              <a:spcBef>
                <a:spcPct val="50000"/>
              </a:spcBef>
              <a:defRPr/>
            </a:pPr>
            <a:r>
              <a:rPr lang="ru-RU" sz="1400" b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У северо-западных берегов Европы находятся Британские острова. Главный остров называется Великобритания, а по нему и все государство, расположенное на архипелаге и в северной части острова Ирландия, зовут Великобританией. Но у страны есть и другие  названия: Соединенное королевство Великобритании и Ирландии, а также  Англия – по ее главной исторической части</a:t>
            </a:r>
            <a:r>
              <a:rPr lang="ru-RU" sz="1400" i="1">
                <a:solidFill>
                  <a:srgbClr val="81410D"/>
                </a:solidFill>
                <a:latin typeface="Book Antiqua" pitchFamily="18" charset="0"/>
              </a:rPr>
              <a:t>.</a:t>
            </a:r>
            <a:r>
              <a:rPr lang="ru-RU" sz="1400">
                <a:solidFill>
                  <a:srgbClr val="81410D"/>
                </a:solidFill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4" descr="00026638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565400"/>
            <a:ext cx="2709863" cy="1795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1" name="Picture 5" descr="00013518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908050"/>
            <a:ext cx="1673225" cy="2089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6" descr="00019761"/>
          <p:cNvPicPr>
            <a:picLocks noChangeAspect="1" noChangeArrowheads="1"/>
          </p:cNvPicPr>
          <p:nvPr/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56325" y="765175"/>
            <a:ext cx="2303463" cy="15668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3" name="Picture 7" descr="00020250"/>
          <p:cNvPicPr>
            <a:picLocks noChangeAspect="1" noChangeArrowheads="1"/>
          </p:cNvPicPr>
          <p:nvPr/>
        </p:nvPicPr>
        <p:blipFill>
          <a:blip r:embed="rId5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71775" y="1700213"/>
            <a:ext cx="1716088" cy="2592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4" name="Text Box 8"/>
          <p:cNvSpPr txBox="1">
            <a:spLocks noChangeArrowheads="1"/>
          </p:cNvSpPr>
          <p:nvPr/>
        </p:nvSpPr>
        <p:spPr bwMode="auto">
          <a:xfrm>
            <a:off x="2627313" y="549275"/>
            <a:ext cx="3024187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600" b="1">
                <a:latin typeface="Book Antiqua" panose="02040602050305030304" pitchFamily="18" charset="0"/>
              </a:rPr>
              <a:t>Английские старики</a:t>
            </a:r>
          </a:p>
        </p:txBody>
      </p:sp>
      <p:sp>
        <p:nvSpPr>
          <p:cNvPr id="19465" name="Text Box 9"/>
          <p:cNvSpPr txBox="1">
            <a:spLocks noChangeArrowheads="1"/>
          </p:cNvSpPr>
          <p:nvPr/>
        </p:nvSpPr>
        <p:spPr bwMode="auto">
          <a:xfrm>
            <a:off x="250825" y="4437063"/>
            <a:ext cx="8424863" cy="176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  <a:defRPr/>
            </a:pPr>
            <a:r>
              <a:rPr lang="ru-RU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 </a:t>
            </a: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Печальной традицией англичан является отношение к старикам как к «неудобным». Они часто заброшены родными и, если позволяют доходы, доживают свой век в сумрачных домах призрения.</a:t>
            </a:r>
          </a:p>
          <a:p>
            <a:pPr algn="just"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   Впрочем,  родственники часто навещают их.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2000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2000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6"/>
          <p:cNvSpPr>
            <a:spLocks noChangeArrowheads="1"/>
          </p:cNvSpPr>
          <p:nvPr/>
        </p:nvSpPr>
        <p:spPr bwMode="auto">
          <a:xfrm>
            <a:off x="395288" y="6092825"/>
            <a:ext cx="2663825" cy="620713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33795" name="Text Box 4"/>
          <p:cNvSpPr txBox="1">
            <a:spLocks noChangeArrowheads="1"/>
          </p:cNvSpPr>
          <p:nvPr/>
        </p:nvSpPr>
        <p:spPr bwMode="auto">
          <a:xfrm>
            <a:off x="0" y="5734050"/>
            <a:ext cx="7019925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i="1"/>
          </a:p>
        </p:txBody>
      </p:sp>
      <p:sp>
        <p:nvSpPr>
          <p:cNvPr id="291845" name="Text Box 5"/>
          <p:cNvSpPr txBox="1">
            <a:spLocks noChangeArrowheads="1"/>
          </p:cNvSpPr>
          <p:nvPr/>
        </p:nvSpPr>
        <p:spPr bwMode="auto">
          <a:xfrm>
            <a:off x="468313" y="6165850"/>
            <a:ext cx="24479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Старая гвардия…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916" name="Text Box 4"/>
          <p:cNvSpPr txBox="1">
            <a:spLocks noChangeArrowheads="1"/>
          </p:cNvSpPr>
          <p:nvPr/>
        </p:nvSpPr>
        <p:spPr bwMode="auto">
          <a:xfrm>
            <a:off x="395288" y="741363"/>
            <a:ext cx="8280400" cy="5530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57188" algn="just">
              <a:spcBef>
                <a:spcPct val="50000"/>
              </a:spcBef>
              <a:defRPr/>
            </a:pPr>
            <a:r>
              <a:rPr lang="ru-RU" sz="2300" i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Англичанам свойственна тоска по прошлому, и нет для них ничего дороже всяких обычаев и традиций. Традиция для англичан означает некую непрерывную последовательность событий, которую следует сохранять любой ценой. В широком прошлом понятие «традиция» подразумевает, что нечто прошло достойную проверку временем, и, поэтому его следует сохранить. Так должно быть. Потому, что так было всегда.  Ведь это традиция!</a:t>
            </a:r>
          </a:p>
          <a:p>
            <a:pPr indent="357188" algn="just">
              <a:spcBef>
                <a:spcPct val="50000"/>
              </a:spcBef>
              <a:defRPr/>
            </a:pPr>
            <a:r>
              <a:rPr lang="ru-RU" sz="2300" i="1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Множество приведенных примеров о странностях англичан лишь иллюстрируют истину: сталкиваясь за рубежом с чем-то необычным и непривычным, люди превратно судят о нем из-за инстинктивной склонности  мерить все на свой аршин.           Чтобы познать другой народ и страну, нужно избавиться от этой привычки. И тогда странные англичане вовсе не будут казаться такими уж странными.</a:t>
            </a:r>
            <a:r>
              <a:rPr lang="ru-RU" sz="23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12" name="Text Box 20"/>
          <p:cNvSpPr txBox="1">
            <a:spLocks noChangeArrowheads="1"/>
          </p:cNvSpPr>
          <p:nvPr/>
        </p:nvSpPr>
        <p:spPr bwMode="auto">
          <a:xfrm>
            <a:off x="395288" y="4724400"/>
            <a:ext cx="8353425" cy="1160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Вот такие они, эти странные англичане… </a:t>
            </a:r>
          </a:p>
          <a:p>
            <a:pPr>
              <a:spcBef>
                <a:spcPct val="50000"/>
              </a:spcBef>
              <a:defRPr/>
            </a:pPr>
            <a:endParaRPr lang="ru-RU" sz="2800" b="1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Book Antiqua" pitchFamily="18" charset="0"/>
            </a:endParaRPr>
          </a:p>
        </p:txBody>
      </p:sp>
      <p:pic>
        <p:nvPicPr>
          <p:cNvPr id="33813" name="Picture 21" descr="0002674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95738" y="836613"/>
            <a:ext cx="4557712" cy="3484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0"/>
                                        <p:tgtEl>
                                          <p:spTgt spid="338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38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50825" y="692150"/>
            <a:ext cx="8569325" cy="2449513"/>
          </a:xfrm>
        </p:spPr>
        <p:txBody>
          <a:bodyPr/>
          <a:lstStyle/>
          <a:p>
            <a:pPr marL="84138" indent="358775" algn="just" eaLnBrk="1" hangingPunct="1">
              <a:lnSpc>
                <a:spcPct val="90000"/>
              </a:lnSpc>
              <a:buFontTx/>
              <a:buNone/>
              <a:tabLst>
                <a:tab pos="715963" algn="l"/>
              </a:tabLst>
              <a:defRPr/>
            </a:pPr>
            <a:r>
              <a:rPr lang="ru-RU" sz="2400" dirty="0" smtClean="0">
                <a:latin typeface="Book Antiqua" pitchFamily="18" charset="0"/>
              </a:rPr>
              <a:t> </a:t>
            </a:r>
            <a:r>
              <a:rPr lang="ru-RU" sz="2400" dirty="0" smtClean="0">
                <a:solidFill>
                  <a:srgbClr val="81410D"/>
                </a:solidFill>
                <a:latin typeface="Book Antiqua" pitchFamily="18" charset="0"/>
              </a:rPr>
              <a:t>Соединенное Королевство – небольшая страна, но исторически сложилось так, что она стала родиной для многих народностей, культур, религий.  Самая многочисленная группа населения – англичане. За ней следуют уэльсцы, шотландцы, ирландцы.</a:t>
            </a:r>
          </a:p>
          <a:p>
            <a:pPr marL="84138" indent="358775" algn="just" eaLnBrk="1" hangingPunct="1">
              <a:lnSpc>
                <a:spcPct val="90000"/>
              </a:lnSpc>
              <a:buFontTx/>
              <a:buNone/>
              <a:tabLst>
                <a:tab pos="715963" algn="l"/>
              </a:tabLst>
              <a:defRPr/>
            </a:pPr>
            <a:r>
              <a:rPr lang="ru-RU" sz="2400" dirty="0" smtClean="0">
                <a:solidFill>
                  <a:srgbClr val="81410D"/>
                </a:solidFill>
                <a:latin typeface="Book Antiqua" pitchFamily="18" charset="0"/>
              </a:rPr>
              <a:t> Каждый из народов отличается своими традициями, культурой, обычаями и даже внешним видом. </a:t>
            </a:r>
          </a:p>
          <a:p>
            <a:pPr marL="84138" indent="358775" eaLnBrk="1" hangingPunct="1">
              <a:lnSpc>
                <a:spcPct val="90000"/>
              </a:lnSpc>
              <a:buFontTx/>
              <a:buNone/>
              <a:tabLst>
                <a:tab pos="715963" algn="l"/>
              </a:tabLst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                     </a:t>
            </a:r>
            <a:endParaRPr lang="ru-RU" sz="2000" dirty="0" smtClean="0">
              <a:latin typeface="Book Antiqua" pitchFamily="18" charset="0"/>
            </a:endParaRPr>
          </a:p>
          <a:p>
            <a:pPr marL="84138" indent="358775" eaLnBrk="1" hangingPunct="1">
              <a:lnSpc>
                <a:spcPct val="90000"/>
              </a:lnSpc>
              <a:buFontTx/>
              <a:buNone/>
              <a:tabLst>
                <a:tab pos="715963" algn="l"/>
              </a:tabLst>
              <a:defRPr/>
            </a:pPr>
            <a:endParaRPr lang="ru-RU" sz="2000" dirty="0" smtClean="0">
              <a:latin typeface="Book Antiqua" pitchFamily="18" charset="0"/>
            </a:endParaRPr>
          </a:p>
        </p:txBody>
      </p:sp>
      <p:pic>
        <p:nvPicPr>
          <p:cNvPr id="6147" name="Picture 7" descr="0002675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732588" y="3284538"/>
            <a:ext cx="1590675" cy="2327275"/>
          </a:xfrm>
        </p:spPr>
      </p:pic>
      <p:pic>
        <p:nvPicPr>
          <p:cNvPr id="6148" name="Picture 8" descr="00026609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3213100"/>
            <a:ext cx="1598612" cy="2379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9" descr="Копия Шотландия-14"/>
          <p:cNvPicPr>
            <a:picLocks noChangeAspect="1" noChangeArrowheads="1"/>
          </p:cNvPicPr>
          <p:nvPr/>
        </p:nvPicPr>
        <p:blipFill>
          <a:blip r:embed="rId4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79700" y="3213100"/>
            <a:ext cx="1820863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395288" y="5805488"/>
            <a:ext cx="1944687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Уэльсцы</a:t>
            </a:r>
          </a:p>
        </p:txBody>
      </p:sp>
      <p:sp>
        <p:nvSpPr>
          <p:cNvPr id="6155" name="Text Box 11"/>
          <p:cNvSpPr txBox="1">
            <a:spLocks noChangeArrowheads="1"/>
          </p:cNvSpPr>
          <p:nvPr/>
        </p:nvSpPr>
        <p:spPr bwMode="auto">
          <a:xfrm>
            <a:off x="2411413" y="5805488"/>
            <a:ext cx="24479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Шотландец</a:t>
            </a:r>
          </a:p>
        </p:txBody>
      </p:sp>
      <p:sp>
        <p:nvSpPr>
          <p:cNvPr id="6156" name="Text Box 12"/>
          <p:cNvSpPr txBox="1">
            <a:spLocks noChangeArrowheads="1"/>
          </p:cNvSpPr>
          <p:nvPr/>
        </p:nvSpPr>
        <p:spPr bwMode="auto">
          <a:xfrm>
            <a:off x="4932363" y="58054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Ирландцы</a:t>
            </a:r>
          </a:p>
        </p:txBody>
      </p:sp>
      <p:sp>
        <p:nvSpPr>
          <p:cNvPr id="6157" name="Text Box 13"/>
          <p:cNvSpPr txBox="1">
            <a:spLocks noChangeArrowheads="1"/>
          </p:cNvSpPr>
          <p:nvPr/>
        </p:nvSpPr>
        <p:spPr bwMode="auto">
          <a:xfrm>
            <a:off x="6804025" y="5805488"/>
            <a:ext cx="18002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Англичанин</a:t>
            </a:r>
          </a:p>
        </p:txBody>
      </p:sp>
      <p:pic>
        <p:nvPicPr>
          <p:cNvPr id="3" name="Picture 16" descr="00026620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3860800"/>
            <a:ext cx="1873250" cy="1254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614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44" name="Picture 4" descr="31"/>
          <p:cNvPicPr>
            <a:picLocks noChangeAspect="1" noChangeArrowheads="1"/>
          </p:cNvPicPr>
          <p:nvPr/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60350"/>
            <a:ext cx="3779838" cy="2495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71" name="Text Box 9"/>
          <p:cNvSpPr txBox="1">
            <a:spLocks noChangeArrowheads="1"/>
          </p:cNvSpPr>
          <p:nvPr/>
        </p:nvSpPr>
        <p:spPr bwMode="auto">
          <a:xfrm>
            <a:off x="539750" y="620713"/>
            <a:ext cx="34559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266252" name="Rectangle 1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549275"/>
            <a:ext cx="4787900" cy="1943100"/>
          </a:xfrm>
        </p:spPr>
        <p:txBody>
          <a:bodyPr/>
          <a:lstStyle/>
          <a:p>
            <a:pPr marL="84138" indent="35877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История английского народа – это длинная цепь набегов и завоеваний, войн и мирного сосуществования со своими соседями. </a:t>
            </a:r>
          </a:p>
          <a:p>
            <a:pPr marL="84138" indent="358775" algn="just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Островное положение страны и окружающая природа  оказала большое влияние на   формирование национальных черт характера.    </a:t>
            </a:r>
          </a:p>
        </p:txBody>
      </p:sp>
      <p:pic>
        <p:nvPicPr>
          <p:cNvPr id="266254" name="Picture 14" descr="51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500438"/>
            <a:ext cx="3529012" cy="2530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55" name="Rectangle 15"/>
          <p:cNvSpPr>
            <a:spLocks noChangeArrowheads="1"/>
          </p:cNvSpPr>
          <p:nvPr/>
        </p:nvSpPr>
        <p:spPr bwMode="auto">
          <a:xfrm>
            <a:off x="4211638" y="3357563"/>
            <a:ext cx="4392612" cy="283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58775" algn="just">
              <a:defRPr/>
            </a:pPr>
            <a:r>
              <a:rPr lang="ru-RU" sz="200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  Англичане - христиане, исповедуют преимущественно  протестантизм, представленный  англиканской церковью. Эта ветвь христианства отличается упрощенными религиозными ритуалами  и суровыми требованиями к верующим в обыденной жизни.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66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662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662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6" dur="2000"/>
                                        <p:tgtEl>
                                          <p:spTgt spid="266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66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72072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Какими англичане видят себя?</a:t>
            </a:r>
          </a:p>
        </p:txBody>
      </p:sp>
      <p:sp>
        <p:nvSpPr>
          <p:cNvPr id="277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987675" y="928688"/>
            <a:ext cx="6048375" cy="5572125"/>
          </a:xfrm>
        </p:spPr>
        <p:txBody>
          <a:bodyPr/>
          <a:lstStyle/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400" dirty="0" smtClean="0">
                <a:effectLst/>
                <a:latin typeface="Book Antiqua" pitchFamily="18" charset="0"/>
              </a:rPr>
              <a:t>          </a:t>
            </a: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Англичане считают себя законопослушными, вежливыми, великодушными, галантными, стойкими, справедливыми.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 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81410D"/>
              </a:solidFill>
              <a:latin typeface="Book Antiqua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endParaRPr lang="ru-RU" sz="2000" dirty="0" smtClean="0">
              <a:solidFill>
                <a:srgbClr val="81410D"/>
              </a:solidFill>
              <a:latin typeface="Book Antiqua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b="1" dirty="0" smtClean="0">
                <a:solidFill>
                  <a:srgbClr val="81410D"/>
                </a:solidFill>
                <a:latin typeface="Book Antiqua" pitchFamily="18" charset="0"/>
              </a:rPr>
              <a:t>            </a:t>
            </a: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Они также безумно гордятся свойственным им самоуничижительным юмором, считая его безусловным доказательством своего великодушия. Англичане убеждены, что все лучшее в нашей жизни своим происхождением обязано Англии, или же, в этой стране оно было улучшено.</a:t>
            </a:r>
            <a:endParaRPr lang="ru-RU" sz="2000" dirty="0" smtClean="0">
              <a:solidFill>
                <a:schemeClr val="tx2"/>
              </a:solidFill>
              <a:latin typeface="Book Antiqua" pitchFamily="18" charset="0"/>
            </a:endParaRP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chemeClr val="tx2"/>
                </a:solidFill>
                <a:latin typeface="Book Antiqua" pitchFamily="18" charset="0"/>
              </a:rPr>
              <a:t>            </a:t>
            </a:r>
          </a:p>
          <a:p>
            <a:pPr algn="r" eaLnBrk="1" hangingPunct="1">
              <a:lnSpc>
                <a:spcPct val="80000"/>
              </a:lnSpc>
              <a:buFontTx/>
              <a:buNone/>
              <a:defRPr/>
            </a:pPr>
            <a:r>
              <a:rPr lang="ru-RU" sz="2000" dirty="0" smtClean="0">
                <a:solidFill>
                  <a:srgbClr val="81410D"/>
                </a:solidFill>
                <a:latin typeface="Book Antiqua" pitchFamily="18" charset="0"/>
              </a:rPr>
              <a:t>             </a:t>
            </a:r>
            <a:r>
              <a:rPr lang="ru-RU" sz="2000" b="1" dirty="0" smtClean="0">
                <a:solidFill>
                  <a:srgbClr val="81410D"/>
                </a:solidFill>
                <a:latin typeface="Book Antiqua" pitchFamily="18" charset="0"/>
              </a:rPr>
              <a:t>Внешний вид, видимость, приличия – вот что для англичанина важнее всего!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7750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7750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750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95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404813"/>
            <a:ext cx="7772400" cy="93662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Как, по мнению англичан, к ним относятся другие?</a:t>
            </a:r>
          </a:p>
        </p:txBody>
      </p:sp>
      <p:sp>
        <p:nvSpPr>
          <p:cNvPr id="279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-1549400" y="1628775"/>
            <a:ext cx="10296525" cy="2016125"/>
          </a:xfrm>
        </p:spPr>
        <p:txBody>
          <a:bodyPr/>
          <a:lstStyle/>
          <a:p>
            <a:pPr lvl="4" indent="277813" algn="just" eaLnBrk="1" hangingPunct="1">
              <a:buFontTx/>
              <a:buNone/>
              <a:defRPr/>
            </a:pPr>
            <a:r>
              <a:rPr lang="ru-RU" smtClean="0">
                <a:solidFill>
                  <a:srgbClr val="81410D"/>
                </a:solidFill>
                <a:latin typeface="Book Antiqua" pitchFamily="18" charset="0"/>
              </a:rPr>
              <a:t>   Англичанам практически безразлично, как к ним относятся люди других наций. Они уверены – и не без оснований – что никто их по-настоящему не понимает. </a:t>
            </a:r>
          </a:p>
          <a:p>
            <a:pPr lvl="4" indent="277813" algn="just" eaLnBrk="1" hangingPunct="1">
              <a:buFontTx/>
              <a:buNone/>
              <a:defRPr/>
            </a:pPr>
            <a:r>
              <a:rPr lang="ru-RU" smtClean="0">
                <a:solidFill>
                  <a:srgbClr val="81410D"/>
                </a:solidFill>
                <a:latin typeface="Book Antiqua" pitchFamily="18" charset="0"/>
              </a:rPr>
              <a:t>    Англичане привыкли, что их воспринимают как набор ходячих стереотипов, и даже предпочитают сохранять подобное положение вещей. </a:t>
            </a:r>
          </a:p>
          <a:p>
            <a:pPr algn="just" eaLnBrk="1" hangingPunct="1">
              <a:defRPr/>
            </a:pPr>
            <a:endParaRPr lang="ru-RU" sz="2000" smtClean="0">
              <a:solidFill>
                <a:srgbClr val="81410D"/>
              </a:solidFill>
              <a:latin typeface="Book Antiqua" pitchFamily="18" charset="0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7955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7955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55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650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1008063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Как их воспринимают на самом деле?</a:t>
            </a:r>
          </a:p>
        </p:txBody>
      </p:sp>
      <p:sp>
        <p:nvSpPr>
          <p:cNvPr id="283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412875"/>
            <a:ext cx="5795962" cy="2087563"/>
          </a:xfrm>
        </p:spPr>
        <p:txBody>
          <a:bodyPr/>
          <a:lstStyle/>
          <a:p>
            <a:pPr marL="0" indent="0" algn="just" eaLnBrk="1" hangingPunct="1">
              <a:buFontTx/>
              <a:buNone/>
              <a:defRPr/>
            </a:pPr>
            <a:r>
              <a:rPr lang="ru-RU" sz="1800" smtClean="0">
                <a:latin typeface="Book Antiqua" pitchFamily="18" charset="0"/>
              </a:rPr>
              <a:t>          </a:t>
            </a: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Иностранцам совершенно не дано проникнуть в душу истинного англичанина, поскольку они редко проявляют свои эмоции.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        Их считают педантами, исполненными всяческих предубеждений и лишенными духа сотрудничества.</a:t>
            </a:r>
          </a:p>
          <a:p>
            <a:pPr marL="0" indent="0" algn="just" eaLnBrk="1" hangingPunct="1">
              <a:buFontTx/>
              <a:buNone/>
              <a:defRPr/>
            </a:pPr>
            <a:r>
              <a:rPr lang="ru-RU" sz="2000" smtClean="0">
                <a:solidFill>
                  <a:srgbClr val="81410D"/>
                </a:solidFill>
                <a:latin typeface="Book Antiqua" pitchFamily="18" charset="0"/>
              </a:rPr>
              <a:t>          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 tmFilter="0, 0; .2, .5; .8, .5; 1, 0"/>
                                        <p:tgtEl>
                                          <p:spTgt spid="28365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500" autoRev="1" fill="hold"/>
                                        <p:tgtEl>
                                          <p:spTgt spid="283650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365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rgbClr val="FF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803275"/>
          </a:xfrm>
        </p:spPr>
        <p:txBody>
          <a:bodyPr/>
          <a:lstStyle/>
          <a:p>
            <a:pPr eaLnBrk="1" hangingPunct="1"/>
            <a:r>
              <a:rPr lang="ru-RU" altLang="ru-RU" sz="3600" b="1" smtClean="0">
                <a:latin typeface="Book Antiqua" panose="02040602050305030304" pitchFamily="18" charset="0"/>
              </a:rPr>
              <a:t>Городская Англия</a:t>
            </a:r>
          </a:p>
        </p:txBody>
      </p:sp>
      <p:sp>
        <p:nvSpPr>
          <p:cNvPr id="7175" name="Text Box 7"/>
          <p:cNvSpPr txBox="1">
            <a:spLocks noChangeArrowheads="1"/>
          </p:cNvSpPr>
          <p:nvPr/>
        </p:nvSpPr>
        <p:spPr bwMode="auto">
          <a:xfrm rot="10800000" flipV="1">
            <a:off x="827088" y="5734050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Лондонский мост</a:t>
            </a:r>
          </a:p>
        </p:txBody>
      </p:sp>
      <p:pic>
        <p:nvPicPr>
          <p:cNvPr id="7176" name="Picture 8" descr="16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4787900" y="3573463"/>
            <a:ext cx="3810000" cy="2540000"/>
          </a:xfrm>
        </p:spPr>
      </p:pic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716463" y="2781300"/>
            <a:ext cx="3889375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Вестминстерский дворец  (</a:t>
            </a:r>
            <a:r>
              <a:rPr lang="en-US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XVI</a:t>
            </a:r>
            <a:r>
              <a:rPr lang="ru-RU" i="1"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 в.), башня Виктории и часы «Биг Бен»</a:t>
            </a:r>
          </a:p>
        </p:txBody>
      </p:sp>
      <p:pic>
        <p:nvPicPr>
          <p:cNvPr id="7179" name="Picture 11" descr="towns_016"/>
          <p:cNvPicPr>
            <a:picLocks noChangeAspect="1" noChangeArrowheads="1"/>
          </p:cNvPicPr>
          <p:nvPr/>
        </p:nvPicPr>
        <p:blipFill>
          <a:blip r:embed="rId3">
            <a:lum contrast="-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708275"/>
            <a:ext cx="3703637" cy="277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180" name="Text Box 12"/>
          <p:cNvSpPr txBox="1">
            <a:spLocks noChangeArrowheads="1"/>
          </p:cNvSpPr>
          <p:nvPr/>
        </p:nvSpPr>
        <p:spPr bwMode="auto">
          <a:xfrm>
            <a:off x="468313" y="1341438"/>
            <a:ext cx="8207375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indent="358775" algn="just">
              <a:spcBef>
                <a:spcPct val="50000"/>
              </a:spcBef>
              <a:defRPr/>
            </a:pPr>
            <a:r>
              <a:rPr lang="ru-RU" sz="2000" dirty="0">
                <a:solidFill>
                  <a:srgbClr val="81410D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Book Antiqua" pitchFamily="18" charset="0"/>
              </a:rPr>
              <a:t>Совершим путешествие  по улицам Лондона - столицы страны и небольших провинциальных городков, чтобы увидеть «историю в камне» - то, что окружает и формирует вкус и характер англичан. </a:t>
            </a: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0" dur="1000"/>
                                        <p:tgtEl>
                                          <p:spTgt spid="71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7" dur="1000"/>
                                        <p:tgtEl>
                                          <p:spTgt spid="717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PASTEL">
  <a:themeElements>
    <a:clrScheme name="PASTEL 3">
      <a:dk1>
        <a:srgbClr val="474747"/>
      </a:dk1>
      <a:lt1>
        <a:srgbClr val="E4E4E4"/>
      </a:lt1>
      <a:dk2>
        <a:srgbClr val="232323"/>
      </a:dk2>
      <a:lt2>
        <a:srgbClr val="CECECE"/>
      </a:lt2>
      <a:accent1>
        <a:srgbClr val="414141"/>
      </a:accent1>
      <a:accent2>
        <a:srgbClr val="DADADA"/>
      </a:accent2>
      <a:accent3>
        <a:srgbClr val="EFEFEF"/>
      </a:accent3>
      <a:accent4>
        <a:srgbClr val="3B3B3B"/>
      </a:accent4>
      <a:accent5>
        <a:srgbClr val="B0B0B0"/>
      </a:accent5>
      <a:accent6>
        <a:srgbClr val="C5C5C5"/>
      </a:accent6>
      <a:hlink>
        <a:srgbClr val="919191"/>
      </a:hlink>
      <a:folHlink>
        <a:srgbClr val="FFFFFF"/>
      </a:folHlink>
    </a:clrScheme>
    <a:fontScheme name="PASTEL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ASTEL 1">
        <a:dk1>
          <a:srgbClr val="500093"/>
        </a:dk1>
        <a:lt1>
          <a:srgbClr val="C0FEF9"/>
        </a:lt1>
        <a:dk2>
          <a:srgbClr val="00B7A5"/>
        </a:dk2>
        <a:lt2>
          <a:srgbClr val="00279F"/>
        </a:lt2>
        <a:accent1>
          <a:srgbClr val="B760F9"/>
        </a:accent1>
        <a:accent2>
          <a:srgbClr val="063DE8"/>
        </a:accent2>
        <a:accent3>
          <a:srgbClr val="AAD8CF"/>
        </a:accent3>
        <a:accent4>
          <a:srgbClr val="A4D9D5"/>
        </a:accent4>
        <a:accent5>
          <a:srgbClr val="D8B6FB"/>
        </a:accent5>
        <a:accent6>
          <a:srgbClr val="0536D2"/>
        </a:accent6>
        <a:hlink>
          <a:srgbClr val="919191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STEL 2">
        <a:dk1>
          <a:srgbClr val="676767"/>
        </a:dk1>
        <a:lt1>
          <a:srgbClr val="F6EAFF"/>
        </a:lt1>
        <a:dk2>
          <a:srgbClr val="500093"/>
        </a:dk2>
        <a:lt2>
          <a:srgbClr val="CECECE"/>
        </a:lt2>
        <a:accent1>
          <a:srgbClr val="B760F9"/>
        </a:accent1>
        <a:accent2>
          <a:srgbClr val="FFFFFF"/>
        </a:accent2>
        <a:accent3>
          <a:srgbClr val="FAF3FF"/>
        </a:accent3>
        <a:accent4>
          <a:srgbClr val="575757"/>
        </a:accent4>
        <a:accent5>
          <a:srgbClr val="D8B6FB"/>
        </a:accent5>
        <a:accent6>
          <a:srgbClr val="E7E7E7"/>
        </a:accent6>
        <a:hlink>
          <a:srgbClr val="919191"/>
        </a:hlink>
        <a:folHlink>
          <a:srgbClr val="C0FEF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STEL 3">
        <a:dk1>
          <a:srgbClr val="474747"/>
        </a:dk1>
        <a:lt1>
          <a:srgbClr val="E4E4E4"/>
        </a:lt1>
        <a:dk2>
          <a:srgbClr val="232323"/>
        </a:dk2>
        <a:lt2>
          <a:srgbClr val="CECECE"/>
        </a:lt2>
        <a:accent1>
          <a:srgbClr val="414141"/>
        </a:accent1>
        <a:accent2>
          <a:srgbClr val="DADADA"/>
        </a:accent2>
        <a:accent3>
          <a:srgbClr val="EFEFEF"/>
        </a:accent3>
        <a:accent4>
          <a:srgbClr val="3B3B3B"/>
        </a:accent4>
        <a:accent5>
          <a:srgbClr val="B0B0B0"/>
        </a:accent5>
        <a:accent6>
          <a:srgbClr val="C5C5C5"/>
        </a:accent6>
        <a:hlink>
          <a:srgbClr val="919191"/>
        </a:hlink>
        <a:folHlink>
          <a:srgbClr val="FFFFF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PASTEL</Template>
  <TotalTime>719</TotalTime>
  <Words>1461</Words>
  <Application>Microsoft Office PowerPoint</Application>
  <PresentationFormat>Экран (4:3)</PresentationFormat>
  <Paragraphs>105</Paragraphs>
  <Slides>33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9" baseType="lpstr">
      <vt:lpstr>Times New Roman</vt:lpstr>
      <vt:lpstr>Arial</vt:lpstr>
      <vt:lpstr>Calibri</vt:lpstr>
      <vt:lpstr>Monotype Sorts</vt:lpstr>
      <vt:lpstr>Book Antiqua</vt:lpstr>
      <vt:lpstr>PASTEL</vt:lpstr>
      <vt:lpstr>Презентация PowerPoint</vt:lpstr>
      <vt:lpstr>Англичане:</vt:lpstr>
      <vt:lpstr>Презентация PowerPoint</vt:lpstr>
      <vt:lpstr>Презентация PowerPoint</vt:lpstr>
      <vt:lpstr>Презентация PowerPoint</vt:lpstr>
      <vt:lpstr>Какими англичане видят себя?</vt:lpstr>
      <vt:lpstr>Как, по мнению англичан, к ним относятся другие?</vt:lpstr>
      <vt:lpstr>Как их воспринимают на самом деле?</vt:lpstr>
      <vt:lpstr>Городская Англия</vt:lpstr>
      <vt:lpstr>Городская Англия</vt:lpstr>
      <vt:lpstr>Городская Англия</vt:lpstr>
      <vt:lpstr>Презентация PowerPoint</vt:lpstr>
      <vt:lpstr>Презентация PowerPoint</vt:lpstr>
      <vt:lpstr>Королевская семья</vt:lpstr>
      <vt:lpstr>Королевская семья</vt:lpstr>
      <vt:lpstr>Досуг аристократов</vt:lpstr>
      <vt:lpstr>Досуг аристократов</vt:lpstr>
      <vt:lpstr>Досуг аристократов</vt:lpstr>
      <vt:lpstr>Кулинарные пристрастия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Разработка WEB-проектов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Эти странные англичане...</dc:title>
  <dc:creator>Елена</dc:creator>
  <cp:lastModifiedBy>Алексей Пастухов</cp:lastModifiedBy>
  <cp:revision>53</cp:revision>
  <dcterms:created xsi:type="dcterms:W3CDTF">2006-04-18T09:05:02Z</dcterms:created>
  <dcterms:modified xsi:type="dcterms:W3CDTF">2015-02-06T14:13:22Z</dcterms:modified>
</cp:coreProperties>
</file>