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0"/>
  </p:notesMasterIdLst>
  <p:handoutMasterIdLst>
    <p:handoutMasterId r:id="rId71"/>
  </p:handoutMasterIdLst>
  <p:sldIdLst>
    <p:sldId id="256" r:id="rId2"/>
    <p:sldId id="257" r:id="rId3"/>
    <p:sldId id="294" r:id="rId4"/>
    <p:sldId id="295" r:id="rId5"/>
    <p:sldId id="296" r:id="rId6"/>
    <p:sldId id="298" r:id="rId7"/>
    <p:sldId id="299" r:id="rId8"/>
    <p:sldId id="300" r:id="rId9"/>
    <p:sldId id="301" r:id="rId10"/>
    <p:sldId id="304" r:id="rId11"/>
    <p:sldId id="302" r:id="rId12"/>
    <p:sldId id="305" r:id="rId13"/>
    <p:sldId id="306" r:id="rId14"/>
    <p:sldId id="303" r:id="rId15"/>
    <p:sldId id="307" r:id="rId16"/>
    <p:sldId id="292" r:id="rId17"/>
    <p:sldId id="308" r:id="rId18"/>
    <p:sldId id="309" r:id="rId19"/>
    <p:sldId id="310" r:id="rId20"/>
    <p:sldId id="293" r:id="rId21"/>
    <p:sldId id="291" r:id="rId22"/>
    <p:sldId id="311" r:id="rId23"/>
    <p:sldId id="312" r:id="rId24"/>
    <p:sldId id="313" r:id="rId25"/>
    <p:sldId id="314" r:id="rId26"/>
    <p:sldId id="315" r:id="rId27"/>
    <p:sldId id="322" r:id="rId28"/>
    <p:sldId id="290" r:id="rId29"/>
    <p:sldId id="316" r:id="rId30"/>
    <p:sldId id="318" r:id="rId31"/>
    <p:sldId id="319" r:id="rId32"/>
    <p:sldId id="317" r:id="rId33"/>
    <p:sldId id="320" r:id="rId34"/>
    <p:sldId id="321" r:id="rId35"/>
    <p:sldId id="289" r:id="rId36"/>
    <p:sldId id="288" r:id="rId37"/>
    <p:sldId id="258" r:id="rId38"/>
    <p:sldId id="259" r:id="rId39"/>
    <p:sldId id="260" r:id="rId40"/>
    <p:sldId id="261" r:id="rId41"/>
    <p:sldId id="262" r:id="rId42"/>
    <p:sldId id="263" r:id="rId43"/>
    <p:sldId id="264" r:id="rId44"/>
    <p:sldId id="266" r:id="rId45"/>
    <p:sldId id="265" r:id="rId46"/>
    <p:sldId id="267" r:id="rId47"/>
    <p:sldId id="268" r:id="rId48"/>
    <p:sldId id="269" r:id="rId49"/>
    <p:sldId id="270" r:id="rId50"/>
    <p:sldId id="271" r:id="rId51"/>
    <p:sldId id="272" r:id="rId52"/>
    <p:sldId id="273" r:id="rId53"/>
    <p:sldId id="274" r:id="rId54"/>
    <p:sldId id="275" r:id="rId55"/>
    <p:sldId id="276" r:id="rId56"/>
    <p:sldId id="277" r:id="rId57"/>
    <p:sldId id="278" r:id="rId58"/>
    <p:sldId id="279" r:id="rId59"/>
    <p:sldId id="280" r:id="rId60"/>
    <p:sldId id="282" r:id="rId61"/>
    <p:sldId id="281" r:id="rId62"/>
    <p:sldId id="283" r:id="rId63"/>
    <p:sldId id="284" r:id="rId64"/>
    <p:sldId id="285" r:id="rId65"/>
    <p:sldId id="286" r:id="rId66"/>
    <p:sldId id="287" r:id="rId67"/>
    <p:sldId id="323" r:id="rId68"/>
    <p:sldId id="324" r:id="rId69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B7"/>
    <a:srgbClr val="000000"/>
    <a:srgbClr val="FF0066"/>
    <a:srgbClr val="CC3300"/>
    <a:srgbClr val="B9E654"/>
    <a:srgbClr val="E7E200"/>
    <a:srgbClr val="3BCD3B"/>
    <a:srgbClr val="00C7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29" autoAdjust="0"/>
    <p:restoredTop sz="99698" autoAdjust="0"/>
  </p:normalViewPr>
  <p:slideViewPr>
    <p:cSldViewPr>
      <p:cViewPr varScale="1">
        <p:scale>
          <a:sx n="92" d="100"/>
          <a:sy n="92" d="100"/>
        </p:scale>
        <p:origin x="110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BE3A234C-066A-47A9-816F-5240D2BBCA1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027643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270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A628CEC-1002-414E-B3A5-33CD1AEF3E2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94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09800"/>
            <a:ext cx="7772400" cy="1143000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05200"/>
            <a:ext cx="6400800" cy="1066800"/>
          </a:xfrm>
        </p:spPr>
        <p:txBody>
          <a:bodyPr/>
          <a:lstStyle>
            <a:lvl1pPr marL="0" indent="0" algn="ctr">
              <a:buFontTx/>
              <a:buNone/>
              <a:defRPr sz="3600" b="1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096000"/>
            <a:ext cx="1905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6000"/>
            <a:ext cx="28956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6000"/>
            <a:ext cx="1905000" cy="381000"/>
          </a:xfrm>
        </p:spPr>
        <p:txBody>
          <a:bodyPr/>
          <a:lstStyle>
            <a:lvl1pPr>
              <a:defRPr/>
            </a:lvl1pPr>
          </a:lstStyle>
          <a:p>
            <a:fld id="{61A1C5A0-0ADC-457B-850D-4E8BE66E01A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65801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DBD16A-9849-4B64-9C2E-4BD57552EA3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75706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838200"/>
            <a:ext cx="21717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8600" y="838200"/>
            <a:ext cx="63627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2A64D0-1F11-4ECA-B7F5-F48B9BD8D3E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308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30111E-9CDA-40B3-8F47-2198993F64D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36852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8C5B1C-26DA-47C0-B2B7-1B013F18E70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60244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600" y="1676400"/>
            <a:ext cx="42672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2672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5F6922-7C0E-4126-8BCD-43539707D0B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18624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394952-45E5-408E-864A-910034C0EA9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75378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35DA02-FC39-44A2-8515-F17794682F6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28575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82C72F-B0A0-4251-A369-B38A5EBF20C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90675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0F97BC-DA62-4047-B14F-C643FA21E15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74354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1A6E58-FC82-4654-8398-66FDBCD5559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36021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838200"/>
            <a:ext cx="86868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676400"/>
            <a:ext cx="86868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3246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0400" y="632460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246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7A40DCF5-902D-46FF-9701-0A07594F4EB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image" Target="../media/image4.gif"/><Relationship Id="rId4" Type="http://schemas.openxmlformats.org/officeDocument/2006/relationships/hyperlink" Target="http://smiles.33b.ru/smile.20434.html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hyperlink" Target="http://smiles.33b.ru/smile.20435.html" TargetMode="Externa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1285875"/>
            <a:ext cx="8353425" cy="2857500"/>
          </a:xfrm>
        </p:spPr>
        <p:txBody>
          <a:bodyPr/>
          <a:lstStyle/>
          <a:p>
            <a:pPr eaLnBrk="1" hangingPunct="1">
              <a:defRPr/>
            </a:pPr>
            <a:r>
              <a:rPr lang="ru-RU" sz="9600" b="1" dirty="0" smtClean="0">
                <a:solidFill>
                  <a:srgbClr val="C6C10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ГЕОКРУИЗ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92275" y="4429125"/>
            <a:ext cx="7272338" cy="2095500"/>
          </a:xfrm>
        </p:spPr>
        <p:txBody>
          <a:bodyPr/>
          <a:lstStyle/>
          <a:p>
            <a:pPr eaLnBrk="1" hangingPunct="1"/>
            <a:endParaRPr lang="ru-RU" altLang="ru-RU" sz="2600" smtClean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076" name="Picture 7" descr="37r5[1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0"/>
            <a:ext cx="2714625" cy="214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11" descr="http://s2.rimg.info/9b5d53b12861b06de95d78e03781d004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5" y="3357563"/>
            <a:ext cx="3109913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714744" y="357166"/>
            <a:ext cx="4929222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96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Arial" charset="0"/>
              </a:rPr>
              <a:t>Вода</a:t>
            </a:r>
          </a:p>
        </p:txBody>
      </p:sp>
      <p:pic>
        <p:nvPicPr>
          <p:cNvPr id="12293" name="Picture 6" descr="D:\Мои документы\Мои рисунки\Wallpapers\CoXtreme_Wallpaper_Pack\Coastal MinSe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2085975"/>
            <a:ext cx="6000750" cy="450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000364" y="1428736"/>
            <a:ext cx="4857784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96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Arial" charset="0"/>
              </a:rPr>
              <a:t>Река</a:t>
            </a:r>
          </a:p>
        </p:txBody>
      </p:sp>
      <p:pic>
        <p:nvPicPr>
          <p:cNvPr id="13317" name="Picture 4" descr="00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75" y="3357563"/>
            <a:ext cx="4095750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5" y="714356"/>
            <a:ext cx="6858048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96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Arial" charset="0"/>
              </a:rPr>
              <a:t>Волна</a:t>
            </a:r>
          </a:p>
        </p:txBody>
      </p:sp>
      <p:pic>
        <p:nvPicPr>
          <p:cNvPr id="14341" name="Picture 5" descr="D:\Мои документы\Мои рисунки\Wallpapers\CoXtreme_Wallpaper_Pack\In The Wav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25" y="2428875"/>
            <a:ext cx="5572125" cy="417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7" y="1000108"/>
            <a:ext cx="6786610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96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Arial" charset="0"/>
              </a:rPr>
              <a:t>Течение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75" y="2643188"/>
            <a:ext cx="2805113" cy="364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850100" y="2071678"/>
            <a:ext cx="5222229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96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Arial" charset="0"/>
              </a:rPr>
              <a:t>Почва</a:t>
            </a:r>
          </a:p>
        </p:txBody>
      </p:sp>
      <p:pic>
        <p:nvPicPr>
          <p:cNvPr id="16389" name="Picture 4" descr="00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3643313"/>
            <a:ext cx="4000500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5" descr="D:\Мои документы\Мои рисунки\Wallpapers\Vista_HighQuality_CaPa.ru_0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5" y="3643313"/>
            <a:ext cx="4500563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3"/>
          <p:cNvSpPr>
            <a:spLocks noGrp="1"/>
          </p:cNvSpPr>
          <p:nvPr>
            <p:ph type="title"/>
          </p:nvPr>
        </p:nvSpPr>
        <p:spPr>
          <a:xfrm>
            <a:off x="285750" y="214313"/>
            <a:ext cx="8686800" cy="1143000"/>
          </a:xfrm>
        </p:spPr>
        <p:txBody>
          <a:bodyPr/>
          <a:lstStyle/>
          <a:p>
            <a:r>
              <a:rPr lang="ru-RU" altLang="ru-RU" smtClean="0"/>
              <a:t>3.Назови одним словом: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17411" name="Содержимое 4"/>
          <p:cNvSpPr>
            <a:spLocks noGrp="1"/>
          </p:cNvSpPr>
          <p:nvPr>
            <p:ph sz="half" idx="1"/>
          </p:nvPr>
        </p:nvSpPr>
        <p:spPr>
          <a:xfrm>
            <a:off x="228600" y="857250"/>
            <a:ext cx="4267200" cy="5391150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3200" b="1" smtClean="0"/>
              <a:t>1. Море, озеро, река </a:t>
            </a:r>
          </a:p>
          <a:p>
            <a:pPr>
              <a:buFontTx/>
              <a:buNone/>
            </a:pPr>
            <a:r>
              <a:rPr lang="ru-RU" altLang="ru-RU" sz="3200" b="1" smtClean="0"/>
              <a:t>2. Ессентуки, Анталия, Шармаль-Шейх </a:t>
            </a:r>
          </a:p>
          <a:p>
            <a:pPr>
              <a:buFontTx/>
              <a:buNone/>
            </a:pPr>
            <a:r>
              <a:rPr lang="ru-RU" altLang="ru-RU" sz="3200" b="1" smtClean="0"/>
              <a:t>3. Берн, Абу-Даби, Виндхук</a:t>
            </a:r>
          </a:p>
          <a:p>
            <a:pPr>
              <a:buFontTx/>
              <a:buNone/>
            </a:pPr>
            <a:r>
              <a:rPr lang="ru-RU" altLang="ru-RU" sz="3200" b="1" smtClean="0"/>
              <a:t>4. Илья Муромец, Анхель, Виктория</a:t>
            </a:r>
          </a:p>
          <a:p>
            <a:pPr>
              <a:buFontTx/>
              <a:buNone/>
            </a:pPr>
            <a:r>
              <a:rPr lang="ru-RU" altLang="ru-RU" sz="3200" b="1" smtClean="0"/>
              <a:t>5. Губа, лиман, фьорд</a:t>
            </a:r>
          </a:p>
        </p:txBody>
      </p:sp>
      <p:sp>
        <p:nvSpPr>
          <p:cNvPr id="17412" name="Содержимое 5"/>
          <p:cNvSpPr>
            <a:spLocks noGrp="1"/>
          </p:cNvSpPr>
          <p:nvPr>
            <p:ph sz="half" idx="2"/>
          </p:nvPr>
        </p:nvSpPr>
        <p:spPr>
          <a:xfrm>
            <a:off x="4429125" y="928688"/>
            <a:ext cx="4714875" cy="5319712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3200" b="1" smtClean="0"/>
              <a:t>1.Бог Огня, Тятя, Этна</a:t>
            </a:r>
          </a:p>
          <a:p>
            <a:pPr>
              <a:buFontTx/>
              <a:buNone/>
            </a:pPr>
            <a:r>
              <a:rPr lang="ru-RU" altLang="ru-RU" sz="3200" b="1" smtClean="0"/>
              <a:t>2. Гоби, Каракумы, Кызылкумы</a:t>
            </a:r>
          </a:p>
          <a:p>
            <a:pPr>
              <a:buFontTx/>
              <a:buNone/>
            </a:pPr>
            <a:r>
              <a:rPr lang="ru-RU" altLang="ru-RU" sz="3200" b="1" smtClean="0"/>
              <a:t>3. Невада, Индиана, Техас</a:t>
            </a:r>
          </a:p>
          <a:p>
            <a:pPr>
              <a:buFontTx/>
              <a:buNone/>
            </a:pPr>
            <a:r>
              <a:rPr lang="ru-RU" altLang="ru-RU" sz="3200" b="1" smtClean="0"/>
              <a:t>4. Самум, бора, мистраль</a:t>
            </a:r>
          </a:p>
          <a:p>
            <a:pPr>
              <a:buFontTx/>
              <a:buNone/>
            </a:pPr>
            <a:r>
              <a:rPr lang="ru-RU" altLang="ru-RU" sz="3200" b="1" smtClean="0"/>
              <a:t>5. Кедровая падь, Столбы, Беловежская пуща</a:t>
            </a:r>
          </a:p>
          <a:p>
            <a:endParaRPr lang="ru-RU" altLang="ru-RU" smtClean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3"/>
          <p:cNvSpPr>
            <a:spLocks noGrp="1"/>
          </p:cNvSpPr>
          <p:nvPr>
            <p:ph type="ctrTitle"/>
          </p:nvPr>
        </p:nvSpPr>
        <p:spPr>
          <a:xfrm>
            <a:off x="685800" y="2209800"/>
            <a:ext cx="7772400" cy="2005013"/>
          </a:xfrm>
        </p:spPr>
        <p:txBody>
          <a:bodyPr/>
          <a:lstStyle/>
          <a:p>
            <a:r>
              <a:rPr lang="ru-RU" altLang="ru-RU" smtClean="0"/>
              <a:t>Остров</a:t>
            </a:r>
            <a:br>
              <a:rPr lang="ru-RU" altLang="ru-RU" smtClean="0"/>
            </a:br>
            <a:r>
              <a:rPr lang="ru-RU" altLang="ru-RU" smtClean="0"/>
              <a:t>пословиц</a:t>
            </a:r>
          </a:p>
        </p:txBody>
      </p:sp>
      <p:sp>
        <p:nvSpPr>
          <p:cNvPr id="1843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4786313"/>
            <a:ext cx="6400800" cy="857250"/>
          </a:xfrm>
        </p:spPr>
        <p:txBody>
          <a:bodyPr/>
          <a:lstStyle/>
          <a:p>
            <a:endParaRPr lang="ru-RU" altLang="ru-RU" smtClean="0"/>
          </a:p>
        </p:txBody>
      </p:sp>
      <p:pic>
        <p:nvPicPr>
          <p:cNvPr id="18436" name="Picture 8" descr="anim03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38" y="4357688"/>
            <a:ext cx="2571750" cy="212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228600" y="142875"/>
            <a:ext cx="8686800" cy="1533525"/>
          </a:xfrm>
        </p:spPr>
        <p:txBody>
          <a:bodyPr/>
          <a:lstStyle/>
          <a:p>
            <a:r>
              <a:rPr lang="ru-RU" altLang="ru-RU" smtClean="0"/>
              <a:t>Вставь географический термин в пословицу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b="1" smtClean="0"/>
              <a:t>Муж в дверь, жена в …</a:t>
            </a:r>
          </a:p>
          <a:p>
            <a:r>
              <a:rPr lang="ru-RU" altLang="ru-RU" b="1" smtClean="0"/>
              <a:t>Язык до … доведет. </a:t>
            </a:r>
          </a:p>
          <a:p>
            <a:r>
              <a:rPr lang="ru-RU" altLang="ru-RU" b="1" smtClean="0"/>
              <a:t>Река … – всем рекам мать. </a:t>
            </a:r>
          </a:p>
          <a:p>
            <a:r>
              <a:rPr lang="ru-RU" altLang="ru-RU" b="1" smtClean="0"/>
              <a:t>Погиб как швед под …</a:t>
            </a:r>
          </a:p>
          <a:p>
            <a:r>
              <a:rPr lang="ru-RU" altLang="ru-RU" b="1" smtClean="0"/>
              <a:t>Один глаз на нас, а другой в …</a:t>
            </a:r>
          </a:p>
          <a:p>
            <a:r>
              <a:rPr lang="ru-RU" altLang="ru-RU" b="1" smtClean="0"/>
              <a:t>Тот герой, кто за Родину …</a:t>
            </a:r>
          </a:p>
          <a:p>
            <a:endParaRPr lang="ru-RU" altLang="ru-RU" smtClean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676400"/>
          </a:xfrm>
        </p:spPr>
        <p:txBody>
          <a:bodyPr/>
          <a:lstStyle/>
          <a:p>
            <a:r>
              <a:rPr lang="ru-RU" altLang="ru-RU" smtClean="0"/>
              <a:t>Вставь географический термин в пословицу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b="1" smtClean="0"/>
              <a:t>Орет во всю …</a:t>
            </a:r>
          </a:p>
          <a:p>
            <a:r>
              <a:rPr lang="ru-RU" altLang="ru-RU" b="1" smtClean="0"/>
              <a:t>Матушка … белокаменная, златоглавая, хлебосольная, православная, словоохотливая. </a:t>
            </a:r>
          </a:p>
          <a:p>
            <a:r>
              <a:rPr lang="ru-RU" altLang="ru-RU" b="1" smtClean="0"/>
              <a:t>Все дороги ведут в …</a:t>
            </a:r>
          </a:p>
          <a:p>
            <a:r>
              <a:rPr lang="ru-RU" altLang="ru-RU" b="1" smtClean="0"/>
              <a:t>Добрая пословица не на … молвится. </a:t>
            </a:r>
          </a:p>
          <a:p>
            <a:r>
              <a:rPr lang="ru-RU" altLang="ru-RU" b="1" smtClean="0"/>
              <a:t>Не все …, что блестит. </a:t>
            </a:r>
          </a:p>
          <a:p>
            <a:r>
              <a:rPr lang="ru-RU" altLang="ru-RU" b="1" smtClean="0"/>
              <a:t>… песком не засыплешь. </a:t>
            </a:r>
          </a:p>
          <a:p>
            <a:endParaRPr lang="ru-RU" altLang="ru-RU" smtClean="0"/>
          </a:p>
          <a:p>
            <a:endParaRPr lang="ru-RU" altLang="ru-RU" smtClean="0"/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8686800" cy="3162300"/>
          </a:xfrm>
        </p:spPr>
        <p:txBody>
          <a:bodyPr/>
          <a:lstStyle/>
          <a:p>
            <a:r>
              <a:rPr lang="ru-RU" altLang="ru-RU" sz="6000" i="1" smtClean="0"/>
              <a:t>Какая страна, такие и пословицы в ней.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228600" y="4929188"/>
            <a:ext cx="8686800" cy="1319212"/>
          </a:xfrm>
        </p:spPr>
        <p:txBody>
          <a:bodyPr/>
          <a:lstStyle/>
          <a:p>
            <a:endParaRPr lang="ru-RU" altLang="ru-RU" smtClean="0"/>
          </a:p>
        </p:txBody>
      </p:sp>
      <p:pic>
        <p:nvPicPr>
          <p:cNvPr id="4" name="Picture 9" descr="перо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88" y="4000500"/>
            <a:ext cx="3868737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3"/>
          <p:cNvSpPr>
            <a:spLocks noGrp="1"/>
          </p:cNvSpPr>
          <p:nvPr>
            <p:ph type="ctrTitle"/>
          </p:nvPr>
        </p:nvSpPr>
        <p:spPr>
          <a:xfrm>
            <a:off x="685800" y="285750"/>
            <a:ext cx="7772400" cy="3429000"/>
          </a:xfrm>
        </p:spPr>
        <p:txBody>
          <a:bodyPr/>
          <a:lstStyle/>
          <a:p>
            <a:r>
              <a:rPr lang="ru-RU" altLang="ru-RU" smtClean="0"/>
              <a:t>Остров </a:t>
            </a:r>
            <a:br>
              <a:rPr lang="ru-RU" altLang="ru-RU" smtClean="0"/>
            </a:br>
            <a:r>
              <a:rPr lang="ru-RU" altLang="ru-RU" smtClean="0"/>
              <a:t>сообразилии</a:t>
            </a:r>
          </a:p>
        </p:txBody>
      </p:sp>
      <p:sp>
        <p:nvSpPr>
          <p:cNvPr id="4099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5143500"/>
            <a:ext cx="6400800" cy="1285875"/>
          </a:xfrm>
        </p:spPr>
        <p:txBody>
          <a:bodyPr/>
          <a:lstStyle/>
          <a:p>
            <a:endParaRPr lang="ru-RU" altLang="ru-RU" smtClean="0"/>
          </a:p>
        </p:txBody>
      </p:sp>
      <p:pic>
        <p:nvPicPr>
          <p:cNvPr id="4" name="Picture 21" descr="2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75" y="314325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3"/>
          <p:cNvSpPr>
            <a:spLocks noGrp="1"/>
          </p:cNvSpPr>
          <p:nvPr>
            <p:ph type="ctrTitle"/>
          </p:nvPr>
        </p:nvSpPr>
        <p:spPr>
          <a:xfrm>
            <a:off x="685800" y="2209800"/>
            <a:ext cx="7772400" cy="1790700"/>
          </a:xfrm>
        </p:spPr>
        <p:txBody>
          <a:bodyPr/>
          <a:lstStyle/>
          <a:p>
            <a:r>
              <a:rPr lang="ru-RU" altLang="ru-RU" smtClean="0"/>
              <a:t>Захват судна </a:t>
            </a:r>
            <a:br>
              <a:rPr lang="ru-RU" altLang="ru-RU" smtClean="0"/>
            </a:br>
            <a:r>
              <a:rPr lang="ru-RU" altLang="ru-RU" smtClean="0"/>
              <a:t>пиратами</a:t>
            </a:r>
          </a:p>
        </p:txBody>
      </p:sp>
      <p:sp>
        <p:nvSpPr>
          <p:cNvPr id="22531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4857750"/>
            <a:ext cx="6400800" cy="1500188"/>
          </a:xfrm>
        </p:spPr>
        <p:txBody>
          <a:bodyPr/>
          <a:lstStyle/>
          <a:p>
            <a:endParaRPr lang="ru-RU" altLang="ru-RU" smtClean="0"/>
          </a:p>
        </p:txBody>
      </p:sp>
      <p:pic>
        <p:nvPicPr>
          <p:cNvPr id="22532" name="Picture 9" descr="http://s2.rimg.info/87e0156a94705012f409a083618740bb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75" y="4143375"/>
            <a:ext cx="3154363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3"/>
          <p:cNvSpPr>
            <a:spLocks noGrp="1"/>
          </p:cNvSpPr>
          <p:nvPr>
            <p:ph type="ctrTitle"/>
          </p:nvPr>
        </p:nvSpPr>
        <p:spPr>
          <a:xfrm>
            <a:off x="685800" y="2209800"/>
            <a:ext cx="7772400" cy="2005013"/>
          </a:xfrm>
        </p:spPr>
        <p:txBody>
          <a:bodyPr/>
          <a:lstStyle/>
          <a:p>
            <a:r>
              <a:rPr lang="ru-RU" altLang="ru-RU" smtClean="0"/>
              <a:t>Остров</a:t>
            </a:r>
            <a:br>
              <a:rPr lang="ru-RU" altLang="ru-RU" smtClean="0"/>
            </a:br>
            <a:r>
              <a:rPr lang="ru-RU" altLang="ru-RU" smtClean="0"/>
              <a:t>кулинарии</a:t>
            </a:r>
          </a:p>
        </p:txBody>
      </p:sp>
      <p:sp>
        <p:nvSpPr>
          <p:cNvPr id="2355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4929188"/>
            <a:ext cx="6400800" cy="1071562"/>
          </a:xfrm>
        </p:spPr>
        <p:txBody>
          <a:bodyPr/>
          <a:lstStyle/>
          <a:p>
            <a:endParaRPr lang="ru-RU" altLang="ru-RU" smtClean="0"/>
          </a:p>
        </p:txBody>
      </p:sp>
      <p:pic>
        <p:nvPicPr>
          <p:cNvPr id="23556" name="Picture 4" descr="J0076136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63" y="500063"/>
            <a:ext cx="2530475" cy="225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7" descr="e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4214813"/>
            <a:ext cx="3209925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285750" y="0"/>
            <a:ext cx="8686800" cy="857250"/>
          </a:xfrm>
        </p:spPr>
        <p:txBody>
          <a:bodyPr/>
          <a:lstStyle/>
          <a:p>
            <a:r>
              <a:rPr lang="ru-RU" altLang="ru-RU" sz="5400" smtClean="0"/>
              <a:t>Меню - 1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0" y="928688"/>
            <a:ext cx="9001125" cy="5319712"/>
          </a:xfrm>
        </p:spPr>
        <p:txBody>
          <a:bodyPr/>
          <a:lstStyle/>
          <a:p>
            <a:r>
              <a:rPr lang="ru-RU" altLang="ru-RU" b="1" smtClean="0"/>
              <a:t>Этот напиток самый распространенный в мире, родина его Юго-западный Китай. </a:t>
            </a:r>
          </a:p>
          <a:p>
            <a:r>
              <a:rPr lang="ru-RU" altLang="ru-RU" b="1" smtClean="0"/>
              <a:t>Какое лакомство обязано своим названием французскому городу Пломбьер. </a:t>
            </a:r>
          </a:p>
          <a:p>
            <a:r>
              <a:rPr lang="ru-RU" altLang="ru-RU" b="1" smtClean="0"/>
              <a:t>Что в Африке называют негритянским хлебом? </a:t>
            </a:r>
          </a:p>
          <a:p>
            <a:r>
              <a:rPr lang="ru-RU" altLang="ru-RU" b="1" smtClean="0"/>
              <a:t> Эту капусту для укрепления здоровья ели по указу императора в </a:t>
            </a:r>
            <a:r>
              <a:rPr lang="en-US" altLang="ru-RU" b="1" smtClean="0"/>
              <a:t>XIII</a:t>
            </a:r>
            <a:r>
              <a:rPr lang="ru-RU" altLang="ru-RU" b="1" smtClean="0"/>
              <a:t> веке в Китае. </a:t>
            </a:r>
          </a:p>
          <a:p>
            <a:endParaRPr lang="ru-RU" altLang="ru-RU" smtClean="0"/>
          </a:p>
          <a:p>
            <a:endParaRPr lang="ru-RU" altLang="ru-RU" smtClean="0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000125"/>
          </a:xfrm>
        </p:spPr>
        <p:txBody>
          <a:bodyPr/>
          <a:lstStyle/>
          <a:p>
            <a:r>
              <a:rPr lang="ru-RU" altLang="ru-RU" sz="6000" smtClean="0"/>
              <a:t>Меню - 1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0" y="1214438"/>
            <a:ext cx="9001125" cy="5033962"/>
          </a:xfrm>
        </p:spPr>
        <p:txBody>
          <a:bodyPr/>
          <a:lstStyle/>
          <a:p>
            <a:r>
              <a:rPr lang="ru-RU" altLang="ru-RU" b="1" smtClean="0"/>
              <a:t>Говяжья котлета, вложенная в разрезанную пополам хрустящую булочку, получила свое название в честь германского города. </a:t>
            </a:r>
          </a:p>
          <a:p>
            <a:r>
              <a:rPr lang="ru-RU" altLang="ru-RU" b="1" smtClean="0"/>
              <a:t>В. И. Даль назвал это блюдо итальянскими трубками. </a:t>
            </a:r>
          </a:p>
          <a:p>
            <a:endParaRPr lang="ru-RU" altLang="ru-RU" smtClean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071563"/>
          </a:xfrm>
        </p:spPr>
        <p:txBody>
          <a:bodyPr/>
          <a:lstStyle/>
          <a:p>
            <a:r>
              <a:rPr lang="ru-RU" altLang="ru-RU" sz="6000" smtClean="0"/>
              <a:t>Меню - 2</a:t>
            </a:r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0" y="1071563"/>
            <a:ext cx="9144000" cy="5176837"/>
          </a:xfrm>
        </p:spPr>
        <p:txBody>
          <a:bodyPr/>
          <a:lstStyle/>
          <a:p>
            <a:r>
              <a:rPr lang="ru-RU" altLang="ru-RU" b="1" smtClean="0"/>
              <a:t>В 875 году в Эфиопии, в провинции Кафа, впервые было обнаружено растение, которое впоследствии стало очень популярно, из-за своих зерен. Из них стали изготавливать бодрящий напиток. Какой? </a:t>
            </a:r>
          </a:p>
          <a:p>
            <a:r>
              <a:rPr lang="ru-RU" altLang="ru-RU" b="1" smtClean="0"/>
              <a:t>Этот напиток, не приправленный молоком, англичане считают «просто отравой». </a:t>
            </a:r>
          </a:p>
          <a:p>
            <a:endParaRPr lang="ru-RU" altLang="ru-RU" smtClean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071563"/>
          </a:xfrm>
        </p:spPr>
        <p:txBody>
          <a:bodyPr/>
          <a:lstStyle/>
          <a:p>
            <a:r>
              <a:rPr lang="ru-RU" altLang="ru-RU" sz="6000" smtClean="0"/>
              <a:t>Меню - 2</a:t>
            </a:r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>
          <a:xfrm>
            <a:off x="228600" y="928688"/>
            <a:ext cx="8686800" cy="5319712"/>
          </a:xfrm>
        </p:spPr>
        <p:txBody>
          <a:bodyPr/>
          <a:lstStyle/>
          <a:p>
            <a:r>
              <a:rPr lang="ru-RU" altLang="ru-RU" b="1" smtClean="0"/>
              <a:t>Этот соус обязан своим названием французскому городу Майон. О каком соусе идет речь? </a:t>
            </a:r>
          </a:p>
          <a:p>
            <a:r>
              <a:rPr lang="ru-RU" altLang="ru-RU" b="1" smtClean="0"/>
              <a:t>Бразильские индейцы называют его «НАНА». Как называем его мы? </a:t>
            </a:r>
          </a:p>
          <a:p>
            <a:r>
              <a:rPr lang="ru-RU" altLang="ru-RU" b="1" smtClean="0"/>
              <a:t>Переведите на немецкий язык фразу «хлеб с маслом». </a:t>
            </a:r>
          </a:p>
          <a:p>
            <a:endParaRPr lang="ru-RU" altLang="ru-RU" smtClean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214313" y="142875"/>
            <a:ext cx="8686800" cy="857250"/>
          </a:xfrm>
        </p:spPr>
        <p:txBody>
          <a:bodyPr/>
          <a:lstStyle/>
          <a:p>
            <a:r>
              <a:rPr lang="ru-RU" altLang="ru-RU" sz="6000" smtClean="0"/>
              <a:t>Меню - 2</a:t>
            </a:r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>
          <a:xfrm>
            <a:off x="228600" y="1214438"/>
            <a:ext cx="8686800" cy="5033962"/>
          </a:xfrm>
        </p:spPr>
        <p:txBody>
          <a:bodyPr/>
          <a:lstStyle/>
          <a:p>
            <a:r>
              <a:rPr lang="ru-RU" altLang="ru-RU" b="1" smtClean="0"/>
              <a:t>Приятель Пушкина граф Шереметьев пожаловался ему, приехав из Парижа: «худо, брат, жить в Париже: есть нечего; … у них не допросишься!..». Чего же ежедневно потребляемого нашими соотечественниками, по словам Шереметьева нельзя допроситься в Париже? </a:t>
            </a:r>
          </a:p>
          <a:p>
            <a:endParaRPr lang="ru-RU" altLang="ru-RU" smtClean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3"/>
          <p:cNvSpPr>
            <a:spLocks noGrp="1"/>
          </p:cNvSpPr>
          <p:nvPr>
            <p:ph type="ctrTitle"/>
          </p:nvPr>
        </p:nvSpPr>
        <p:spPr>
          <a:xfrm>
            <a:off x="685800" y="2209800"/>
            <a:ext cx="7772400" cy="2505075"/>
          </a:xfrm>
        </p:spPr>
        <p:txBody>
          <a:bodyPr/>
          <a:lstStyle/>
          <a:p>
            <a:r>
              <a:rPr lang="ru-RU" altLang="ru-RU" sz="9600" smtClean="0"/>
              <a:t>Черный ящик</a:t>
            </a:r>
          </a:p>
        </p:txBody>
      </p:sp>
      <p:sp>
        <p:nvSpPr>
          <p:cNvPr id="29699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5072063"/>
            <a:ext cx="6400800" cy="928687"/>
          </a:xfrm>
        </p:spPr>
        <p:txBody>
          <a:bodyPr/>
          <a:lstStyle/>
          <a:p>
            <a:endParaRPr lang="ru-RU" altLang="ru-RU" smtClean="0"/>
          </a:p>
        </p:txBody>
      </p:sp>
      <p:pic>
        <p:nvPicPr>
          <p:cNvPr id="29700" name="Picture 7" descr="2l2[1]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14375"/>
            <a:ext cx="9144000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7" descr="2l2[1]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214938"/>
            <a:ext cx="9144000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3"/>
          <p:cNvSpPr>
            <a:spLocks noGrp="1"/>
          </p:cNvSpPr>
          <p:nvPr>
            <p:ph type="ctrTitle"/>
          </p:nvPr>
        </p:nvSpPr>
        <p:spPr>
          <a:xfrm>
            <a:off x="642938" y="2214563"/>
            <a:ext cx="7772400" cy="2005012"/>
          </a:xfrm>
        </p:spPr>
        <p:txBody>
          <a:bodyPr/>
          <a:lstStyle/>
          <a:p>
            <a:r>
              <a:rPr lang="ru-RU" altLang="ru-RU" smtClean="0"/>
              <a:t>Остров</a:t>
            </a:r>
            <a:br>
              <a:rPr lang="ru-RU" altLang="ru-RU" smtClean="0"/>
            </a:br>
            <a:r>
              <a:rPr lang="ru-RU" altLang="ru-RU" smtClean="0"/>
              <a:t>автомобилей</a:t>
            </a:r>
          </a:p>
        </p:txBody>
      </p:sp>
      <p:sp>
        <p:nvSpPr>
          <p:cNvPr id="30723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4714875"/>
            <a:ext cx="6400800" cy="1071563"/>
          </a:xfrm>
        </p:spPr>
        <p:txBody>
          <a:bodyPr/>
          <a:lstStyle/>
          <a:p>
            <a:endParaRPr lang="ru-RU" altLang="ru-RU" smtClean="0"/>
          </a:p>
        </p:txBody>
      </p:sp>
      <p:pic>
        <p:nvPicPr>
          <p:cNvPr id="4" name="Picture 32" descr="1121111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0" y="274638"/>
            <a:ext cx="2928938" cy="215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 flipV="1">
            <a:off x="228600" y="0"/>
            <a:ext cx="8686800" cy="285750"/>
          </a:xfrm>
        </p:spPr>
        <p:txBody>
          <a:bodyPr/>
          <a:lstStyle/>
          <a:p>
            <a:endParaRPr lang="ru-RU" altLang="ru-RU" smtClean="0"/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>
          <a:xfrm>
            <a:off x="228600" y="1285875"/>
            <a:ext cx="8686800" cy="4962525"/>
          </a:xfrm>
        </p:spPr>
        <p:txBody>
          <a:bodyPr/>
          <a:lstStyle/>
          <a:p>
            <a:r>
              <a:rPr lang="ru-RU" altLang="ru-RU" sz="5400" smtClean="0"/>
              <a:t>В какой стране в 1908 году была основана корпорация «Дженерал Моторс»? </a:t>
            </a:r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228600" y="142875"/>
            <a:ext cx="8686800" cy="1285875"/>
          </a:xfrm>
        </p:spPr>
        <p:txBody>
          <a:bodyPr/>
          <a:lstStyle/>
          <a:p>
            <a:r>
              <a:rPr lang="ru-RU" altLang="ru-RU" sz="3600" smtClean="0"/>
              <a:t>1. Географические анаграммы:</a:t>
            </a: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5123" name="Содержимое 3"/>
          <p:cNvSpPr>
            <a:spLocks noGrp="1"/>
          </p:cNvSpPr>
          <p:nvPr>
            <p:ph sz="half" idx="1"/>
          </p:nvPr>
        </p:nvSpPr>
        <p:spPr>
          <a:xfrm>
            <a:off x="0" y="928688"/>
            <a:ext cx="4495800" cy="5319712"/>
          </a:xfrm>
        </p:spPr>
        <p:txBody>
          <a:bodyPr/>
          <a:lstStyle/>
          <a:p>
            <a:r>
              <a:rPr lang="ru-RU" altLang="ru-RU" smtClean="0"/>
              <a:t>удар→ р… (полезное ископаемое) </a:t>
            </a:r>
          </a:p>
          <a:p>
            <a:r>
              <a:rPr lang="ru-RU" altLang="ru-RU" smtClean="0"/>
              <a:t>арба→ а… (национальность) </a:t>
            </a:r>
          </a:p>
          <a:p>
            <a:r>
              <a:rPr lang="ru-RU" altLang="ru-RU" smtClean="0"/>
              <a:t>выбор→ о….(крутой откос на берегу реки) </a:t>
            </a:r>
          </a:p>
          <a:p>
            <a:r>
              <a:rPr lang="ru-RU" altLang="ru-RU" smtClean="0"/>
              <a:t>провода→ в…… (падающий поток воды) </a:t>
            </a:r>
          </a:p>
          <a:p>
            <a:r>
              <a:rPr lang="ru-RU" altLang="ru-RU" smtClean="0"/>
              <a:t>розга→ г…. (атмосферное явление)</a:t>
            </a:r>
          </a:p>
          <a:p>
            <a:endParaRPr lang="ru-RU" altLang="ru-RU" smtClean="0"/>
          </a:p>
        </p:txBody>
      </p:sp>
      <p:sp>
        <p:nvSpPr>
          <p:cNvPr id="5124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857250"/>
            <a:ext cx="4267200" cy="5391150"/>
          </a:xfrm>
        </p:spPr>
        <p:txBody>
          <a:bodyPr/>
          <a:lstStyle/>
          <a:p>
            <a:r>
              <a:rPr lang="ru-RU" altLang="ru-RU" smtClean="0"/>
              <a:t>игра→ Р…(столица Латвии) </a:t>
            </a:r>
          </a:p>
          <a:p>
            <a:r>
              <a:rPr lang="ru-RU" altLang="ru-RU" smtClean="0"/>
              <a:t>пенал→ Н…. (Государство в Азии)</a:t>
            </a:r>
          </a:p>
          <a:p>
            <a:r>
              <a:rPr lang="ru-RU" altLang="ru-RU" smtClean="0"/>
              <a:t>ласка→ с….(каменная крутая гора) </a:t>
            </a:r>
          </a:p>
          <a:p>
            <a:r>
              <a:rPr lang="ru-RU" altLang="ru-RU" smtClean="0"/>
              <a:t>сало→ Л… (государство на полуострове</a:t>
            </a:r>
          </a:p>
          <a:p>
            <a:pPr>
              <a:buFontTx/>
              <a:buNone/>
            </a:pPr>
            <a:r>
              <a:rPr lang="ru-RU" altLang="ru-RU" smtClean="0"/>
              <a:t>                    Индокитай) </a:t>
            </a:r>
          </a:p>
          <a:p>
            <a:r>
              <a:rPr lang="ru-RU" altLang="ru-RU" smtClean="0"/>
              <a:t>тиски→ Т…. (порт в море Лаптевых) </a:t>
            </a:r>
          </a:p>
          <a:p>
            <a:pPr>
              <a:buFontTx/>
              <a:buNone/>
            </a:pPr>
            <a:r>
              <a:rPr lang="ru-RU" altLang="ru-RU" smtClean="0"/>
              <a:t> </a:t>
            </a:r>
          </a:p>
          <a:p>
            <a:endParaRPr lang="ru-RU" altLang="ru-RU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8686800" cy="447675"/>
          </a:xfrm>
        </p:spPr>
        <p:txBody>
          <a:bodyPr/>
          <a:lstStyle/>
          <a:p>
            <a:endParaRPr lang="ru-RU" altLang="ru-RU" smtClean="0"/>
          </a:p>
        </p:txBody>
      </p:sp>
      <p:sp>
        <p:nvSpPr>
          <p:cNvPr id="327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6000" smtClean="0"/>
              <a:t>Автомобили, какой марки производят в итальянском Турине? </a:t>
            </a:r>
          </a:p>
          <a:p>
            <a:endParaRPr lang="ru-RU" altLang="ru-RU" smtClean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228600" y="285750"/>
            <a:ext cx="8686800" cy="428625"/>
          </a:xfrm>
        </p:spPr>
        <p:txBody>
          <a:bodyPr/>
          <a:lstStyle/>
          <a:p>
            <a:endParaRPr lang="ru-RU" altLang="ru-RU" smtClean="0"/>
          </a:p>
        </p:txBody>
      </p:sp>
      <p:sp>
        <p:nvSpPr>
          <p:cNvPr id="33795" name="Содержимое 2"/>
          <p:cNvSpPr>
            <a:spLocks noGrp="1"/>
          </p:cNvSpPr>
          <p:nvPr>
            <p:ph idx="1"/>
          </p:nvPr>
        </p:nvSpPr>
        <p:spPr>
          <a:xfrm>
            <a:off x="228600" y="1071563"/>
            <a:ext cx="8686800" cy="5176837"/>
          </a:xfrm>
        </p:spPr>
        <p:txBody>
          <a:bodyPr/>
          <a:lstStyle/>
          <a:p>
            <a:r>
              <a:rPr lang="ru-RU" altLang="ru-RU" sz="3600" smtClean="0"/>
              <a:t>В какой стране в 30-е годы </a:t>
            </a:r>
            <a:r>
              <a:rPr lang="en-US" altLang="ru-RU" sz="3600" smtClean="0"/>
              <a:t>XX</a:t>
            </a:r>
            <a:r>
              <a:rPr lang="ru-RU" altLang="ru-RU" sz="3600" smtClean="0"/>
              <a:t> века возникла идея создать «народный» автомобиль, максимально простой и доступный каждой семье. Выпущенные автомобили внешне походили на божью коровку, за что получили прозвище «жучок». Что это за машины? </a:t>
            </a:r>
          </a:p>
          <a:p>
            <a:endParaRPr lang="ru-RU" altLang="ru-RU" smtClean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48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6000" smtClean="0"/>
              <a:t>В какой стране в 1913 году основана фирма «Ниссан»? </a:t>
            </a:r>
          </a:p>
          <a:p>
            <a:endParaRPr lang="ru-RU" altLang="ru-RU" smtClean="0"/>
          </a:p>
          <a:p>
            <a:endParaRPr lang="ru-RU" altLang="ru-RU" smtClean="0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58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5400" smtClean="0"/>
              <a:t>Своеобразным символом какой страны является фирма «Роллс-Ройс» и почему? 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68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5400" smtClean="0"/>
              <a:t>Какая машина получила название «Шведский чемодан». Марка этой машины переводится с латыни как «я качусь». </a:t>
            </a:r>
          </a:p>
          <a:p>
            <a:endParaRPr lang="ru-RU" altLang="ru-RU" sz="5400" smtClean="0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3"/>
          <p:cNvSpPr>
            <a:spLocks noGrp="1"/>
          </p:cNvSpPr>
          <p:nvPr>
            <p:ph type="ctrTitle"/>
          </p:nvPr>
        </p:nvSpPr>
        <p:spPr>
          <a:xfrm>
            <a:off x="685800" y="2209800"/>
            <a:ext cx="7772400" cy="1719263"/>
          </a:xfrm>
        </p:spPr>
        <p:txBody>
          <a:bodyPr/>
          <a:lstStyle/>
          <a:p>
            <a:pPr algn="l"/>
            <a:r>
              <a:rPr lang="ru-RU" altLang="ru-RU" smtClean="0"/>
              <a:t>     Остров</a:t>
            </a:r>
            <a:br>
              <a:rPr lang="ru-RU" altLang="ru-RU" smtClean="0"/>
            </a:br>
            <a:r>
              <a:rPr lang="ru-RU" altLang="ru-RU" smtClean="0"/>
              <a:t>   песенный </a:t>
            </a:r>
          </a:p>
        </p:txBody>
      </p:sp>
      <p:sp>
        <p:nvSpPr>
          <p:cNvPr id="37891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4786313"/>
            <a:ext cx="6400800" cy="1214437"/>
          </a:xfrm>
        </p:spPr>
        <p:txBody>
          <a:bodyPr/>
          <a:lstStyle/>
          <a:p>
            <a:endParaRPr lang="ru-RU" altLang="ru-RU" smtClean="0"/>
          </a:p>
        </p:txBody>
      </p:sp>
      <p:pic>
        <p:nvPicPr>
          <p:cNvPr id="37892" name="Picture 9" descr="baby20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3" y="1143000"/>
            <a:ext cx="3638550" cy="516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C:\Documents and Settings\User\Рабочий стол\Новая папка\EN00242_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104659">
            <a:off x="155575" y="912813"/>
            <a:ext cx="4551363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3"/>
          <p:cNvSpPr>
            <a:spLocks noGrp="1"/>
          </p:cNvSpPr>
          <p:nvPr>
            <p:ph type="ctrTitle"/>
          </p:nvPr>
        </p:nvSpPr>
        <p:spPr>
          <a:xfrm>
            <a:off x="685800" y="714375"/>
            <a:ext cx="7772400" cy="2643188"/>
          </a:xfrm>
        </p:spPr>
        <p:txBody>
          <a:bodyPr/>
          <a:lstStyle/>
          <a:p>
            <a:r>
              <a:rPr lang="ru-RU" altLang="ru-RU" smtClean="0"/>
              <a:t>Остров</a:t>
            </a:r>
            <a:br>
              <a:rPr lang="ru-RU" altLang="ru-RU" smtClean="0"/>
            </a:br>
            <a:r>
              <a:rPr lang="ru-RU" altLang="ru-RU" smtClean="0"/>
              <a:t>коварных дебрей</a:t>
            </a:r>
          </a:p>
        </p:txBody>
      </p:sp>
      <p:sp>
        <p:nvSpPr>
          <p:cNvPr id="3891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4857750"/>
            <a:ext cx="6400800" cy="928688"/>
          </a:xfrm>
        </p:spPr>
        <p:txBody>
          <a:bodyPr/>
          <a:lstStyle/>
          <a:p>
            <a:endParaRPr lang="ru-RU" altLang="ru-RU" smtClean="0"/>
          </a:p>
        </p:txBody>
      </p:sp>
      <p:pic>
        <p:nvPicPr>
          <p:cNvPr id="4" name="Picture 9" descr="AN00117_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0" y="3124200"/>
            <a:ext cx="314325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8686800" cy="1304925"/>
          </a:xfrm>
        </p:spPr>
        <p:txBody>
          <a:bodyPr/>
          <a:lstStyle/>
          <a:p>
            <a:r>
              <a:rPr lang="ru-RU" altLang="ru-RU" smtClean="0"/>
              <a:t>1.Как переводится на русский язык греческое слово география?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39939" name="Содержимое 2"/>
          <p:cNvSpPr>
            <a:spLocks noGrp="1"/>
          </p:cNvSpPr>
          <p:nvPr>
            <p:ph idx="1"/>
          </p:nvPr>
        </p:nvSpPr>
        <p:spPr>
          <a:xfrm>
            <a:off x="228600" y="2643188"/>
            <a:ext cx="8686800" cy="3605212"/>
          </a:xfrm>
        </p:spPr>
        <p:txBody>
          <a:bodyPr/>
          <a:lstStyle/>
          <a:p>
            <a:r>
              <a:rPr lang="ru-RU" altLang="ru-RU" b="1" smtClean="0"/>
              <a:t>а) землеизмерение </a:t>
            </a:r>
          </a:p>
          <a:p>
            <a:r>
              <a:rPr lang="ru-RU" altLang="ru-RU" b="1" smtClean="0"/>
              <a:t>б) землеописание </a:t>
            </a:r>
          </a:p>
          <a:p>
            <a:r>
              <a:rPr lang="ru-RU" altLang="ru-RU" b="1" smtClean="0"/>
              <a:t>в) землеведение </a:t>
            </a:r>
          </a:p>
          <a:p>
            <a:r>
              <a:rPr lang="ru-RU" altLang="ru-RU" b="1" smtClean="0"/>
              <a:t>г) землеразделение.</a:t>
            </a:r>
          </a:p>
          <a:p>
            <a:pPr>
              <a:buFontTx/>
              <a:buNone/>
            </a:pPr>
            <a:r>
              <a:rPr lang="ru-RU" altLang="ru-RU" b="1" smtClean="0"/>
              <a:t> </a:t>
            </a:r>
          </a:p>
          <a:p>
            <a:endParaRPr lang="ru-RU" altLang="ru-RU" smtClean="0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8686800" cy="1590675"/>
          </a:xfrm>
        </p:spPr>
        <p:txBody>
          <a:bodyPr/>
          <a:lstStyle/>
          <a:p>
            <a:r>
              <a:rPr lang="ru-RU" altLang="ru-RU" smtClean="0"/>
              <a:t>2. Что является главным параметром любой географической карты?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40963" name="Содержимое 2"/>
          <p:cNvSpPr>
            <a:spLocks noGrp="1"/>
          </p:cNvSpPr>
          <p:nvPr>
            <p:ph idx="1"/>
          </p:nvPr>
        </p:nvSpPr>
        <p:spPr>
          <a:xfrm>
            <a:off x="228600" y="2714625"/>
            <a:ext cx="8686800" cy="3533775"/>
          </a:xfrm>
        </p:spPr>
        <p:txBody>
          <a:bodyPr/>
          <a:lstStyle/>
          <a:p>
            <a:r>
              <a:rPr lang="ru-RU" altLang="ru-RU" b="1" smtClean="0"/>
              <a:t>а) размер </a:t>
            </a:r>
          </a:p>
          <a:p>
            <a:r>
              <a:rPr lang="ru-RU" altLang="ru-RU" b="1" smtClean="0"/>
              <a:t>б) масштаб </a:t>
            </a:r>
          </a:p>
          <a:p>
            <a:r>
              <a:rPr lang="ru-RU" altLang="ru-RU" b="1" smtClean="0"/>
              <a:t>в) масть </a:t>
            </a:r>
          </a:p>
          <a:p>
            <a:r>
              <a:rPr lang="ru-RU" altLang="ru-RU" b="1" smtClean="0"/>
              <a:t>г) толщина.</a:t>
            </a:r>
          </a:p>
          <a:p>
            <a:endParaRPr lang="ru-RU" altLang="ru-RU" b="1" smtClean="0"/>
          </a:p>
          <a:p>
            <a:endParaRPr lang="ru-RU" altLang="ru-RU" smtClean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8686800" cy="1376363"/>
          </a:xfrm>
        </p:spPr>
        <p:txBody>
          <a:bodyPr/>
          <a:lstStyle/>
          <a:p>
            <a:r>
              <a:rPr lang="ru-RU" altLang="ru-RU" smtClean="0"/>
              <a:t>3. Какое созвездие есть в южном полушарии небесной сферы?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41987" name="Содержимое 2"/>
          <p:cNvSpPr>
            <a:spLocks noGrp="1"/>
          </p:cNvSpPr>
          <p:nvPr>
            <p:ph idx="1"/>
          </p:nvPr>
        </p:nvSpPr>
        <p:spPr>
          <a:xfrm>
            <a:off x="228600" y="2571750"/>
            <a:ext cx="8686800" cy="3676650"/>
          </a:xfrm>
        </p:spPr>
        <p:txBody>
          <a:bodyPr/>
          <a:lstStyle/>
          <a:p>
            <a:r>
              <a:rPr lang="ru-RU" altLang="ru-RU" b="1" smtClean="0"/>
              <a:t>а) компас </a:t>
            </a:r>
          </a:p>
          <a:p>
            <a:r>
              <a:rPr lang="ru-RU" altLang="ru-RU" b="1" smtClean="0"/>
              <a:t>б) психрометр </a:t>
            </a:r>
          </a:p>
          <a:p>
            <a:r>
              <a:rPr lang="ru-RU" altLang="ru-RU" b="1" smtClean="0"/>
              <a:t>в) барометр</a:t>
            </a:r>
          </a:p>
          <a:p>
            <a:r>
              <a:rPr lang="ru-RU" altLang="ru-RU" b="1" smtClean="0"/>
              <a:t>г) глобус.</a:t>
            </a:r>
          </a:p>
          <a:p>
            <a:endParaRPr lang="ru-RU" altLang="ru-RU" b="1" smtClean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4"/>
          <p:cNvSpPr>
            <a:spLocks noGrp="1"/>
          </p:cNvSpPr>
          <p:nvPr>
            <p:ph type="title"/>
          </p:nvPr>
        </p:nvSpPr>
        <p:spPr>
          <a:xfrm>
            <a:off x="228600" y="838200"/>
            <a:ext cx="8686800" cy="3376613"/>
          </a:xfrm>
        </p:spPr>
        <p:txBody>
          <a:bodyPr/>
          <a:lstStyle/>
          <a:p>
            <a:r>
              <a:rPr lang="ru-RU" altLang="ru-RU" sz="8000" smtClean="0"/>
              <a:t>2. Геологика</a:t>
            </a:r>
          </a:p>
        </p:txBody>
      </p:sp>
      <p:sp>
        <p:nvSpPr>
          <p:cNvPr id="6147" name="Содержимое 5"/>
          <p:cNvSpPr>
            <a:spLocks noGrp="1"/>
          </p:cNvSpPr>
          <p:nvPr>
            <p:ph idx="1"/>
          </p:nvPr>
        </p:nvSpPr>
        <p:spPr>
          <a:xfrm>
            <a:off x="228600" y="4857750"/>
            <a:ext cx="8686800" cy="1390650"/>
          </a:xfrm>
        </p:spPr>
        <p:txBody>
          <a:bodyPr/>
          <a:lstStyle/>
          <a:p>
            <a:endParaRPr lang="ru-RU" altLang="ru-RU" smtClean="0"/>
          </a:p>
        </p:txBody>
      </p:sp>
      <p:pic>
        <p:nvPicPr>
          <p:cNvPr id="6148" name="Picture 6" descr="AG00180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225" y="2809875"/>
            <a:ext cx="7970838" cy="379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>
          <a:xfrm>
            <a:off x="228600" y="500063"/>
            <a:ext cx="8686800" cy="1643062"/>
          </a:xfrm>
        </p:spPr>
        <p:txBody>
          <a:bodyPr/>
          <a:lstStyle/>
          <a:p>
            <a:r>
              <a:rPr lang="ru-RU" altLang="ru-RU" smtClean="0"/>
              <a:t>4. Как называется форма Земли?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43011" name="Содержимое 2"/>
          <p:cNvSpPr>
            <a:spLocks noGrp="1"/>
          </p:cNvSpPr>
          <p:nvPr>
            <p:ph idx="1"/>
          </p:nvPr>
        </p:nvSpPr>
        <p:spPr>
          <a:xfrm>
            <a:off x="228600" y="2286000"/>
            <a:ext cx="8686800" cy="3962400"/>
          </a:xfrm>
        </p:spPr>
        <p:txBody>
          <a:bodyPr/>
          <a:lstStyle/>
          <a:p>
            <a:r>
              <a:rPr lang="ru-RU" altLang="ru-RU" b="1" smtClean="0"/>
              <a:t>а) шар </a:t>
            </a:r>
          </a:p>
          <a:p>
            <a:r>
              <a:rPr lang="ru-RU" altLang="ru-RU" b="1" smtClean="0"/>
              <a:t>б) параболоид </a:t>
            </a:r>
          </a:p>
          <a:p>
            <a:r>
              <a:rPr lang="ru-RU" altLang="ru-RU" b="1" smtClean="0"/>
              <a:t>в) эллипсоид</a:t>
            </a:r>
          </a:p>
          <a:p>
            <a:r>
              <a:rPr lang="ru-RU" altLang="ru-RU" b="1" smtClean="0"/>
              <a:t>г) геоид.</a:t>
            </a:r>
          </a:p>
          <a:p>
            <a:endParaRPr lang="ru-RU" altLang="ru-RU" smtClean="0"/>
          </a:p>
          <a:p>
            <a:pPr>
              <a:buFontTx/>
              <a:buNone/>
            </a:pPr>
            <a:endParaRPr lang="ru-RU" altLang="ru-RU" smtClean="0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>
          <a:xfrm>
            <a:off x="228600" y="428625"/>
            <a:ext cx="8686800" cy="2071688"/>
          </a:xfrm>
        </p:spPr>
        <p:txBody>
          <a:bodyPr/>
          <a:lstStyle/>
          <a:p>
            <a:r>
              <a:rPr lang="ru-RU" altLang="ru-RU" smtClean="0"/>
              <a:t>5. Переведите на французский язык слово «первопроходец»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44035" name="Содержимое 2"/>
          <p:cNvSpPr>
            <a:spLocks noGrp="1"/>
          </p:cNvSpPr>
          <p:nvPr>
            <p:ph idx="1"/>
          </p:nvPr>
        </p:nvSpPr>
        <p:spPr>
          <a:xfrm>
            <a:off x="228600" y="2571750"/>
            <a:ext cx="8686800" cy="3676650"/>
          </a:xfrm>
        </p:spPr>
        <p:txBody>
          <a:bodyPr/>
          <a:lstStyle/>
          <a:p>
            <a:r>
              <a:rPr lang="ru-RU" altLang="ru-RU" b="1" smtClean="0"/>
              <a:t>а) скаут </a:t>
            </a:r>
          </a:p>
          <a:p>
            <a:r>
              <a:rPr lang="ru-RU" altLang="ru-RU" b="1" smtClean="0"/>
              <a:t>б) комсомолец </a:t>
            </a:r>
          </a:p>
          <a:p>
            <a:r>
              <a:rPr lang="ru-RU" altLang="ru-RU" b="1" smtClean="0"/>
              <a:t>в) пионер </a:t>
            </a:r>
          </a:p>
          <a:p>
            <a:r>
              <a:rPr lang="ru-RU" altLang="ru-RU" b="1" smtClean="0"/>
              <a:t>г) коммивояжер.</a:t>
            </a:r>
          </a:p>
          <a:p>
            <a:endParaRPr lang="ru-RU" altLang="ru-RU" b="1" smtClean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8686800" cy="1947863"/>
          </a:xfrm>
        </p:spPr>
        <p:txBody>
          <a:bodyPr/>
          <a:lstStyle/>
          <a:p>
            <a:r>
              <a:rPr lang="ru-RU" altLang="ru-RU" smtClean="0"/>
              <a:t>6. Как называется космический корабль, на котором Ю. Гагарин совершил полет в космос?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45059" name="Содержимое 2"/>
          <p:cNvSpPr>
            <a:spLocks noGrp="1"/>
          </p:cNvSpPr>
          <p:nvPr>
            <p:ph idx="1"/>
          </p:nvPr>
        </p:nvSpPr>
        <p:spPr>
          <a:xfrm>
            <a:off x="228600" y="3071813"/>
            <a:ext cx="8686800" cy="3176587"/>
          </a:xfrm>
        </p:spPr>
        <p:txBody>
          <a:bodyPr/>
          <a:lstStyle/>
          <a:p>
            <a:r>
              <a:rPr lang="ru-RU" altLang="ru-RU" b="1" smtClean="0"/>
              <a:t>а) Север </a:t>
            </a:r>
          </a:p>
          <a:p>
            <a:r>
              <a:rPr lang="ru-RU" altLang="ru-RU" b="1" smtClean="0"/>
              <a:t>б) Юг </a:t>
            </a:r>
          </a:p>
          <a:p>
            <a:r>
              <a:rPr lang="ru-RU" altLang="ru-RU" b="1" smtClean="0"/>
              <a:t>в) Восток </a:t>
            </a:r>
          </a:p>
          <a:p>
            <a:r>
              <a:rPr lang="ru-RU" altLang="ru-RU" b="1" smtClean="0"/>
              <a:t>г) Запад.</a:t>
            </a:r>
          </a:p>
          <a:p>
            <a:endParaRPr lang="ru-RU" altLang="ru-RU" smtClean="0"/>
          </a:p>
          <a:p>
            <a:endParaRPr lang="ru-RU" altLang="ru-RU" smtClean="0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8686800" cy="1233488"/>
          </a:xfrm>
        </p:spPr>
        <p:txBody>
          <a:bodyPr/>
          <a:lstStyle/>
          <a:p>
            <a:r>
              <a:rPr lang="ru-RU" altLang="ru-RU" smtClean="0"/>
              <a:t>7. Как называли флагманский корабль Христофора Колумба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46083" name="Содержимое 2"/>
          <p:cNvSpPr>
            <a:spLocks noGrp="1"/>
          </p:cNvSpPr>
          <p:nvPr>
            <p:ph idx="1"/>
          </p:nvPr>
        </p:nvSpPr>
        <p:spPr>
          <a:xfrm>
            <a:off x="228600" y="2500313"/>
            <a:ext cx="8686800" cy="3748087"/>
          </a:xfrm>
        </p:spPr>
        <p:txBody>
          <a:bodyPr/>
          <a:lstStyle/>
          <a:p>
            <a:r>
              <a:rPr lang="ru-RU" altLang="ru-RU" b="1" smtClean="0"/>
              <a:t>а) Санта-Клаус </a:t>
            </a:r>
          </a:p>
          <a:p>
            <a:r>
              <a:rPr lang="ru-RU" altLang="ru-RU" b="1" smtClean="0"/>
              <a:t>б) Санта-Барбара </a:t>
            </a:r>
          </a:p>
          <a:p>
            <a:r>
              <a:rPr lang="ru-RU" altLang="ru-RU" b="1" smtClean="0"/>
              <a:t>в) Санта-Мария</a:t>
            </a:r>
          </a:p>
          <a:p>
            <a:r>
              <a:rPr lang="ru-RU" altLang="ru-RU" b="1" smtClean="0"/>
              <a:t>г) Санта-Лючия</a:t>
            </a:r>
          </a:p>
          <a:p>
            <a:pPr>
              <a:buFontTx/>
              <a:buNone/>
            </a:pPr>
            <a:r>
              <a:rPr lang="ru-RU" altLang="ru-RU" smtClean="0"/>
              <a:t> </a:t>
            </a:r>
          </a:p>
          <a:p>
            <a:endParaRPr lang="ru-RU" altLang="ru-RU" smtClean="0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8686800" cy="1947863"/>
          </a:xfrm>
        </p:spPr>
        <p:txBody>
          <a:bodyPr/>
          <a:lstStyle/>
          <a:p>
            <a:r>
              <a:rPr lang="ru-RU" altLang="ru-RU" smtClean="0"/>
              <a:t>8. Морской путь в какую страну искала экспедиция Х.Колумба, доплыв вместо этого до Америки?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47107" name="Содержимое 2"/>
          <p:cNvSpPr>
            <a:spLocks noGrp="1"/>
          </p:cNvSpPr>
          <p:nvPr>
            <p:ph idx="1"/>
          </p:nvPr>
        </p:nvSpPr>
        <p:spPr>
          <a:xfrm>
            <a:off x="228600" y="2857500"/>
            <a:ext cx="8686800" cy="3390900"/>
          </a:xfrm>
        </p:spPr>
        <p:txBody>
          <a:bodyPr/>
          <a:lstStyle/>
          <a:p>
            <a:r>
              <a:rPr lang="ru-RU" altLang="ru-RU" b="1" smtClean="0"/>
              <a:t>а) Эфиопия </a:t>
            </a:r>
          </a:p>
          <a:p>
            <a:r>
              <a:rPr lang="ru-RU" altLang="ru-RU" b="1" smtClean="0"/>
              <a:t>б) Япония</a:t>
            </a:r>
          </a:p>
          <a:p>
            <a:r>
              <a:rPr lang="ru-RU" altLang="ru-RU" b="1" smtClean="0"/>
              <a:t>в) Индия </a:t>
            </a:r>
          </a:p>
          <a:p>
            <a:r>
              <a:rPr lang="ru-RU" altLang="ru-RU" b="1" smtClean="0"/>
              <a:t>г) Китай.</a:t>
            </a:r>
          </a:p>
          <a:p>
            <a:endParaRPr lang="ru-RU" altLang="ru-RU" smtClean="0"/>
          </a:p>
          <a:p>
            <a:endParaRPr lang="ru-RU" altLang="ru-RU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/>
          </p:nvPr>
        </p:nvSpPr>
        <p:spPr>
          <a:xfrm>
            <a:off x="228600" y="571500"/>
            <a:ext cx="8686800" cy="1214438"/>
          </a:xfrm>
        </p:spPr>
        <p:txBody>
          <a:bodyPr/>
          <a:lstStyle/>
          <a:p>
            <a:r>
              <a:rPr lang="ru-RU" altLang="ru-RU" smtClean="0"/>
              <a:t>9. Куда отправился тверской купец Афанасий Никитин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48131" name="Содержимое 2"/>
          <p:cNvSpPr>
            <a:spLocks noGrp="1"/>
          </p:cNvSpPr>
          <p:nvPr>
            <p:ph idx="1"/>
          </p:nvPr>
        </p:nvSpPr>
        <p:spPr>
          <a:xfrm>
            <a:off x="228600" y="2500313"/>
            <a:ext cx="8686800" cy="3748087"/>
          </a:xfrm>
        </p:spPr>
        <p:txBody>
          <a:bodyPr/>
          <a:lstStyle/>
          <a:p>
            <a:r>
              <a:rPr lang="ru-RU" altLang="ru-RU" b="1" smtClean="0"/>
              <a:t>а) за три моря </a:t>
            </a:r>
          </a:p>
          <a:p>
            <a:r>
              <a:rPr lang="ru-RU" altLang="ru-RU" b="1" smtClean="0"/>
              <a:t>б) за золотым руном </a:t>
            </a:r>
          </a:p>
          <a:p>
            <a:r>
              <a:rPr lang="ru-RU" altLang="ru-RU" b="1" smtClean="0"/>
              <a:t>в) за аленьким цветочком </a:t>
            </a:r>
          </a:p>
          <a:p>
            <a:r>
              <a:rPr lang="ru-RU" altLang="ru-RU" b="1" smtClean="0"/>
              <a:t>г) в тридевятое государство</a:t>
            </a:r>
          </a:p>
          <a:p>
            <a:endParaRPr lang="ru-RU" altLang="ru-RU" smtClean="0"/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8686800" cy="1233488"/>
          </a:xfrm>
        </p:spPr>
        <p:txBody>
          <a:bodyPr/>
          <a:lstStyle/>
          <a:p>
            <a:r>
              <a:rPr lang="ru-RU" altLang="ru-RU" smtClean="0"/>
              <a:t>10. Какая «Земля» так и не появилась на географической карте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49155" name="Содержимое 2"/>
          <p:cNvSpPr>
            <a:spLocks noGrp="1"/>
          </p:cNvSpPr>
          <p:nvPr>
            <p:ph idx="1"/>
          </p:nvPr>
        </p:nvSpPr>
        <p:spPr>
          <a:xfrm>
            <a:off x="228600" y="2428875"/>
            <a:ext cx="8686800" cy="3819525"/>
          </a:xfrm>
        </p:spPr>
        <p:txBody>
          <a:bodyPr/>
          <a:lstStyle/>
          <a:p>
            <a:r>
              <a:rPr lang="ru-RU" altLang="ru-RU" b="1" smtClean="0"/>
              <a:t>а) Вильчека</a:t>
            </a:r>
          </a:p>
          <a:p>
            <a:r>
              <a:rPr lang="ru-RU" altLang="ru-RU" b="1" smtClean="0"/>
              <a:t>б) Бунге </a:t>
            </a:r>
          </a:p>
          <a:p>
            <a:r>
              <a:rPr lang="ru-RU" altLang="ru-RU" b="1" smtClean="0"/>
              <a:t>в) Санникова</a:t>
            </a:r>
          </a:p>
          <a:p>
            <a:r>
              <a:rPr lang="ru-RU" altLang="ru-RU" b="1" smtClean="0"/>
              <a:t>г) Франца-Иосифа.</a:t>
            </a:r>
          </a:p>
          <a:p>
            <a:endParaRPr lang="ru-RU" altLang="ru-RU" smtClean="0"/>
          </a:p>
          <a:p>
            <a:endParaRPr lang="ru-RU" altLang="ru-RU" smtClean="0"/>
          </a:p>
        </p:txBody>
      </p:sp>
    </p:spTree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Заголовок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8686800" cy="1162050"/>
          </a:xfrm>
        </p:spPr>
        <p:txBody>
          <a:bodyPr/>
          <a:lstStyle/>
          <a:p>
            <a:r>
              <a:rPr lang="ru-RU" altLang="ru-RU" smtClean="0"/>
              <a:t>11. В честь какого мореплавателя названы оба американских континента?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50179" name="Содержимое 2"/>
          <p:cNvSpPr>
            <a:spLocks noGrp="1"/>
          </p:cNvSpPr>
          <p:nvPr>
            <p:ph idx="1"/>
          </p:nvPr>
        </p:nvSpPr>
        <p:spPr>
          <a:xfrm>
            <a:off x="228600" y="2500313"/>
            <a:ext cx="8686800" cy="3748087"/>
          </a:xfrm>
        </p:spPr>
        <p:txBody>
          <a:bodyPr/>
          <a:lstStyle/>
          <a:p>
            <a:r>
              <a:rPr lang="ru-RU" altLang="ru-RU" b="1" smtClean="0"/>
              <a:t>а) Колумб</a:t>
            </a:r>
          </a:p>
          <a:p>
            <a:r>
              <a:rPr lang="ru-RU" altLang="ru-RU" b="1" smtClean="0"/>
              <a:t>б) Магеллан </a:t>
            </a:r>
          </a:p>
          <a:p>
            <a:r>
              <a:rPr lang="ru-RU" altLang="ru-RU" b="1" smtClean="0"/>
              <a:t>в) Веспуччи </a:t>
            </a:r>
          </a:p>
          <a:p>
            <a:r>
              <a:rPr lang="ru-RU" altLang="ru-RU" b="1" smtClean="0"/>
              <a:t>г) Васко- да - Гама.</a:t>
            </a:r>
          </a:p>
          <a:p>
            <a:r>
              <a:rPr lang="ru-RU" altLang="ru-RU" b="1" smtClean="0"/>
              <a:t> </a:t>
            </a:r>
          </a:p>
          <a:p>
            <a:endParaRPr lang="ru-RU" altLang="ru-RU" smtClean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title"/>
          </p:nvPr>
        </p:nvSpPr>
        <p:spPr>
          <a:xfrm>
            <a:off x="228600" y="642938"/>
            <a:ext cx="8686800" cy="1571625"/>
          </a:xfrm>
        </p:spPr>
        <p:txBody>
          <a:bodyPr/>
          <a:lstStyle/>
          <a:p>
            <a:r>
              <a:rPr lang="ru-RU" altLang="ru-RU" smtClean="0"/>
              <a:t>12. Благодаря кому получили имя Командорские острова 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51203" name="Содержимое 2"/>
          <p:cNvSpPr>
            <a:spLocks noGrp="1"/>
          </p:cNvSpPr>
          <p:nvPr>
            <p:ph idx="1"/>
          </p:nvPr>
        </p:nvSpPr>
        <p:spPr>
          <a:xfrm>
            <a:off x="228600" y="2500313"/>
            <a:ext cx="8686800" cy="3748087"/>
          </a:xfrm>
        </p:spPr>
        <p:txBody>
          <a:bodyPr/>
          <a:lstStyle/>
          <a:p>
            <a:r>
              <a:rPr lang="ru-RU" altLang="ru-RU" b="1" smtClean="0"/>
              <a:t>а) В. Беринг </a:t>
            </a:r>
          </a:p>
          <a:p>
            <a:r>
              <a:rPr lang="ru-RU" altLang="ru-RU" b="1" smtClean="0"/>
              <a:t>б) Д. Кук </a:t>
            </a:r>
          </a:p>
          <a:p>
            <a:r>
              <a:rPr lang="ru-RU" altLang="ru-RU" b="1" smtClean="0"/>
              <a:t>в) Магеллан</a:t>
            </a:r>
          </a:p>
          <a:p>
            <a:r>
              <a:rPr lang="ru-RU" altLang="ru-RU" b="1" smtClean="0"/>
              <a:t>г) Х. Колумб</a:t>
            </a:r>
          </a:p>
          <a:p>
            <a:pPr>
              <a:buFontTx/>
              <a:buNone/>
            </a:pPr>
            <a:endParaRPr lang="ru-RU" altLang="ru-RU" smtClean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13. Какой мореплаватель трижды обогнул Землю 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52227" name="Содержимое 2"/>
          <p:cNvSpPr>
            <a:spLocks noGrp="1"/>
          </p:cNvSpPr>
          <p:nvPr>
            <p:ph idx="1"/>
          </p:nvPr>
        </p:nvSpPr>
        <p:spPr>
          <a:xfrm>
            <a:off x="228600" y="2214563"/>
            <a:ext cx="8686800" cy="4033837"/>
          </a:xfrm>
        </p:spPr>
        <p:txBody>
          <a:bodyPr/>
          <a:lstStyle/>
          <a:p>
            <a:r>
              <a:rPr lang="ru-RU" altLang="ru-RU" b="1" smtClean="0"/>
              <a:t>а) Д. Кук </a:t>
            </a:r>
          </a:p>
          <a:p>
            <a:r>
              <a:rPr lang="ru-RU" altLang="ru-RU" b="1" smtClean="0"/>
              <a:t>б) Х. Колумб </a:t>
            </a:r>
          </a:p>
          <a:p>
            <a:r>
              <a:rPr lang="ru-RU" altLang="ru-RU" b="1" smtClean="0"/>
              <a:t>в) Ф. Магеллан </a:t>
            </a:r>
          </a:p>
          <a:p>
            <a:r>
              <a:rPr lang="ru-RU" altLang="ru-RU" b="1" smtClean="0"/>
              <a:t>г) В. Беринг</a:t>
            </a:r>
          </a:p>
          <a:p>
            <a:endParaRPr lang="ru-RU" altLang="ru-RU" b="1" smtClean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3786190"/>
            <a:ext cx="5643601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96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Arial" charset="0"/>
              </a:rPr>
              <a:t>Дождь</a:t>
            </a:r>
          </a:p>
        </p:txBody>
      </p:sp>
      <p:pic>
        <p:nvPicPr>
          <p:cNvPr id="5" name="Picture 7" descr="C:\Documents and Settings\User\Рабочий стол\анимация\анимация 2\природа\8471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3" y="142875"/>
            <a:ext cx="4500562" cy="368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8686800" cy="1376363"/>
          </a:xfrm>
        </p:spPr>
        <p:txBody>
          <a:bodyPr/>
          <a:lstStyle/>
          <a:p>
            <a:r>
              <a:rPr lang="ru-RU" altLang="ru-RU" smtClean="0"/>
              <a:t>14. Какой русский путешественник популярен в Австралии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53251" name="Содержимое 2"/>
          <p:cNvSpPr>
            <a:spLocks noGrp="1"/>
          </p:cNvSpPr>
          <p:nvPr>
            <p:ph idx="1"/>
          </p:nvPr>
        </p:nvSpPr>
        <p:spPr>
          <a:xfrm>
            <a:off x="228600" y="2786063"/>
            <a:ext cx="8686800" cy="3462337"/>
          </a:xfrm>
        </p:spPr>
        <p:txBody>
          <a:bodyPr/>
          <a:lstStyle/>
          <a:p>
            <a:r>
              <a:rPr lang="ru-RU" altLang="ru-RU" b="1" smtClean="0"/>
              <a:t>а) Н.Н. Миклухо-Маклай </a:t>
            </a:r>
          </a:p>
          <a:p>
            <a:r>
              <a:rPr lang="ru-RU" altLang="ru-RU" b="1" smtClean="0"/>
              <a:t>б) Н. Пржевальский </a:t>
            </a:r>
          </a:p>
          <a:p>
            <a:r>
              <a:rPr lang="ru-RU" altLang="ru-RU" b="1" smtClean="0"/>
              <a:t>в) Д. Ливингстон </a:t>
            </a:r>
          </a:p>
          <a:p>
            <a:r>
              <a:rPr lang="ru-RU" altLang="ru-RU" b="1" smtClean="0"/>
              <a:t>г) Ф. Магеллан</a:t>
            </a:r>
          </a:p>
          <a:p>
            <a:endParaRPr lang="ru-RU" altLang="ru-RU" smtClean="0"/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8686800" cy="1304925"/>
          </a:xfrm>
        </p:spPr>
        <p:txBody>
          <a:bodyPr/>
          <a:lstStyle/>
          <a:p>
            <a:r>
              <a:rPr lang="ru-RU" altLang="ru-RU" smtClean="0"/>
              <a:t>15. Как папуасы </a:t>
            </a:r>
            <a:br>
              <a:rPr lang="ru-RU" altLang="ru-RU" smtClean="0"/>
            </a:br>
            <a:r>
              <a:rPr lang="ru-RU" altLang="ru-RU" smtClean="0"/>
              <a:t>Новой Гвинеи называли </a:t>
            </a:r>
            <a:br>
              <a:rPr lang="ru-RU" altLang="ru-RU" smtClean="0"/>
            </a:br>
            <a:r>
              <a:rPr lang="ru-RU" altLang="ru-RU" smtClean="0"/>
              <a:t>Н. Миклухо-Маклая?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54275" name="Содержимое 2"/>
          <p:cNvSpPr>
            <a:spLocks noGrp="1"/>
          </p:cNvSpPr>
          <p:nvPr>
            <p:ph idx="1"/>
          </p:nvPr>
        </p:nvSpPr>
        <p:spPr>
          <a:xfrm>
            <a:off x="228600" y="2714625"/>
            <a:ext cx="8686800" cy="3533775"/>
          </a:xfrm>
        </p:spPr>
        <p:txBody>
          <a:bodyPr/>
          <a:lstStyle/>
          <a:p>
            <a:r>
              <a:rPr lang="ru-RU" altLang="ru-RU" b="1" smtClean="0"/>
              <a:t>а) человек с Луны </a:t>
            </a:r>
          </a:p>
          <a:p>
            <a:r>
              <a:rPr lang="ru-RU" altLang="ru-RU" b="1" smtClean="0"/>
              <a:t>б) Бог Солнца </a:t>
            </a:r>
          </a:p>
          <a:p>
            <a:r>
              <a:rPr lang="ru-RU" altLang="ru-RU" b="1" smtClean="0"/>
              <a:t>в) Нептун</a:t>
            </a:r>
          </a:p>
          <a:p>
            <a:r>
              <a:rPr lang="ru-RU" altLang="ru-RU" b="1" smtClean="0"/>
              <a:t>г) человек-амфибия </a:t>
            </a:r>
          </a:p>
          <a:p>
            <a:endParaRPr lang="ru-RU" altLang="ru-RU" smtClean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16. Какой газ преобладает в земной атмосфере?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55299" name="Содержимое 2"/>
          <p:cNvSpPr>
            <a:spLocks noGrp="1"/>
          </p:cNvSpPr>
          <p:nvPr>
            <p:ph idx="1"/>
          </p:nvPr>
        </p:nvSpPr>
        <p:spPr>
          <a:xfrm>
            <a:off x="228600" y="2571750"/>
            <a:ext cx="8686800" cy="3676650"/>
          </a:xfrm>
        </p:spPr>
        <p:txBody>
          <a:bodyPr/>
          <a:lstStyle/>
          <a:p>
            <a:r>
              <a:rPr lang="ru-RU" altLang="ru-RU" b="1" smtClean="0"/>
              <a:t>а) кислород </a:t>
            </a:r>
          </a:p>
          <a:p>
            <a:r>
              <a:rPr lang="ru-RU" altLang="ru-RU" b="1" smtClean="0"/>
              <a:t>б) водород </a:t>
            </a:r>
          </a:p>
          <a:p>
            <a:r>
              <a:rPr lang="ru-RU" altLang="ru-RU" b="1" smtClean="0"/>
              <a:t>в) гелий</a:t>
            </a:r>
          </a:p>
          <a:p>
            <a:r>
              <a:rPr lang="ru-RU" altLang="ru-RU" b="1" smtClean="0"/>
              <a:t>г) азот</a:t>
            </a:r>
          </a:p>
          <a:p>
            <a:endParaRPr lang="ru-RU" altLang="ru-RU" b="1" smtClean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17. Чем окружено ядро Земли?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56323" name="Содержимое 2"/>
          <p:cNvSpPr>
            <a:spLocks noGrp="1"/>
          </p:cNvSpPr>
          <p:nvPr>
            <p:ph idx="1"/>
          </p:nvPr>
        </p:nvSpPr>
        <p:spPr>
          <a:xfrm>
            <a:off x="228600" y="2286000"/>
            <a:ext cx="8686800" cy="3962400"/>
          </a:xfrm>
        </p:spPr>
        <p:txBody>
          <a:bodyPr/>
          <a:lstStyle/>
          <a:p>
            <a:r>
              <a:rPr lang="ru-RU" altLang="ru-RU" b="1" smtClean="0"/>
              <a:t>а) муфтой </a:t>
            </a:r>
          </a:p>
          <a:p>
            <a:r>
              <a:rPr lang="ru-RU" altLang="ru-RU" b="1" smtClean="0"/>
              <a:t>б) мантией</a:t>
            </a:r>
          </a:p>
          <a:p>
            <a:r>
              <a:rPr lang="ru-RU" altLang="ru-RU" b="1" smtClean="0"/>
              <a:t>в) манто</a:t>
            </a:r>
          </a:p>
          <a:p>
            <a:r>
              <a:rPr lang="ru-RU" altLang="ru-RU" b="1" smtClean="0"/>
              <a:t>г) мантильей.</a:t>
            </a:r>
          </a:p>
          <a:p>
            <a:pPr>
              <a:buFontTx/>
              <a:buNone/>
            </a:pPr>
            <a:endParaRPr lang="ru-RU" altLang="ru-RU" b="1" smtClean="0"/>
          </a:p>
          <a:p>
            <a:endParaRPr lang="ru-RU" altLang="ru-RU" smtClean="0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1"/>
          <p:cNvSpPr>
            <a:spLocks noGrp="1"/>
          </p:cNvSpPr>
          <p:nvPr>
            <p:ph type="title"/>
          </p:nvPr>
        </p:nvSpPr>
        <p:spPr>
          <a:xfrm>
            <a:off x="228600" y="642938"/>
            <a:ext cx="8686800" cy="1785937"/>
          </a:xfrm>
        </p:spPr>
        <p:txBody>
          <a:bodyPr/>
          <a:lstStyle/>
          <a:p>
            <a:r>
              <a:rPr lang="ru-RU" altLang="ru-RU" smtClean="0"/>
              <a:t>18. Какие потоки пытаются остановить люди с помощью дамб?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57347" name="Содержимое 2"/>
          <p:cNvSpPr>
            <a:spLocks noGrp="1"/>
          </p:cNvSpPr>
          <p:nvPr>
            <p:ph idx="1"/>
          </p:nvPr>
        </p:nvSpPr>
        <p:spPr>
          <a:xfrm>
            <a:off x="228600" y="2714625"/>
            <a:ext cx="8686800" cy="3533775"/>
          </a:xfrm>
        </p:spPr>
        <p:txBody>
          <a:bodyPr/>
          <a:lstStyle/>
          <a:p>
            <a:r>
              <a:rPr lang="ru-RU" altLang="ru-RU" b="1" smtClean="0"/>
              <a:t>а) транспортные </a:t>
            </a:r>
          </a:p>
          <a:p>
            <a:r>
              <a:rPr lang="ru-RU" altLang="ru-RU" b="1" smtClean="0"/>
              <a:t>б) воздушные</a:t>
            </a:r>
          </a:p>
          <a:p>
            <a:r>
              <a:rPr lang="ru-RU" altLang="ru-RU" b="1" smtClean="0"/>
              <a:t>в) финансовые </a:t>
            </a:r>
          </a:p>
          <a:p>
            <a:r>
              <a:rPr lang="ru-RU" altLang="ru-RU" b="1" smtClean="0"/>
              <a:t>г) водные</a:t>
            </a:r>
          </a:p>
          <a:p>
            <a:endParaRPr lang="ru-RU" altLang="ru-RU" smtClean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Заголовок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8686800" cy="1162050"/>
          </a:xfrm>
        </p:spPr>
        <p:txBody>
          <a:bodyPr/>
          <a:lstStyle/>
          <a:p>
            <a:r>
              <a:rPr lang="ru-RU" altLang="ru-RU" smtClean="0"/>
              <a:t>19. Как называется узкий коридор между двумя морями?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58371" name="Содержимое 2"/>
          <p:cNvSpPr>
            <a:spLocks noGrp="1"/>
          </p:cNvSpPr>
          <p:nvPr>
            <p:ph idx="1"/>
          </p:nvPr>
        </p:nvSpPr>
        <p:spPr>
          <a:xfrm>
            <a:off x="228600" y="2714625"/>
            <a:ext cx="8686800" cy="3533775"/>
          </a:xfrm>
        </p:spPr>
        <p:txBody>
          <a:bodyPr/>
          <a:lstStyle/>
          <a:p>
            <a:r>
              <a:rPr lang="ru-RU" altLang="ru-RU" b="1" smtClean="0"/>
              <a:t>а) залив </a:t>
            </a:r>
          </a:p>
          <a:p>
            <a:r>
              <a:rPr lang="ru-RU" altLang="ru-RU" b="1" smtClean="0"/>
              <a:t>б) пролив</a:t>
            </a:r>
          </a:p>
          <a:p>
            <a:r>
              <a:rPr lang="ru-RU" altLang="ru-RU" b="1" smtClean="0"/>
              <a:t>в) канал </a:t>
            </a:r>
          </a:p>
          <a:p>
            <a:r>
              <a:rPr lang="ru-RU" altLang="ru-RU" b="1" smtClean="0"/>
              <a:t>г) устье</a:t>
            </a:r>
          </a:p>
          <a:p>
            <a:pPr>
              <a:buFontTx/>
              <a:buNone/>
            </a:pPr>
            <a:r>
              <a:rPr lang="ru-RU" altLang="ru-RU" b="1" smtClean="0"/>
              <a:t> </a:t>
            </a:r>
          </a:p>
          <a:p>
            <a:endParaRPr lang="ru-RU" altLang="ru-RU" smtClean="0"/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20. Как называется короткий морской пролив?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59395" name="Содержимое 2"/>
          <p:cNvSpPr>
            <a:spLocks noGrp="1"/>
          </p:cNvSpPr>
          <p:nvPr>
            <p:ph idx="1"/>
          </p:nvPr>
        </p:nvSpPr>
        <p:spPr>
          <a:xfrm>
            <a:off x="228600" y="1928813"/>
            <a:ext cx="8686800" cy="4319587"/>
          </a:xfrm>
        </p:spPr>
        <p:txBody>
          <a:bodyPr/>
          <a:lstStyle/>
          <a:p>
            <a:r>
              <a:rPr lang="ru-RU" altLang="ru-RU" b="1" smtClean="0"/>
              <a:t>а) дверь </a:t>
            </a:r>
          </a:p>
          <a:p>
            <a:r>
              <a:rPr lang="ru-RU" altLang="ru-RU" b="1" smtClean="0"/>
              <a:t>б) калитка </a:t>
            </a:r>
          </a:p>
          <a:p>
            <a:r>
              <a:rPr lang="ru-RU" altLang="ru-RU" b="1" smtClean="0"/>
              <a:t>в) ворота</a:t>
            </a:r>
          </a:p>
          <a:p>
            <a:r>
              <a:rPr lang="ru-RU" altLang="ru-RU" b="1" smtClean="0"/>
              <a:t>г) арка</a:t>
            </a:r>
          </a:p>
          <a:p>
            <a:endParaRPr lang="ru-RU" altLang="ru-RU" b="1" smtClean="0"/>
          </a:p>
          <a:p>
            <a:endParaRPr lang="ru-RU" altLang="ru-RU" smtClean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21. Где находится «кухня погоды» Земли?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60419" name="Содержимое 2"/>
          <p:cNvSpPr>
            <a:spLocks noGrp="1"/>
          </p:cNvSpPr>
          <p:nvPr>
            <p:ph idx="1"/>
          </p:nvPr>
        </p:nvSpPr>
        <p:spPr>
          <a:xfrm>
            <a:off x="228600" y="2143125"/>
            <a:ext cx="8686800" cy="4105275"/>
          </a:xfrm>
        </p:spPr>
        <p:txBody>
          <a:bodyPr/>
          <a:lstStyle/>
          <a:p>
            <a:r>
              <a:rPr lang="ru-RU" altLang="ru-RU" b="1" smtClean="0"/>
              <a:t>а) в горах </a:t>
            </a:r>
          </a:p>
          <a:p>
            <a:r>
              <a:rPr lang="ru-RU" altLang="ru-RU" b="1" smtClean="0"/>
              <a:t>б) в пустыне </a:t>
            </a:r>
          </a:p>
          <a:p>
            <a:r>
              <a:rPr lang="ru-RU" altLang="ru-RU" b="1" smtClean="0"/>
              <a:t>в) в океане </a:t>
            </a:r>
          </a:p>
          <a:p>
            <a:r>
              <a:rPr lang="ru-RU" altLang="ru-RU" b="1" smtClean="0"/>
              <a:t>г) в тайге</a:t>
            </a:r>
          </a:p>
          <a:p>
            <a:endParaRPr lang="ru-RU" altLang="ru-RU" smtClean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Заголовок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8686800" cy="1733550"/>
          </a:xfrm>
        </p:spPr>
        <p:txBody>
          <a:bodyPr/>
          <a:lstStyle/>
          <a:p>
            <a:r>
              <a:rPr lang="ru-RU" altLang="ru-RU" smtClean="0"/>
              <a:t>22. Какой великий композитор посвятил всем временам года свои знаменитые концерты?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61443" name="Содержимое 2"/>
          <p:cNvSpPr>
            <a:spLocks noGrp="1"/>
          </p:cNvSpPr>
          <p:nvPr>
            <p:ph idx="1"/>
          </p:nvPr>
        </p:nvSpPr>
        <p:spPr>
          <a:xfrm>
            <a:off x="228600" y="3000375"/>
            <a:ext cx="8686800" cy="3248025"/>
          </a:xfrm>
        </p:spPr>
        <p:txBody>
          <a:bodyPr/>
          <a:lstStyle/>
          <a:p>
            <a:r>
              <a:rPr lang="ru-RU" altLang="ru-RU" b="1" smtClean="0"/>
              <a:t>а) П. Чайковский</a:t>
            </a:r>
          </a:p>
          <a:p>
            <a:r>
              <a:rPr lang="ru-RU" altLang="ru-RU" b="1" smtClean="0"/>
              <a:t>б) С. Рахманинов </a:t>
            </a:r>
          </a:p>
          <a:p>
            <a:r>
              <a:rPr lang="ru-RU" altLang="ru-RU" b="1" smtClean="0"/>
              <a:t>в) М. Глинка </a:t>
            </a:r>
          </a:p>
          <a:p>
            <a:r>
              <a:rPr lang="ru-RU" altLang="ru-RU" b="1" smtClean="0"/>
              <a:t>г) А. Скрябин</a:t>
            </a:r>
          </a:p>
          <a:p>
            <a:endParaRPr lang="ru-RU" altLang="ru-RU" smtClean="0"/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Заголовок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8686800" cy="1162050"/>
          </a:xfrm>
        </p:spPr>
        <p:txBody>
          <a:bodyPr/>
          <a:lstStyle/>
          <a:p>
            <a:r>
              <a:rPr lang="ru-RU" altLang="ru-RU" smtClean="0"/>
              <a:t>23. Какой ветер соответствует 12 баллам по шкале Бофорта?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62467" name="Содержимое 2"/>
          <p:cNvSpPr>
            <a:spLocks noGrp="1"/>
          </p:cNvSpPr>
          <p:nvPr>
            <p:ph idx="1"/>
          </p:nvPr>
        </p:nvSpPr>
        <p:spPr>
          <a:xfrm>
            <a:off x="228600" y="2571750"/>
            <a:ext cx="8686800" cy="3676650"/>
          </a:xfrm>
        </p:spPr>
        <p:txBody>
          <a:bodyPr/>
          <a:lstStyle/>
          <a:p>
            <a:r>
              <a:rPr lang="ru-RU" altLang="ru-RU" b="1" smtClean="0"/>
              <a:t>а) штиль </a:t>
            </a:r>
          </a:p>
          <a:p>
            <a:r>
              <a:rPr lang="ru-RU" altLang="ru-RU" b="1" smtClean="0"/>
              <a:t>б) бриз </a:t>
            </a:r>
          </a:p>
          <a:p>
            <a:r>
              <a:rPr lang="ru-RU" altLang="ru-RU" b="1" smtClean="0"/>
              <a:t>в) ураган </a:t>
            </a:r>
          </a:p>
          <a:p>
            <a:r>
              <a:rPr lang="ru-RU" altLang="ru-RU" b="1" smtClean="0"/>
              <a:t>г) шторм</a:t>
            </a:r>
          </a:p>
          <a:p>
            <a:endParaRPr lang="ru-RU" altLang="ru-RU" smtClean="0"/>
          </a:p>
          <a:p>
            <a:endParaRPr lang="ru-RU" altLang="ru-RU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850101" y="2143116"/>
            <a:ext cx="5222229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96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Arial" charset="0"/>
              </a:rPr>
              <a:t>Ветер</a:t>
            </a:r>
          </a:p>
        </p:txBody>
      </p:sp>
      <p:pic>
        <p:nvPicPr>
          <p:cNvPr id="8197" name="Picture 7" descr="AG00436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0113" y="428625"/>
            <a:ext cx="3884612" cy="250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7" descr="AG00436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3786188"/>
            <a:ext cx="3330575" cy="214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Заголовок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8686800" cy="1804988"/>
          </a:xfrm>
        </p:spPr>
        <p:txBody>
          <a:bodyPr/>
          <a:lstStyle/>
          <a:p>
            <a:r>
              <a:rPr lang="ru-RU" altLang="ru-RU" smtClean="0"/>
              <a:t>24. Один из ветров Гвинейского залива, приносящий прохладу называется: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63491" name="Содержимое 2"/>
          <p:cNvSpPr>
            <a:spLocks noGrp="1"/>
          </p:cNvSpPr>
          <p:nvPr>
            <p:ph idx="1"/>
          </p:nvPr>
        </p:nvSpPr>
        <p:spPr>
          <a:xfrm>
            <a:off x="228600" y="3143250"/>
            <a:ext cx="8686800" cy="3105150"/>
          </a:xfrm>
        </p:spPr>
        <p:txBody>
          <a:bodyPr/>
          <a:lstStyle/>
          <a:p>
            <a:r>
              <a:rPr lang="ru-RU" altLang="ru-RU" b="1" smtClean="0"/>
              <a:t>а) официант</a:t>
            </a:r>
          </a:p>
          <a:p>
            <a:r>
              <a:rPr lang="ru-RU" altLang="ru-RU" b="1" smtClean="0"/>
              <a:t>б) носильщик </a:t>
            </a:r>
          </a:p>
          <a:p>
            <a:r>
              <a:rPr lang="ru-RU" altLang="ru-RU" b="1" smtClean="0"/>
              <a:t>в) доктор </a:t>
            </a:r>
          </a:p>
          <a:p>
            <a:r>
              <a:rPr lang="ru-RU" altLang="ru-RU" b="1" smtClean="0"/>
              <a:t>г) полицейский</a:t>
            </a:r>
          </a:p>
          <a:p>
            <a:endParaRPr lang="ru-RU" altLang="ru-RU" smtClean="0"/>
          </a:p>
          <a:p>
            <a:endParaRPr lang="ru-RU" altLang="ru-RU" smtClean="0"/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Заголовок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8686800" cy="1162050"/>
          </a:xfrm>
        </p:spPr>
        <p:txBody>
          <a:bodyPr/>
          <a:lstStyle/>
          <a:p>
            <a:r>
              <a:rPr lang="ru-RU" altLang="ru-RU" smtClean="0"/>
              <a:t>25. Как называют художника, изображающего морские виды, жизнь моря?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64515" name="Содержимое 2"/>
          <p:cNvSpPr>
            <a:spLocks noGrp="1"/>
          </p:cNvSpPr>
          <p:nvPr>
            <p:ph idx="1"/>
          </p:nvPr>
        </p:nvSpPr>
        <p:spPr>
          <a:xfrm>
            <a:off x="228600" y="2571750"/>
            <a:ext cx="8686800" cy="3676650"/>
          </a:xfrm>
        </p:spPr>
        <p:txBody>
          <a:bodyPr/>
          <a:lstStyle/>
          <a:p>
            <a:r>
              <a:rPr lang="ru-RU" altLang="ru-RU" b="1" smtClean="0"/>
              <a:t>а) мариец </a:t>
            </a:r>
          </a:p>
          <a:p>
            <a:r>
              <a:rPr lang="ru-RU" altLang="ru-RU" b="1" smtClean="0"/>
              <a:t>б) поморник </a:t>
            </a:r>
          </a:p>
          <a:p>
            <a:r>
              <a:rPr lang="ru-RU" altLang="ru-RU" b="1" smtClean="0"/>
              <a:t>в) помор </a:t>
            </a:r>
          </a:p>
          <a:p>
            <a:r>
              <a:rPr lang="ru-RU" altLang="ru-RU" b="1" smtClean="0"/>
              <a:t>г) маринист</a:t>
            </a:r>
          </a:p>
          <a:p>
            <a:endParaRPr lang="ru-RU" altLang="ru-RU" b="1" smtClean="0"/>
          </a:p>
        </p:txBody>
      </p:sp>
    </p:spTree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Заголовок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8686800" cy="2305050"/>
          </a:xfrm>
        </p:spPr>
        <p:txBody>
          <a:bodyPr/>
          <a:lstStyle/>
          <a:p>
            <a:r>
              <a:rPr lang="ru-RU" altLang="ru-RU" smtClean="0"/>
              <a:t>26. Какой тип растительности можно наблюдать в североамериканской прерии?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65539" name="Содержимое 2"/>
          <p:cNvSpPr>
            <a:spLocks noGrp="1"/>
          </p:cNvSpPr>
          <p:nvPr>
            <p:ph idx="1"/>
          </p:nvPr>
        </p:nvSpPr>
        <p:spPr>
          <a:xfrm>
            <a:off x="228600" y="3214688"/>
            <a:ext cx="8686800" cy="3033712"/>
          </a:xfrm>
        </p:spPr>
        <p:txBody>
          <a:bodyPr/>
          <a:lstStyle/>
          <a:p>
            <a:r>
              <a:rPr lang="ru-RU" altLang="ru-RU" b="1" smtClean="0"/>
              <a:t>а) лес </a:t>
            </a:r>
          </a:p>
          <a:p>
            <a:r>
              <a:rPr lang="ru-RU" altLang="ru-RU" b="1" smtClean="0"/>
              <a:t>б) болото </a:t>
            </a:r>
          </a:p>
          <a:p>
            <a:r>
              <a:rPr lang="ru-RU" altLang="ru-RU" b="1" smtClean="0"/>
              <a:t>в) степь </a:t>
            </a:r>
          </a:p>
          <a:p>
            <a:r>
              <a:rPr lang="ru-RU" altLang="ru-RU" b="1" smtClean="0"/>
              <a:t>г) пустыня.</a:t>
            </a:r>
          </a:p>
          <a:p>
            <a:endParaRPr lang="ru-RU" altLang="ru-RU" smtClean="0"/>
          </a:p>
          <a:p>
            <a:endParaRPr lang="ru-RU" altLang="ru-RU" smtClean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Заголовок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8686800" cy="1947863"/>
          </a:xfrm>
        </p:spPr>
        <p:txBody>
          <a:bodyPr/>
          <a:lstStyle/>
          <a:p>
            <a:r>
              <a:rPr lang="ru-RU" altLang="ru-RU" smtClean="0"/>
              <a:t>27. При пересечении чего моряки, по традиции, устраивают «праздник Нептуна»?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66563" name="Содержимое 2"/>
          <p:cNvSpPr>
            <a:spLocks noGrp="1"/>
          </p:cNvSpPr>
          <p:nvPr>
            <p:ph idx="1"/>
          </p:nvPr>
        </p:nvSpPr>
        <p:spPr>
          <a:xfrm>
            <a:off x="228600" y="3143250"/>
            <a:ext cx="8686800" cy="3105150"/>
          </a:xfrm>
        </p:spPr>
        <p:txBody>
          <a:bodyPr/>
          <a:lstStyle/>
          <a:p>
            <a:r>
              <a:rPr lang="ru-RU" altLang="ru-RU" b="1" smtClean="0"/>
              <a:t>а) Полярного круга </a:t>
            </a:r>
          </a:p>
          <a:p>
            <a:r>
              <a:rPr lang="ru-RU" altLang="ru-RU" b="1" smtClean="0"/>
              <a:t>б) Гринвичского меридиана</a:t>
            </a:r>
          </a:p>
          <a:p>
            <a:r>
              <a:rPr lang="ru-RU" altLang="ru-RU" b="1" smtClean="0"/>
              <a:t>в) Экватора </a:t>
            </a:r>
          </a:p>
          <a:p>
            <a:r>
              <a:rPr lang="ru-RU" altLang="ru-RU" b="1" smtClean="0"/>
              <a:t>г) Южного тропика.</a:t>
            </a:r>
          </a:p>
          <a:p>
            <a:endParaRPr lang="ru-RU" altLang="ru-RU" smtClean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Заголовок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8686800" cy="1233488"/>
          </a:xfrm>
        </p:spPr>
        <p:txBody>
          <a:bodyPr/>
          <a:lstStyle/>
          <a:p>
            <a:r>
              <a:rPr lang="ru-RU" altLang="ru-RU" smtClean="0"/>
              <a:t>28. Через какой штат США проходит Северный Полярный круг?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67587" name="Содержимое 2"/>
          <p:cNvSpPr>
            <a:spLocks noGrp="1"/>
          </p:cNvSpPr>
          <p:nvPr>
            <p:ph idx="1"/>
          </p:nvPr>
        </p:nvSpPr>
        <p:spPr>
          <a:xfrm>
            <a:off x="228600" y="2643188"/>
            <a:ext cx="8686800" cy="3605212"/>
          </a:xfrm>
        </p:spPr>
        <p:txBody>
          <a:bodyPr/>
          <a:lstStyle/>
          <a:p>
            <a:r>
              <a:rPr lang="ru-RU" altLang="ru-RU" b="1" smtClean="0"/>
              <a:t>а) Аляска </a:t>
            </a:r>
          </a:p>
          <a:p>
            <a:r>
              <a:rPr lang="ru-RU" altLang="ru-RU" b="1" smtClean="0"/>
              <a:t>б) Алабама </a:t>
            </a:r>
          </a:p>
          <a:p>
            <a:r>
              <a:rPr lang="ru-RU" altLang="ru-RU" b="1" smtClean="0"/>
              <a:t>в) Техас </a:t>
            </a:r>
          </a:p>
          <a:p>
            <a:r>
              <a:rPr lang="ru-RU" altLang="ru-RU" b="1" smtClean="0"/>
              <a:t>г) Арканзас</a:t>
            </a:r>
          </a:p>
          <a:p>
            <a:endParaRPr lang="ru-RU" altLang="ru-RU" b="1" smtClean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Заголовок 1"/>
          <p:cNvSpPr>
            <a:spLocks noGrp="1"/>
          </p:cNvSpPr>
          <p:nvPr>
            <p:ph type="title"/>
          </p:nvPr>
        </p:nvSpPr>
        <p:spPr>
          <a:xfrm>
            <a:off x="228600" y="714375"/>
            <a:ext cx="8686800" cy="1500188"/>
          </a:xfrm>
        </p:spPr>
        <p:txBody>
          <a:bodyPr/>
          <a:lstStyle/>
          <a:p>
            <a:r>
              <a:rPr lang="ru-RU" altLang="ru-RU" smtClean="0"/>
              <a:t>29. Какие путешествия связаны с Капустиным Яром?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68611" name="Содержимое 2"/>
          <p:cNvSpPr>
            <a:spLocks noGrp="1"/>
          </p:cNvSpPr>
          <p:nvPr>
            <p:ph idx="1"/>
          </p:nvPr>
        </p:nvSpPr>
        <p:spPr>
          <a:xfrm>
            <a:off x="228600" y="2643188"/>
            <a:ext cx="8686800" cy="3605212"/>
          </a:xfrm>
        </p:spPr>
        <p:txBody>
          <a:bodyPr/>
          <a:lstStyle/>
          <a:p>
            <a:r>
              <a:rPr lang="ru-RU" altLang="ru-RU" b="1" smtClean="0"/>
              <a:t>а) космические </a:t>
            </a:r>
          </a:p>
          <a:p>
            <a:r>
              <a:rPr lang="ru-RU" altLang="ru-RU" b="1" smtClean="0"/>
              <a:t>б) виртуальные </a:t>
            </a:r>
          </a:p>
          <a:p>
            <a:r>
              <a:rPr lang="ru-RU" altLang="ru-RU" b="1" smtClean="0"/>
              <a:t>в) морские</a:t>
            </a:r>
          </a:p>
          <a:p>
            <a:r>
              <a:rPr lang="ru-RU" altLang="ru-RU" b="1" smtClean="0"/>
              <a:t>г) автодорожные</a:t>
            </a:r>
          </a:p>
          <a:p>
            <a:endParaRPr lang="ru-RU" altLang="ru-RU" b="1" smtClean="0"/>
          </a:p>
        </p:txBody>
      </p:sp>
    </p:spTree>
  </p:cSld>
  <p:clrMapOvr>
    <a:masterClrMapping/>
  </p:clrMapOvr>
  <p:transition spd="slow">
    <p:cover dir="u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Заголовок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8686800" cy="1233488"/>
          </a:xfrm>
        </p:spPr>
        <p:txBody>
          <a:bodyPr/>
          <a:lstStyle/>
          <a:p>
            <a:r>
              <a:rPr lang="ru-RU" altLang="ru-RU" smtClean="0"/>
              <a:t>30. «Хочешь увидеть мир, – гласит латинская пословица,–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69635" name="Содержимое 2"/>
          <p:cNvSpPr>
            <a:spLocks noGrp="1"/>
          </p:cNvSpPr>
          <p:nvPr>
            <p:ph idx="1"/>
          </p:nvPr>
        </p:nvSpPr>
        <p:spPr>
          <a:xfrm>
            <a:off x="228600" y="2571750"/>
            <a:ext cx="8686800" cy="3676650"/>
          </a:xfrm>
        </p:spPr>
        <p:txBody>
          <a:bodyPr/>
          <a:lstStyle/>
          <a:p>
            <a:r>
              <a:rPr lang="ru-RU" altLang="ru-RU" b="1" smtClean="0"/>
              <a:t>а) «путешествуй» </a:t>
            </a:r>
          </a:p>
          <a:p>
            <a:r>
              <a:rPr lang="ru-RU" altLang="ru-RU" b="1" smtClean="0"/>
              <a:t>б) «ходи в театр» </a:t>
            </a:r>
          </a:p>
          <a:p>
            <a:r>
              <a:rPr lang="ru-RU" altLang="ru-RU" b="1" smtClean="0"/>
              <a:t>в) «загляни в каплю воды» </a:t>
            </a:r>
          </a:p>
          <a:p>
            <a:r>
              <a:rPr lang="ru-RU" altLang="ru-RU" b="1" smtClean="0"/>
              <a:t>г) «стань воином»</a:t>
            </a:r>
          </a:p>
        </p:txBody>
      </p:sp>
    </p:spTree>
  </p:cSld>
  <p:clrMapOvr>
    <a:masterClrMapping/>
  </p:clrMapOvr>
  <p:transition spd="slow">
    <p:cover dir="u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Заголовок 3"/>
          <p:cNvSpPr>
            <a:spLocks noGrp="1"/>
          </p:cNvSpPr>
          <p:nvPr>
            <p:ph type="ctrTitle"/>
          </p:nvPr>
        </p:nvSpPr>
        <p:spPr>
          <a:xfrm>
            <a:off x="685800" y="2209800"/>
            <a:ext cx="7772400" cy="2362200"/>
          </a:xfrm>
        </p:spPr>
        <p:txBody>
          <a:bodyPr/>
          <a:lstStyle/>
          <a:p>
            <a:r>
              <a:rPr lang="ru-RU" altLang="ru-RU" sz="8000" smtClean="0"/>
              <a:t>Подведение </a:t>
            </a:r>
            <a:br>
              <a:rPr lang="ru-RU" altLang="ru-RU" sz="8000" smtClean="0"/>
            </a:br>
            <a:r>
              <a:rPr lang="ru-RU" altLang="ru-RU" sz="8000" smtClean="0"/>
              <a:t>итогов</a:t>
            </a:r>
          </a:p>
        </p:txBody>
      </p:sp>
      <p:sp>
        <p:nvSpPr>
          <p:cNvPr id="70659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4643438"/>
            <a:ext cx="6400800" cy="928687"/>
          </a:xfrm>
        </p:spPr>
        <p:txBody>
          <a:bodyPr/>
          <a:lstStyle/>
          <a:p>
            <a:endParaRPr lang="ru-RU" altLang="ru-RU" smtClean="0"/>
          </a:p>
        </p:txBody>
      </p:sp>
      <p:pic>
        <p:nvPicPr>
          <p:cNvPr id="70660" name="Picture 39" descr="7dbb4cfd8fa8732f2799031e293d4955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4643438"/>
            <a:ext cx="2592387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Заголовок 3"/>
          <p:cNvSpPr>
            <a:spLocks noGrp="1"/>
          </p:cNvSpPr>
          <p:nvPr>
            <p:ph type="ctrTitle"/>
          </p:nvPr>
        </p:nvSpPr>
        <p:spPr>
          <a:xfrm>
            <a:off x="685800" y="2209800"/>
            <a:ext cx="7772400" cy="2505075"/>
          </a:xfrm>
        </p:spPr>
        <p:txBody>
          <a:bodyPr/>
          <a:lstStyle/>
          <a:p>
            <a:pPr algn="r"/>
            <a:r>
              <a:rPr lang="ru-RU" altLang="ru-RU" sz="9600" smtClean="0"/>
              <a:t>Спасибо </a:t>
            </a:r>
            <a:br>
              <a:rPr lang="ru-RU" altLang="ru-RU" sz="9600" smtClean="0"/>
            </a:br>
            <a:r>
              <a:rPr lang="ru-RU" altLang="ru-RU" sz="9600" smtClean="0"/>
              <a:t>за игру!</a:t>
            </a:r>
          </a:p>
        </p:txBody>
      </p:sp>
      <p:sp>
        <p:nvSpPr>
          <p:cNvPr id="71683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71500" y="5500688"/>
            <a:ext cx="8001000" cy="928687"/>
          </a:xfrm>
        </p:spPr>
        <p:txBody>
          <a:bodyPr/>
          <a:lstStyle/>
          <a:p>
            <a:r>
              <a:rPr lang="ru-RU" altLang="ru-RU" i="1" smtClean="0">
                <a:solidFill>
                  <a:srgbClr val="FF0000"/>
                </a:solidFill>
              </a:rPr>
              <a:t>Поздравляем победителей!!!</a:t>
            </a:r>
          </a:p>
        </p:txBody>
      </p:sp>
      <p:pic>
        <p:nvPicPr>
          <p:cNvPr id="71684" name="Picture 6" descr="blest4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50" y="0"/>
            <a:ext cx="5786438" cy="521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3" y="2071678"/>
            <a:ext cx="5286412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96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Arial" charset="0"/>
              </a:rPr>
              <a:t>Буря</a:t>
            </a:r>
          </a:p>
        </p:txBody>
      </p:sp>
      <p:pic>
        <p:nvPicPr>
          <p:cNvPr id="9221" name="Picture 7" descr="C:\Documents and Settings\User\Рабочий стол\анимация\анимация 2\природа\8106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63" y="2500313"/>
            <a:ext cx="3000375" cy="372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285853" y="3571876"/>
            <a:ext cx="4500593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96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Arial" charset="0"/>
              </a:rPr>
              <a:t>Поток</a:t>
            </a:r>
          </a:p>
        </p:txBody>
      </p:sp>
      <p:pic>
        <p:nvPicPr>
          <p:cNvPr id="5" name="Picture 8" descr="0004145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63" y="642938"/>
            <a:ext cx="4214812" cy="279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7" y="1285860"/>
            <a:ext cx="6143667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96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Arial" charset="0"/>
              </a:rPr>
              <a:t>Остров</a:t>
            </a:r>
          </a:p>
        </p:txBody>
      </p:sp>
      <p:pic>
        <p:nvPicPr>
          <p:cNvPr id="5" name="Picture 5" descr="C:\Documents and Settings\User\Рабочий стол\анимация\анимация 2\природа\7580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5" y="2928938"/>
            <a:ext cx="2776538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2.3|1.1|1.6|1.1|1.6|1.8"/>
</p:tagLst>
</file>

<file path=ppt/theme/theme1.xml><?xml version="1.0" encoding="utf-8"?>
<a:theme xmlns:a="http://schemas.openxmlformats.org/drawingml/2006/main" name="Шаблон оформления 'Синий атом'">
  <a:themeElements>
    <a:clrScheme name="Шаблон оформления 'Синий атом' 7">
      <a:dk1>
        <a:srgbClr val="5C1F00"/>
      </a:dk1>
      <a:lt1>
        <a:srgbClr val="FFFFFF"/>
      </a:lt1>
      <a:dk2>
        <a:srgbClr val="A84724"/>
      </a:dk2>
      <a:lt2>
        <a:srgbClr val="DFD293"/>
      </a:lt2>
      <a:accent1>
        <a:srgbClr val="DF7475"/>
      </a:accent1>
      <a:accent2>
        <a:srgbClr val="5C8FC2"/>
      </a:accent2>
      <a:accent3>
        <a:srgbClr val="D1B1AC"/>
      </a:accent3>
      <a:accent4>
        <a:srgbClr val="DADADA"/>
      </a:accent4>
      <a:accent5>
        <a:srgbClr val="ECBCBD"/>
      </a:accent5>
      <a:accent6>
        <a:srgbClr val="5381B0"/>
      </a:accent6>
      <a:hlink>
        <a:srgbClr val="FFFF99"/>
      </a:hlink>
      <a:folHlink>
        <a:srgbClr val="D3A219"/>
      </a:folHlink>
    </a:clrScheme>
    <a:fontScheme name="Шаблон оформления 'Синий атом'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Шаблон оформления 'Синий атом' 1">
        <a:dk1>
          <a:srgbClr val="336699"/>
        </a:dk1>
        <a:lt1>
          <a:srgbClr val="FFFFFF"/>
        </a:lt1>
        <a:dk2>
          <a:srgbClr val="87BBDF"/>
        </a:dk2>
        <a:lt2>
          <a:srgbClr val="E3EBF1"/>
        </a:lt2>
        <a:accent1>
          <a:srgbClr val="0099CC"/>
        </a:accent1>
        <a:accent2>
          <a:srgbClr val="468A4B"/>
        </a:accent2>
        <a:accent3>
          <a:srgbClr val="C3DAEC"/>
        </a:accent3>
        <a:accent4>
          <a:srgbClr val="DADADA"/>
        </a:accent4>
        <a:accent5>
          <a:srgbClr val="AACAE2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иний атом' 2">
        <a:dk1>
          <a:srgbClr val="777777"/>
        </a:dk1>
        <a:lt1>
          <a:srgbClr val="FFFFFF"/>
        </a:lt1>
        <a:dk2>
          <a:srgbClr val="B7B9AF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D8D9D4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иний атом' 3">
        <a:dk1>
          <a:srgbClr val="3E3E5C"/>
        </a:dk1>
        <a:lt1>
          <a:srgbClr val="FFFFFF"/>
        </a:lt1>
        <a:dk2>
          <a:srgbClr val="5C87A4"/>
        </a:dk2>
        <a:lt2>
          <a:srgbClr val="FFFFFF"/>
        </a:lt2>
        <a:accent1>
          <a:srgbClr val="4C8877"/>
        </a:accent1>
        <a:accent2>
          <a:srgbClr val="6666FF"/>
        </a:accent2>
        <a:accent3>
          <a:srgbClr val="B5C3CF"/>
        </a:accent3>
        <a:accent4>
          <a:srgbClr val="DADADA"/>
        </a:accent4>
        <a:accent5>
          <a:srgbClr val="B2C3BD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иний атом' 4">
        <a:dk1>
          <a:srgbClr val="003366"/>
        </a:dk1>
        <a:lt1>
          <a:srgbClr val="FFFFFF"/>
        </a:lt1>
        <a:dk2>
          <a:srgbClr val="1C72E4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BBCEF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иний атом' 5">
        <a:dk1>
          <a:srgbClr val="003366"/>
        </a:dk1>
        <a:lt1>
          <a:srgbClr val="FFFFFF"/>
        </a:lt1>
        <a:dk2>
          <a:srgbClr val="99D3FF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CAE6FF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иний атом' 6">
        <a:dk1>
          <a:srgbClr val="3F7EBD"/>
        </a:dk1>
        <a:lt1>
          <a:srgbClr val="D9F8FF"/>
        </a:lt1>
        <a:dk2>
          <a:srgbClr val="336699"/>
        </a:dk2>
        <a:lt2>
          <a:srgbClr val="777777"/>
        </a:lt2>
        <a:accent1>
          <a:srgbClr val="CCECFF"/>
        </a:accent1>
        <a:accent2>
          <a:srgbClr val="579CDB"/>
        </a:accent2>
        <a:accent3>
          <a:srgbClr val="E9FBFF"/>
        </a:accent3>
        <a:accent4>
          <a:srgbClr val="346BA1"/>
        </a:accent4>
        <a:accent5>
          <a:srgbClr val="E2F4FF"/>
        </a:accent5>
        <a:accent6>
          <a:srgbClr val="4E8DC6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иний атом' 7">
        <a:dk1>
          <a:srgbClr val="5C1F00"/>
        </a:dk1>
        <a:lt1>
          <a:srgbClr val="FFFFFF"/>
        </a:lt1>
        <a:dk2>
          <a:srgbClr val="A84724"/>
        </a:dk2>
        <a:lt2>
          <a:srgbClr val="DFD293"/>
        </a:lt2>
        <a:accent1>
          <a:srgbClr val="DF7475"/>
        </a:accent1>
        <a:accent2>
          <a:srgbClr val="5C8FC2"/>
        </a:accent2>
        <a:accent3>
          <a:srgbClr val="D1B1AC"/>
        </a:accent3>
        <a:accent4>
          <a:srgbClr val="DADADA"/>
        </a:accent4>
        <a:accent5>
          <a:srgbClr val="ECBCBD"/>
        </a:accent5>
        <a:accent6>
          <a:srgbClr val="5381B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иний атом' 8">
        <a:dk1>
          <a:srgbClr val="3E3E5C"/>
        </a:dk1>
        <a:lt1>
          <a:srgbClr val="C2FEE1"/>
        </a:lt1>
        <a:dk2>
          <a:srgbClr val="0066CC"/>
        </a:dk2>
        <a:lt2>
          <a:srgbClr val="CCECFF"/>
        </a:lt2>
        <a:accent1>
          <a:srgbClr val="3C9698"/>
        </a:accent1>
        <a:accent2>
          <a:srgbClr val="6666FF"/>
        </a:accent2>
        <a:accent3>
          <a:srgbClr val="AAB8E2"/>
        </a:accent3>
        <a:accent4>
          <a:srgbClr val="A5D9C0"/>
        </a:accent4>
        <a:accent5>
          <a:srgbClr val="AFC9CA"/>
        </a:accent5>
        <a:accent6>
          <a:srgbClr val="5C5CE7"/>
        </a:accent6>
        <a:hlink>
          <a:srgbClr val="99CCFF"/>
        </a:hlink>
        <a:folHlink>
          <a:srgbClr val="CC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иний атом' 9">
        <a:dk1>
          <a:srgbClr val="969696"/>
        </a:dk1>
        <a:lt1>
          <a:srgbClr val="FFFFFF"/>
        </a:lt1>
        <a:dk2>
          <a:srgbClr val="0099CC"/>
        </a:dk2>
        <a:lt2>
          <a:srgbClr val="969696"/>
        </a:lt2>
        <a:accent1>
          <a:srgbClr val="D2F8B8"/>
        </a:accent1>
        <a:accent2>
          <a:srgbClr val="CCCC00"/>
        </a:accent2>
        <a:accent3>
          <a:srgbClr val="FFFFFF"/>
        </a:accent3>
        <a:accent4>
          <a:srgbClr val="7F7F7F"/>
        </a:accent4>
        <a:accent5>
          <a:srgbClr val="E5FBD8"/>
        </a:accent5>
        <a:accent6>
          <a:srgbClr val="B9B900"/>
        </a:accent6>
        <a:hlink>
          <a:srgbClr val="00CC99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иний атом' 10">
        <a:dk1>
          <a:srgbClr val="CCFFCC"/>
        </a:dk1>
        <a:lt1>
          <a:srgbClr val="FFFFFF"/>
        </a:lt1>
        <a:dk2>
          <a:srgbClr val="9BD9FF"/>
        </a:dk2>
        <a:lt2>
          <a:srgbClr val="808080"/>
        </a:lt2>
        <a:accent1>
          <a:srgbClr val="6DB6FF"/>
        </a:accent1>
        <a:accent2>
          <a:srgbClr val="CCFFCC"/>
        </a:accent2>
        <a:accent3>
          <a:srgbClr val="FFFFFF"/>
        </a:accent3>
        <a:accent4>
          <a:srgbClr val="AEDAAE"/>
        </a:accent4>
        <a:accent5>
          <a:srgbClr val="BAD7FF"/>
        </a:accent5>
        <a:accent6>
          <a:srgbClr val="B9E7B9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иний атом' 11">
        <a:dk1>
          <a:srgbClr val="EAEAEA"/>
        </a:dk1>
        <a:lt1>
          <a:srgbClr val="FFFFFF"/>
        </a:lt1>
        <a:dk2>
          <a:srgbClr val="EAEAEA"/>
        </a:dk2>
        <a:lt2>
          <a:srgbClr val="333333"/>
        </a:lt2>
        <a:accent1>
          <a:srgbClr val="B2B2B2"/>
        </a:accent1>
        <a:accent2>
          <a:srgbClr val="808080"/>
        </a:accent2>
        <a:accent3>
          <a:srgbClr val="FFFFFF"/>
        </a:accent3>
        <a:accent4>
          <a:srgbClr val="C8C8C8"/>
        </a:accent4>
        <a:accent5>
          <a:srgbClr val="D5D5D5"/>
        </a:accent5>
        <a:accent6>
          <a:srgbClr val="737373"/>
        </a:accent6>
        <a:hlink>
          <a:srgbClr val="4D4D4D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иний атом' 12">
        <a:dk1>
          <a:srgbClr val="969696"/>
        </a:dk1>
        <a:lt1>
          <a:srgbClr val="FFFFFF"/>
        </a:lt1>
        <a:dk2>
          <a:srgbClr val="99EFF1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7F7F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66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1188</TotalTime>
  <Words>1350</Words>
  <Application>Microsoft Office PowerPoint</Application>
  <PresentationFormat>Экран (4:3)</PresentationFormat>
  <Paragraphs>239</Paragraphs>
  <Slides>68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68</vt:i4>
      </vt:variant>
    </vt:vector>
  </HeadingPairs>
  <TitlesOfParts>
    <vt:vector size="73" baseType="lpstr">
      <vt:lpstr>Arial</vt:lpstr>
      <vt:lpstr>Arial Black</vt:lpstr>
      <vt:lpstr>Monotype Corsiva</vt:lpstr>
      <vt:lpstr>Comic Sans MS</vt:lpstr>
      <vt:lpstr>Шаблон оформления 'Синий атом'</vt:lpstr>
      <vt:lpstr>ГЕОКРУИЗ</vt:lpstr>
      <vt:lpstr>Остров  сообразилии</vt:lpstr>
      <vt:lpstr>1. Географические анаграммы: </vt:lpstr>
      <vt:lpstr>2. Геологика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3.Назови одним словом: </vt:lpstr>
      <vt:lpstr>Остров пословиц</vt:lpstr>
      <vt:lpstr>Вставь географический термин в пословицу</vt:lpstr>
      <vt:lpstr>Вставь географический термин в пословицу</vt:lpstr>
      <vt:lpstr>Какая страна, такие и пословицы в ней.</vt:lpstr>
      <vt:lpstr>Захват судна  пиратами</vt:lpstr>
      <vt:lpstr>Остров кулинарии</vt:lpstr>
      <vt:lpstr>Меню - 1</vt:lpstr>
      <vt:lpstr>Меню - 1</vt:lpstr>
      <vt:lpstr>Меню - 2</vt:lpstr>
      <vt:lpstr>Меню - 2</vt:lpstr>
      <vt:lpstr>Меню - 2</vt:lpstr>
      <vt:lpstr>Черный ящик</vt:lpstr>
      <vt:lpstr>Остров автомобилей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Остров    песенный </vt:lpstr>
      <vt:lpstr>Остров коварных дебрей</vt:lpstr>
      <vt:lpstr>1.Как переводится на русский язык греческое слово география? </vt:lpstr>
      <vt:lpstr>2. Что является главным параметром любой географической карты? </vt:lpstr>
      <vt:lpstr>3. Какое созвездие есть в южном полушарии небесной сферы? </vt:lpstr>
      <vt:lpstr>4. Как называется форма Земли? </vt:lpstr>
      <vt:lpstr>5. Переведите на французский язык слово «первопроходец» </vt:lpstr>
      <vt:lpstr>6. Как называется космический корабль, на котором Ю. Гагарин совершил полет в космос? </vt:lpstr>
      <vt:lpstr>7. Как называли флагманский корабль Христофора Колумба </vt:lpstr>
      <vt:lpstr>8. Морской путь в какую страну искала экспедиция Х.Колумба, доплыв вместо этого до Америки? </vt:lpstr>
      <vt:lpstr>9. Куда отправился тверской купец Афанасий Никитин </vt:lpstr>
      <vt:lpstr>10. Какая «Земля» так и не появилась на географической карте </vt:lpstr>
      <vt:lpstr>11. В честь какого мореплавателя названы оба американских континента? </vt:lpstr>
      <vt:lpstr>12. Благодаря кому получили имя Командорские острова  </vt:lpstr>
      <vt:lpstr>13. Какой мореплаватель трижды обогнул Землю  </vt:lpstr>
      <vt:lpstr>14. Какой русский путешественник популярен в Австралии </vt:lpstr>
      <vt:lpstr>15. Как папуасы  Новой Гвинеи называли  Н. Миклухо-Маклая? </vt:lpstr>
      <vt:lpstr>16. Какой газ преобладает в земной атмосфере? </vt:lpstr>
      <vt:lpstr>17. Чем окружено ядро Земли? </vt:lpstr>
      <vt:lpstr>18. Какие потоки пытаются остановить люди с помощью дамб? </vt:lpstr>
      <vt:lpstr>19. Как называется узкий коридор между двумя морями? </vt:lpstr>
      <vt:lpstr>20. Как называется короткий морской пролив? </vt:lpstr>
      <vt:lpstr>21. Где находится «кухня погоды» Земли? </vt:lpstr>
      <vt:lpstr>22. Какой великий композитор посвятил всем временам года свои знаменитые концерты? </vt:lpstr>
      <vt:lpstr>23. Какой ветер соответствует 12 баллам по шкале Бофорта? </vt:lpstr>
      <vt:lpstr>24. Один из ветров Гвинейского залива, приносящий прохладу называется: </vt:lpstr>
      <vt:lpstr>25. Как называют художника, изображающего морские виды, жизнь моря? </vt:lpstr>
      <vt:lpstr>26. Какой тип растительности можно наблюдать в североамериканской прерии? </vt:lpstr>
      <vt:lpstr>27. При пересечении чего моряки, по традиции, устраивают «праздник Нептуна»? </vt:lpstr>
      <vt:lpstr>28. Через какой штат США проходит Северный Полярный круг? </vt:lpstr>
      <vt:lpstr>29. Какие путешествия связаны с Капустиным Яром? </vt:lpstr>
      <vt:lpstr>30. «Хочешь увидеть мир, – гласит латинская пословица,– </vt:lpstr>
      <vt:lpstr>Подведение  итогов</vt:lpstr>
      <vt:lpstr>Спасибо  за игру!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User</dc:creator>
  <cp:keywords/>
  <dc:description/>
  <cp:lastModifiedBy>Алексей Пастухов</cp:lastModifiedBy>
  <cp:revision>44</cp:revision>
  <dcterms:created xsi:type="dcterms:W3CDTF">2008-06-03T18:48:01Z</dcterms:created>
  <dcterms:modified xsi:type="dcterms:W3CDTF">2015-02-06T13:54:19Z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TC010721171049</vt:lpwstr>
  </property>
</Properties>
</file>