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2897" autoAdjust="0"/>
  </p:normalViewPr>
  <p:slideViewPr>
    <p:cSldViewPr>
      <p:cViewPr varScale="1">
        <p:scale>
          <a:sx n="65" d="100"/>
          <a:sy n="65" d="100"/>
        </p:scale>
        <p:origin x="-153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wmf"/><Relationship Id="rId1" Type="http://schemas.openxmlformats.org/officeDocument/2006/relationships/image" Target="../media/image7.wmf"/></Relationships>
</file>

<file path=ppt/drawings/_rels/vmlDrawing2.vml.rels><?xml version="1.0" encoding="UTF-8" standalone="yes"?>
<Relationships xmlns="http://schemas.openxmlformats.org/package/2006/relationships"><Relationship Id="rId3" Type="http://schemas.openxmlformats.org/officeDocument/2006/relationships/image" Target="../media/image12.wmf"/><Relationship Id="rId2" Type="http://schemas.openxmlformats.org/officeDocument/2006/relationships/image" Target="../media/image11.wmf"/><Relationship Id="rId1" Type="http://schemas.openxmlformats.org/officeDocument/2006/relationships/image" Target="../media/image10.wmf"/><Relationship Id="rId4" Type="http://schemas.openxmlformats.org/officeDocument/2006/relationships/image" Target="../media/image13.wmf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E036A97-0FA8-4678-B4F6-E61DD2804A28}" type="datetimeFigureOut">
              <a:rPr lang="ru-RU" smtClean="0"/>
              <a:t>31.01.2015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8A210E8-1DD7-4FF3-8AD3-672DC07FB7D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95135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8A210E8-1DD7-4FF3-8AD3-672DC07FB7D1}" type="slidenum">
              <a:rPr lang="ru-RU" smtClean="0"/>
              <a:t>5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44146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7FD6AA-1EE7-4D07-8AD1-A358419FD40E}" type="datetimeFigureOut">
              <a:rPr lang="ru-RU" smtClean="0"/>
              <a:t>31.01.2015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2901E-60E2-4EE5-834D-FE8081C87D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332164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7FD6AA-1EE7-4D07-8AD1-A358419FD40E}" type="datetimeFigureOut">
              <a:rPr lang="ru-RU" smtClean="0"/>
              <a:t>31.01.2015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2901E-60E2-4EE5-834D-FE8081C87D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368913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7FD6AA-1EE7-4D07-8AD1-A358419FD40E}" type="datetimeFigureOut">
              <a:rPr lang="ru-RU" smtClean="0"/>
              <a:t>31.01.2015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2901E-60E2-4EE5-834D-FE8081C87D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66863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7FD6AA-1EE7-4D07-8AD1-A358419FD40E}" type="datetimeFigureOut">
              <a:rPr lang="ru-RU" smtClean="0"/>
              <a:t>31.01.2015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2901E-60E2-4EE5-834D-FE8081C87D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114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7FD6AA-1EE7-4D07-8AD1-A358419FD40E}" type="datetimeFigureOut">
              <a:rPr lang="ru-RU" smtClean="0"/>
              <a:t>31.01.2015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2901E-60E2-4EE5-834D-FE8081C87D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95960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7FD6AA-1EE7-4D07-8AD1-A358419FD40E}" type="datetimeFigureOut">
              <a:rPr lang="ru-RU" smtClean="0"/>
              <a:t>31.01.2015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2901E-60E2-4EE5-834D-FE8081C87D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0270770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7FD6AA-1EE7-4D07-8AD1-A358419FD40E}" type="datetimeFigureOut">
              <a:rPr lang="ru-RU" smtClean="0"/>
              <a:t>31.01.2015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2901E-60E2-4EE5-834D-FE8081C87D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4900112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7FD6AA-1EE7-4D07-8AD1-A358419FD40E}" type="datetimeFigureOut">
              <a:rPr lang="ru-RU" smtClean="0"/>
              <a:t>31.01.2015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2901E-60E2-4EE5-834D-FE8081C87D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85944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7FD6AA-1EE7-4D07-8AD1-A358419FD40E}" type="datetimeFigureOut">
              <a:rPr lang="ru-RU" smtClean="0"/>
              <a:t>31.01.2015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2901E-60E2-4EE5-834D-FE8081C87D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088031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7FD6AA-1EE7-4D07-8AD1-A358419FD40E}" type="datetimeFigureOut">
              <a:rPr lang="ru-RU" smtClean="0"/>
              <a:t>31.01.2015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2901E-60E2-4EE5-834D-FE8081C87D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8307067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C7FD6AA-1EE7-4D07-8AD1-A358419FD40E}" type="datetimeFigureOut">
              <a:rPr lang="ru-RU" smtClean="0"/>
              <a:t>31.01.2015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D2901E-60E2-4EE5-834D-FE8081C87D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580786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C7FD6AA-1EE7-4D07-8AD1-A358419FD40E}" type="datetimeFigureOut">
              <a:rPr lang="ru-RU" smtClean="0"/>
              <a:t>31.01.2015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D2901E-60E2-4EE5-834D-FE8081C87D59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427953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gif"/><Relationship Id="rId2" Type="http://schemas.openxmlformats.org/officeDocument/2006/relationships/image" Target="../media/image34.gif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7.gif"/><Relationship Id="rId4" Type="http://schemas.openxmlformats.org/officeDocument/2006/relationships/image" Target="../media/image36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.gif"/><Relationship Id="rId5" Type="http://schemas.openxmlformats.org/officeDocument/2006/relationships/image" Target="../media/image5.gif"/><Relationship Id="rId4" Type="http://schemas.openxmlformats.org/officeDocument/2006/relationships/image" Target="../media/image4.gi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wmf"/><Relationship Id="rId3" Type="http://schemas.openxmlformats.org/officeDocument/2006/relationships/oleObject" Target="../embeddings/oleObject1.bin"/><Relationship Id="rId7" Type="http://schemas.openxmlformats.org/officeDocument/2006/relationships/oleObject" Target="../embeddings/oleObject3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8.wmf"/><Relationship Id="rId5" Type="http://schemas.openxmlformats.org/officeDocument/2006/relationships/oleObject" Target="../embeddings/oleObject2.bin"/><Relationship Id="rId4" Type="http://schemas.openxmlformats.org/officeDocument/2006/relationships/image" Target="../media/image7.wmf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wmf"/><Relationship Id="rId3" Type="http://schemas.openxmlformats.org/officeDocument/2006/relationships/oleObject" Target="../embeddings/oleObject4.bin"/><Relationship Id="rId7" Type="http://schemas.openxmlformats.org/officeDocument/2006/relationships/oleObject" Target="../embeddings/oleObject6.bin"/><Relationship Id="rId2" Type="http://schemas.openxmlformats.org/officeDocument/2006/relationships/slideLayout" Target="../slideLayouts/slideLayout2.xml"/><Relationship Id="rId1" Type="http://schemas.openxmlformats.org/officeDocument/2006/relationships/vmlDrawing" Target="../drawings/vmlDrawing2.vml"/><Relationship Id="rId6" Type="http://schemas.openxmlformats.org/officeDocument/2006/relationships/image" Target="../media/image11.wmf"/><Relationship Id="rId5" Type="http://schemas.openxmlformats.org/officeDocument/2006/relationships/oleObject" Target="../embeddings/oleObject5.bin"/><Relationship Id="rId10" Type="http://schemas.openxmlformats.org/officeDocument/2006/relationships/image" Target="../media/image13.wmf"/><Relationship Id="rId4" Type="http://schemas.openxmlformats.org/officeDocument/2006/relationships/image" Target="../media/image10.wmf"/><Relationship Id="rId9" Type="http://schemas.openxmlformats.org/officeDocument/2006/relationships/oleObject" Target="../embeddings/oleObject7.bin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gi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2.gif"/><Relationship Id="rId3" Type="http://schemas.openxmlformats.org/officeDocument/2006/relationships/image" Target="../media/image17.gif"/><Relationship Id="rId7" Type="http://schemas.openxmlformats.org/officeDocument/2006/relationships/image" Target="../media/image21.gif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gif"/><Relationship Id="rId5" Type="http://schemas.openxmlformats.org/officeDocument/2006/relationships/image" Target="../media/image19.gif"/><Relationship Id="rId4" Type="http://schemas.openxmlformats.org/officeDocument/2006/relationships/image" Target="../media/image18.gif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gif"/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gif"/><Relationship Id="rId2" Type="http://schemas.openxmlformats.org/officeDocument/2006/relationships/image" Target="../media/image25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gif"/><Relationship Id="rId7" Type="http://schemas.openxmlformats.org/officeDocument/2006/relationships/image" Target="../media/image32.gif"/><Relationship Id="rId2" Type="http://schemas.openxmlformats.org/officeDocument/2006/relationships/image" Target="../media/image27.gi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gif"/><Relationship Id="rId5" Type="http://schemas.openxmlformats.org/officeDocument/2006/relationships/image" Target="../media/image30.gif"/><Relationship Id="rId4" Type="http://schemas.openxmlformats.org/officeDocument/2006/relationships/image" Target="../media/image29.gi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Нина\Desktop\2014-2015уч.год\рамки\картинки\Мои рисунки\elitePanaboard1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TextBox 4"/>
          <p:cNvSpPr txBox="1"/>
          <p:nvPr/>
        </p:nvSpPr>
        <p:spPr>
          <a:xfrm>
            <a:off x="2483768" y="1484784"/>
            <a:ext cx="5040559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dirty="0" smtClean="0">
                <a:latin typeface="Times New Roman" pitchFamily="18" charset="0"/>
                <a:cs typeface="Times New Roman" pitchFamily="18" charset="0"/>
              </a:rPr>
              <a:t>Исследование      функций</a:t>
            </a:r>
            <a:endParaRPr lang="ru-RU" sz="5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43608" y="5589240"/>
            <a:ext cx="741682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i="1" dirty="0" smtClean="0"/>
              <a:t>Методическая разработка Фоминой Н.М.</a:t>
            </a:r>
          </a:p>
          <a:p>
            <a:r>
              <a:rPr lang="ru-RU" sz="2400" b="1" i="1" dirty="0" smtClean="0"/>
              <a:t>МБОУ Лицей №10   </a:t>
            </a:r>
            <a:r>
              <a:rPr lang="ru-RU" sz="2400" b="1" i="1" dirty="0" err="1" smtClean="0"/>
              <a:t>г.Химки</a:t>
            </a:r>
            <a:r>
              <a:rPr lang="ru-RU" sz="2400" b="1" i="1" dirty="0" smtClean="0"/>
              <a:t>, Московская обл.</a:t>
            </a:r>
            <a:endParaRPr lang="ru-RU" sz="2400" b="1" i="1" dirty="0"/>
          </a:p>
        </p:txBody>
      </p:sp>
    </p:spTree>
    <p:extLst>
      <p:ext uri="{BB962C8B-B14F-4D97-AF65-F5344CB8AC3E}">
        <p14:creationId xmlns:p14="http://schemas.microsoft.com/office/powerpoint/2010/main" val="3025085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 fontAlgn="base">
              <a:spcAft>
                <a:spcPct val="0"/>
              </a:spcAf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Georgia" pitchFamily="18" charset="0"/>
                <a:cs typeface="Arial" pitchFamily="34" charset="0"/>
              </a:rPr>
              <a:t>Вопрос 27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Georgia" pitchFamily="18" charset="0"/>
                <a:cs typeface="Arial" pitchFamily="34" charset="0"/>
              </a:rPr>
              <a:t> Укажите абсциссы точек пересечения графика</a:t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Georgia" pitchFamily="18" charset="0"/>
                <a:cs typeface="Arial" pitchFamily="34" charset="0"/>
              </a:rPr>
            </a:b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Georgia" pitchFamily="18" charset="0"/>
                <a:cs typeface="Arial" pitchFamily="34" charset="0"/>
              </a:rPr>
              <a:t> функции                                                          с осью </a:t>
            </a:r>
            <a:r>
              <a:rPr kumimoji="0" lang="ru-RU" sz="2000" b="0" i="1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Georgia" pitchFamily="18" charset="0"/>
                <a:cs typeface="Arial" pitchFamily="34" charset="0"/>
              </a:rPr>
              <a:t>Ox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Georgia" pitchFamily="18" charset="0"/>
                <a:cs typeface="Arial" pitchFamily="34" charset="0"/>
              </a:rPr>
              <a:t>.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pPr fontAlgn="ctr"/>
            <a:r>
              <a:rPr lang="en-US" dirty="0"/>
              <a:t> </a:t>
            </a:r>
            <a:r>
              <a:rPr lang="en-US" b="1" dirty="0" smtClean="0"/>
              <a:t>A.</a:t>
            </a:r>
            <a:r>
              <a:rPr lang="ru-RU" dirty="0" smtClean="0"/>
              <a:t>    </a:t>
            </a:r>
            <a:r>
              <a:rPr lang="en-US" dirty="0" smtClean="0"/>
              <a:t>x=5</a:t>
            </a:r>
            <a:endParaRPr lang="ru-RU" dirty="0"/>
          </a:p>
          <a:p>
            <a:pPr fontAlgn="ctr"/>
            <a:r>
              <a:rPr lang="en-US" dirty="0"/>
              <a:t> </a:t>
            </a:r>
            <a:r>
              <a:rPr lang="en-US" b="1" dirty="0" smtClean="0"/>
              <a:t>B.</a:t>
            </a:r>
            <a:r>
              <a:rPr lang="ru-RU" dirty="0" smtClean="0"/>
              <a:t>    </a:t>
            </a:r>
            <a:r>
              <a:rPr lang="en-US" dirty="0" smtClean="0"/>
              <a:t>x</a:t>
            </a:r>
            <a:r>
              <a:rPr lang="en-US" dirty="0"/>
              <a:t>=-9, x=5</a:t>
            </a:r>
            <a:endParaRPr lang="ru-RU" dirty="0"/>
          </a:p>
          <a:p>
            <a:pPr fontAlgn="ctr"/>
            <a:r>
              <a:rPr lang="en-US" dirty="0"/>
              <a:t> </a:t>
            </a:r>
            <a:r>
              <a:rPr lang="en-US" b="1" dirty="0" smtClean="0"/>
              <a:t>C.</a:t>
            </a:r>
            <a:r>
              <a:rPr lang="ru-RU" dirty="0" smtClean="0"/>
              <a:t>    </a:t>
            </a:r>
            <a:r>
              <a:rPr lang="en-US" dirty="0" smtClean="0"/>
              <a:t>x=9</a:t>
            </a:r>
            <a:endParaRPr lang="ru-RU" dirty="0"/>
          </a:p>
          <a:p>
            <a:pPr fontAlgn="ctr"/>
            <a:r>
              <a:rPr lang="en-US" dirty="0"/>
              <a:t> </a:t>
            </a:r>
            <a:r>
              <a:rPr lang="en-US" b="1" dirty="0" smtClean="0"/>
              <a:t>D.</a:t>
            </a:r>
            <a:r>
              <a:rPr lang="ru-RU" dirty="0" smtClean="0"/>
              <a:t>   </a:t>
            </a:r>
            <a:r>
              <a:rPr lang="en-US" dirty="0" smtClean="0"/>
              <a:t>x</a:t>
            </a:r>
            <a:r>
              <a:rPr lang="en-US" dirty="0"/>
              <a:t>=-5, x=9</a:t>
            </a:r>
            <a:endParaRPr lang="ru-RU" dirty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4" name="Picture 2" descr="http://fizmat.by/pic/MATH/test226/form28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792138"/>
            <a:ext cx="2020218" cy="4617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2328126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 fontAlgn="base">
              <a:spcAft>
                <a:spcPct val="0"/>
              </a:spcAf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Georgia" pitchFamily="18" charset="0"/>
                <a:cs typeface="Arial" pitchFamily="34" charset="0"/>
              </a:rPr>
              <a:t>Вопрос 21.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Georgia" pitchFamily="18" charset="0"/>
                <a:cs typeface="Arial" pitchFamily="34" charset="0"/>
              </a:rPr>
              <a:t> Дана функция                                                                . </a:t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Georgia" pitchFamily="18" charset="0"/>
                <a:cs typeface="Arial" pitchFamily="34" charset="0"/>
              </a:rPr>
            </a:b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Georgia" pitchFamily="18" charset="0"/>
                <a:cs typeface="Arial" pitchFamily="34" charset="0"/>
              </a:rPr>
              <a:t>Укажите верное утверждение.</a:t>
            </a:r>
            <a:endParaRPr lang="ru-RU" sz="20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pPr fontAlgn="ctr"/>
            <a:r>
              <a:rPr lang="en-US" dirty="0"/>
              <a:t> </a:t>
            </a:r>
            <a:r>
              <a:rPr lang="en-US" sz="2200" b="1" dirty="0" smtClean="0"/>
              <a:t>A.</a:t>
            </a:r>
            <a:r>
              <a:rPr lang="ru-RU" sz="2200" dirty="0"/>
              <a:t> </a:t>
            </a:r>
            <a:r>
              <a:rPr lang="ru-RU" sz="2200" dirty="0" smtClean="0"/>
              <a:t>  промежуток </a:t>
            </a:r>
            <a:r>
              <a:rPr lang="ru-RU" sz="2200" dirty="0"/>
              <a:t>убывания этой функции </a:t>
            </a:r>
          </a:p>
          <a:p>
            <a:pPr fontAlgn="ctr"/>
            <a:r>
              <a:rPr lang="en-US" sz="2200" dirty="0"/>
              <a:t> </a:t>
            </a:r>
            <a:r>
              <a:rPr lang="en-US" sz="2200" b="1" dirty="0" smtClean="0"/>
              <a:t>B.</a:t>
            </a:r>
            <a:r>
              <a:rPr lang="ru-RU" sz="2200" dirty="0"/>
              <a:t> </a:t>
            </a:r>
            <a:r>
              <a:rPr lang="ru-RU" sz="2200" dirty="0" smtClean="0"/>
              <a:t>множеством </a:t>
            </a:r>
            <a:r>
              <a:rPr lang="ru-RU" sz="2200" dirty="0"/>
              <a:t>значений функции является промежуток </a:t>
            </a:r>
          </a:p>
          <a:p>
            <a:pPr fontAlgn="ctr"/>
            <a:r>
              <a:rPr lang="en-US" sz="2200" dirty="0"/>
              <a:t> </a:t>
            </a:r>
            <a:r>
              <a:rPr lang="en-US" sz="2200" b="1" dirty="0" smtClean="0"/>
              <a:t>C.</a:t>
            </a:r>
            <a:r>
              <a:rPr lang="ru-RU" sz="2200" dirty="0"/>
              <a:t> </a:t>
            </a:r>
            <a:r>
              <a:rPr lang="ru-RU" sz="2200" dirty="0" smtClean="0"/>
              <a:t>график </a:t>
            </a:r>
            <a:r>
              <a:rPr lang="ru-RU" sz="2200" dirty="0"/>
              <a:t>функции пересекает ось Ох только в точке х=2</a:t>
            </a:r>
          </a:p>
          <a:p>
            <a:pPr fontAlgn="ctr"/>
            <a:r>
              <a:rPr lang="en-US" sz="2200" dirty="0"/>
              <a:t> </a:t>
            </a:r>
            <a:r>
              <a:rPr lang="en-US" sz="2200" b="1" dirty="0" smtClean="0"/>
              <a:t>D.</a:t>
            </a:r>
            <a:r>
              <a:rPr lang="ru-RU" sz="2200" dirty="0" smtClean="0"/>
              <a:t> функция </a:t>
            </a:r>
            <a:r>
              <a:rPr lang="ru-RU" sz="2200" dirty="0"/>
              <a:t>убывает на промежутке </a:t>
            </a:r>
          </a:p>
          <a:p>
            <a:endParaRPr lang="ru-RU" sz="2200" dirty="0" smtClean="0"/>
          </a:p>
          <a:p>
            <a:endParaRPr lang="ru-RU" dirty="0"/>
          </a:p>
        </p:txBody>
      </p:sp>
      <p:pic>
        <p:nvPicPr>
          <p:cNvPr id="4" name="Picture 2" descr="http://fizmat.by/pic/MATH/test226/form19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338191"/>
            <a:ext cx="1858201" cy="4847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4" descr="http://fizmat.by/pic/MATH/test226/form140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11999" y="3933056"/>
            <a:ext cx="864096" cy="432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6" descr="http://fizmat.by/pic/MATH/test226/form139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12360" y="4517848"/>
            <a:ext cx="936104" cy="4113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9" descr="http://fizmat.by/pic/MATH/test226/form141.g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540" y="5445224"/>
            <a:ext cx="863668" cy="417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2432481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100" b="1" dirty="0" smtClean="0"/>
              <a:t>Вопрос 1.</a:t>
            </a:r>
            <a:r>
              <a:rPr lang="ru-RU" sz="3100" dirty="0" smtClean="0"/>
              <a:t> Какой формулой задана функция, график которой схематично изображен на рисунке.</a:t>
            </a:r>
            <a:endParaRPr lang="ru-RU" sz="3100" dirty="0"/>
          </a:p>
        </p:txBody>
      </p:sp>
      <p:pic>
        <p:nvPicPr>
          <p:cNvPr id="4" name="Picture 3" descr="C:\Users\Нина\Pictures\im1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1988840"/>
            <a:ext cx="2371725" cy="2457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227923403"/>
              </p:ext>
            </p:extLst>
          </p:nvPr>
        </p:nvGraphicFramePr>
        <p:xfrm>
          <a:off x="539552" y="4297680"/>
          <a:ext cx="7992888" cy="2560320"/>
        </p:xfrm>
        <a:graphic>
          <a:graphicData uri="http://schemas.openxmlformats.org/drawingml/2006/table">
            <a:tbl>
              <a:tblPr/>
              <a:tblGrid>
                <a:gridCol w="1332148"/>
                <a:gridCol w="6660740"/>
              </a:tblGrid>
              <a:tr h="1342217">
                <a:tc>
                  <a:txBody>
                    <a:bodyPr/>
                    <a:lstStyle/>
                    <a:p>
                      <a:r>
                        <a:rPr lang="en-US" b="0" dirty="0">
                          <a:effectLst/>
                          <a:latin typeface="Georgia"/>
                        </a:rPr>
                        <a:t> </a:t>
                      </a:r>
                      <a:endParaRPr lang="ru-RU" b="0" dirty="0" smtClean="0">
                        <a:effectLst/>
                        <a:latin typeface="Georgia"/>
                      </a:endParaRPr>
                    </a:p>
                    <a:p>
                      <a:endParaRPr lang="ru-RU" b="1" dirty="0" smtClean="0">
                        <a:effectLst/>
                        <a:latin typeface="Georgia"/>
                      </a:endParaRPr>
                    </a:p>
                    <a:p>
                      <a:r>
                        <a:rPr lang="en-US" b="1" dirty="0" smtClean="0">
                          <a:effectLst/>
                          <a:latin typeface="Georgia"/>
                        </a:rPr>
                        <a:t>A</a:t>
                      </a:r>
                      <a:r>
                        <a:rPr lang="en-US" b="1" dirty="0" smtClean="0">
                          <a:effectLst/>
                          <a:latin typeface="Georgia"/>
                        </a:rPr>
                        <a:t>.</a:t>
                      </a:r>
                      <a:r>
                        <a:rPr lang="ru-RU" b="1" dirty="0" smtClean="0">
                          <a:effectLst/>
                          <a:latin typeface="Georgia"/>
                        </a:rPr>
                        <a:t> </a:t>
                      </a:r>
                      <a:endParaRPr lang="ru-RU" b="1" dirty="0" smtClean="0">
                        <a:effectLst/>
                        <a:latin typeface="Georgia"/>
                      </a:endParaRPr>
                    </a:p>
                    <a:p>
                      <a:endParaRPr lang="ru-RU" b="1" dirty="0" smtClean="0">
                        <a:effectLst/>
                        <a:latin typeface="Georgia"/>
                      </a:endParaRPr>
                    </a:p>
                    <a:p>
                      <a:r>
                        <a:rPr lang="ru-RU" b="1" dirty="0" smtClean="0">
                          <a:effectLst/>
                          <a:latin typeface="Georgia"/>
                        </a:rPr>
                        <a:t> </a:t>
                      </a:r>
                      <a:endParaRPr lang="en-US" b="0" dirty="0">
                        <a:effectLst/>
                        <a:latin typeface="Georgia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ru-RU" b="0" dirty="0" smtClean="0">
                          <a:effectLst/>
                          <a:latin typeface="Georgia"/>
                        </a:rPr>
                        <a:t>                                              </a:t>
                      </a:r>
                      <a:r>
                        <a:rPr lang="ru-RU" b="1" dirty="0" smtClean="0">
                          <a:effectLst/>
                          <a:latin typeface="Georgia"/>
                        </a:rPr>
                        <a:t>С.</a:t>
                      </a:r>
                      <a:r>
                        <a:rPr lang="en-US" b="1" dirty="0" smtClean="0">
                          <a:effectLst/>
                          <a:latin typeface="Georgia"/>
                        </a:rPr>
                        <a:t>     </a:t>
                      </a:r>
                      <a:endParaRPr lang="ru-RU" b="0" dirty="0">
                        <a:effectLst/>
                        <a:latin typeface="Georgia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35554">
                <a:tc>
                  <a:txBody>
                    <a:bodyPr/>
                    <a:lstStyle/>
                    <a:p>
                      <a:r>
                        <a:rPr lang="en-US" b="0" dirty="0">
                          <a:effectLst/>
                          <a:latin typeface="Georgia"/>
                        </a:rPr>
                        <a:t> </a:t>
                      </a:r>
                      <a:r>
                        <a:rPr lang="en-US" b="1" dirty="0">
                          <a:effectLst/>
                          <a:latin typeface="Georgia"/>
                        </a:rPr>
                        <a:t>B</a:t>
                      </a:r>
                      <a:r>
                        <a:rPr lang="en-US" b="1" dirty="0" smtClean="0">
                          <a:effectLst/>
                          <a:latin typeface="Georgia"/>
                        </a:rPr>
                        <a:t>.</a:t>
                      </a:r>
                      <a:r>
                        <a:rPr lang="ru-RU" b="1" dirty="0" smtClean="0">
                          <a:effectLst/>
                          <a:latin typeface="Georgia"/>
                        </a:rPr>
                        <a:t>                                                               </a:t>
                      </a:r>
                      <a:endParaRPr lang="en-US" b="0" dirty="0">
                        <a:effectLst/>
                        <a:latin typeface="Georgia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="0" dirty="0" smtClean="0">
                          <a:effectLst/>
                          <a:latin typeface="Georgia"/>
                        </a:rPr>
                        <a:t>                                             </a:t>
                      </a:r>
                      <a:r>
                        <a:rPr lang="en-US" b="1" dirty="0" smtClean="0">
                          <a:effectLst/>
                          <a:latin typeface="Georgia"/>
                        </a:rPr>
                        <a:t> D.       </a:t>
                      </a:r>
                      <a:endParaRPr lang="ru-RU" b="1" dirty="0">
                        <a:effectLst/>
                        <a:latin typeface="Georgia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35554">
                <a:tc>
                  <a:txBody>
                    <a:bodyPr/>
                    <a:lstStyle/>
                    <a:p>
                      <a:r>
                        <a:rPr lang="en-US" b="0" dirty="0">
                          <a:effectLst/>
                          <a:latin typeface="Georgia"/>
                        </a:rPr>
                        <a:t> 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0" dirty="0">
                        <a:effectLst/>
                        <a:latin typeface="Georgia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  <a:tr h="335554">
                <a:tc>
                  <a:txBody>
                    <a:bodyPr/>
                    <a:lstStyle/>
                    <a:p>
                      <a:endParaRPr lang="en-US" b="0" dirty="0">
                        <a:effectLst/>
                        <a:latin typeface="Georgia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endParaRPr lang="ru-RU" b="0" dirty="0">
                        <a:effectLst/>
                        <a:latin typeface="Georgia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FFFFFF"/>
                    </a:solidFill>
                  </a:tcPr>
                </a:tc>
              </a:tr>
            </a:tbl>
          </a:graphicData>
        </a:graphic>
      </p:graphicFrame>
      <p:pic>
        <p:nvPicPr>
          <p:cNvPr id="8" name="Picture 24" descr="http://fizmat.by/pic/MATH/test226/form48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9446" y="4751791"/>
            <a:ext cx="1028297" cy="5608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6" descr="http://fizmat.by/pic/MATH/test226/form49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39447" y="5661248"/>
            <a:ext cx="1028295" cy="7676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28" descr="http://fizmat.by/pic/MATH/test226/form50.g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4740741"/>
            <a:ext cx="936104" cy="4680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30" descr="http://fizmat.by/pic/MATH/test226/form51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4088" y="5661248"/>
            <a:ext cx="953145" cy="5446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492745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417638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Используя график функции </a:t>
            </a:r>
            <a:br>
              <a:rPr lang="ru-RU" sz="2800" dirty="0" smtClean="0"/>
            </a:br>
            <a:r>
              <a:rPr lang="ru-RU" sz="2800" dirty="0" smtClean="0"/>
              <a:t/>
            </a:r>
            <a:br>
              <a:rPr lang="ru-RU" sz="2800" dirty="0" smtClean="0"/>
            </a:br>
            <a:r>
              <a:rPr lang="ru-RU" sz="2800" dirty="0" smtClean="0"/>
              <a:t>постройте график функции   </a:t>
            </a:r>
            <a:endParaRPr lang="ru-RU" sz="2800" dirty="0"/>
          </a:p>
        </p:txBody>
      </p:sp>
      <p:graphicFrame>
        <p:nvGraphicFramePr>
          <p:cNvPr id="4" name="Объект 3"/>
          <p:cNvGraphicFramePr>
            <a:graphicFrameLocks noGrp="1" noChangeAspect="1"/>
          </p:cNvGraphicFramePr>
          <p:nvPr>
            <p:ph idx="1"/>
            <p:extLst>
              <p:ext uri="{D42A27DB-BD31-4B8C-83A1-F6EECF244321}">
                <p14:modId xmlns:p14="http://schemas.microsoft.com/office/powerpoint/2010/main" val="2865632060"/>
              </p:ext>
            </p:extLst>
          </p:nvPr>
        </p:nvGraphicFramePr>
        <p:xfrm>
          <a:off x="6856413" y="-63692"/>
          <a:ext cx="854566" cy="75686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3" name="Формула" r:id="rId3" imgW="444240" imgH="393480" progId="Equation.3">
                  <p:embed/>
                </p:oleObj>
              </mc:Choice>
              <mc:Fallback>
                <p:oleObj name="Формула" r:id="rId3" imgW="444240" imgH="3934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6856413" y="-63692"/>
                        <a:ext cx="854566" cy="75686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5" name="Объект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3613915890"/>
              </p:ext>
            </p:extLst>
          </p:nvPr>
        </p:nvGraphicFramePr>
        <p:xfrm>
          <a:off x="6876256" y="908720"/>
          <a:ext cx="1311408" cy="592866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4" name="Формула" r:id="rId5" imgW="761760" imgH="393480" progId="Equation.3">
                  <p:embed/>
                </p:oleObj>
              </mc:Choice>
              <mc:Fallback>
                <p:oleObj name="Формула" r:id="rId5" imgW="761760" imgH="3934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6876256" y="908720"/>
                        <a:ext cx="1311408" cy="592866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pSp>
        <p:nvGrpSpPr>
          <p:cNvPr id="6" name="Group 41"/>
          <p:cNvGrpSpPr>
            <a:grpSpLocks/>
          </p:cNvGrpSpPr>
          <p:nvPr/>
        </p:nvGrpSpPr>
        <p:grpSpPr bwMode="auto">
          <a:xfrm>
            <a:off x="249237" y="1599033"/>
            <a:ext cx="4267200" cy="5029200"/>
            <a:chOff x="2976" y="336"/>
            <a:chExt cx="2688" cy="3168"/>
          </a:xfrm>
        </p:grpSpPr>
        <p:sp>
          <p:nvSpPr>
            <p:cNvPr id="7" name="Line 42"/>
            <p:cNvSpPr>
              <a:spLocks noChangeShapeType="1"/>
            </p:cNvSpPr>
            <p:nvPr/>
          </p:nvSpPr>
          <p:spPr bwMode="auto">
            <a:xfrm>
              <a:off x="2997" y="2007"/>
              <a:ext cx="2495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" name="Line 43"/>
            <p:cNvSpPr>
              <a:spLocks noChangeShapeType="1"/>
            </p:cNvSpPr>
            <p:nvPr/>
          </p:nvSpPr>
          <p:spPr bwMode="auto">
            <a:xfrm>
              <a:off x="2997" y="553"/>
              <a:ext cx="2450" cy="0"/>
            </a:xfrm>
            <a:prstGeom prst="line">
              <a:avLst/>
            </a:prstGeom>
            <a:noFill/>
            <a:ln w="12700" cap="rnd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" name="Line 44"/>
            <p:cNvSpPr>
              <a:spLocks noChangeShapeType="1"/>
            </p:cNvSpPr>
            <p:nvPr/>
          </p:nvSpPr>
          <p:spPr bwMode="auto">
            <a:xfrm>
              <a:off x="2997" y="2736"/>
              <a:ext cx="2450" cy="0"/>
            </a:xfrm>
            <a:prstGeom prst="line">
              <a:avLst/>
            </a:prstGeom>
            <a:noFill/>
            <a:ln w="12700" cap="rnd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" name="Line 45"/>
            <p:cNvSpPr>
              <a:spLocks noChangeShapeType="1"/>
            </p:cNvSpPr>
            <p:nvPr/>
          </p:nvSpPr>
          <p:spPr bwMode="auto">
            <a:xfrm>
              <a:off x="3024" y="808"/>
              <a:ext cx="2450" cy="0"/>
            </a:xfrm>
            <a:prstGeom prst="line">
              <a:avLst/>
            </a:prstGeom>
            <a:noFill/>
            <a:ln w="12700" cap="rnd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" name="Line 46"/>
            <p:cNvSpPr>
              <a:spLocks noChangeShapeType="1"/>
            </p:cNvSpPr>
            <p:nvPr/>
          </p:nvSpPr>
          <p:spPr bwMode="auto">
            <a:xfrm>
              <a:off x="2997" y="1038"/>
              <a:ext cx="2450" cy="0"/>
            </a:xfrm>
            <a:prstGeom prst="line">
              <a:avLst/>
            </a:prstGeom>
            <a:noFill/>
            <a:ln w="12700" cap="rnd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2" name="Line 47"/>
            <p:cNvSpPr>
              <a:spLocks noChangeShapeType="1"/>
            </p:cNvSpPr>
            <p:nvPr/>
          </p:nvSpPr>
          <p:spPr bwMode="auto">
            <a:xfrm>
              <a:off x="2997" y="1280"/>
              <a:ext cx="2450" cy="0"/>
            </a:xfrm>
            <a:prstGeom prst="line">
              <a:avLst/>
            </a:prstGeom>
            <a:noFill/>
            <a:ln w="12700" cap="rnd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3" name="Line 48"/>
            <p:cNvSpPr>
              <a:spLocks noChangeShapeType="1"/>
            </p:cNvSpPr>
            <p:nvPr/>
          </p:nvSpPr>
          <p:spPr bwMode="auto">
            <a:xfrm>
              <a:off x="2997" y="1523"/>
              <a:ext cx="2450" cy="0"/>
            </a:xfrm>
            <a:prstGeom prst="line">
              <a:avLst/>
            </a:prstGeom>
            <a:noFill/>
            <a:ln w="12700" cap="rnd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" name="Line 49"/>
            <p:cNvSpPr>
              <a:spLocks noChangeShapeType="1"/>
            </p:cNvSpPr>
            <p:nvPr/>
          </p:nvSpPr>
          <p:spPr bwMode="auto">
            <a:xfrm>
              <a:off x="2997" y="1766"/>
              <a:ext cx="2450" cy="0"/>
            </a:xfrm>
            <a:prstGeom prst="line">
              <a:avLst/>
            </a:prstGeom>
            <a:noFill/>
            <a:ln w="12700" cap="rnd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5" name="Line 50"/>
            <p:cNvSpPr>
              <a:spLocks noChangeShapeType="1"/>
            </p:cNvSpPr>
            <p:nvPr/>
          </p:nvSpPr>
          <p:spPr bwMode="auto">
            <a:xfrm>
              <a:off x="2997" y="2251"/>
              <a:ext cx="2450" cy="0"/>
            </a:xfrm>
            <a:prstGeom prst="line">
              <a:avLst/>
            </a:prstGeom>
            <a:noFill/>
            <a:ln w="12700" cap="rnd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6" name="Line 51"/>
            <p:cNvSpPr>
              <a:spLocks noChangeShapeType="1"/>
            </p:cNvSpPr>
            <p:nvPr/>
          </p:nvSpPr>
          <p:spPr bwMode="auto">
            <a:xfrm>
              <a:off x="2997" y="2494"/>
              <a:ext cx="2450" cy="0"/>
            </a:xfrm>
            <a:prstGeom prst="line">
              <a:avLst/>
            </a:prstGeom>
            <a:noFill/>
            <a:ln w="12700" cap="rnd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grpSp>
          <p:nvGrpSpPr>
            <p:cNvPr id="17" name="Group 52"/>
            <p:cNvGrpSpPr>
              <a:grpSpLocks/>
            </p:cNvGrpSpPr>
            <p:nvPr/>
          </p:nvGrpSpPr>
          <p:grpSpPr bwMode="auto">
            <a:xfrm>
              <a:off x="2997" y="420"/>
              <a:ext cx="2450" cy="3084"/>
              <a:chOff x="2997" y="420"/>
              <a:chExt cx="2450" cy="2316"/>
            </a:xfrm>
          </p:grpSpPr>
          <p:sp>
            <p:nvSpPr>
              <p:cNvPr id="25" name="Line 53"/>
              <p:cNvSpPr>
                <a:spLocks noChangeShapeType="1"/>
              </p:cNvSpPr>
              <p:nvPr/>
            </p:nvSpPr>
            <p:spPr bwMode="auto">
              <a:xfrm>
                <a:off x="5447" y="553"/>
                <a:ext cx="0" cy="2183"/>
              </a:xfrm>
              <a:prstGeom prst="line">
                <a:avLst/>
              </a:prstGeom>
              <a:noFill/>
              <a:ln w="12700" cap="rnd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6" name="Line 54"/>
              <p:cNvSpPr>
                <a:spLocks noChangeShapeType="1"/>
              </p:cNvSpPr>
              <p:nvPr/>
            </p:nvSpPr>
            <p:spPr bwMode="auto">
              <a:xfrm>
                <a:off x="3243" y="553"/>
                <a:ext cx="0" cy="2183"/>
              </a:xfrm>
              <a:prstGeom prst="line">
                <a:avLst/>
              </a:prstGeom>
              <a:noFill/>
              <a:ln w="12700" cap="rnd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7" name="Line 55"/>
              <p:cNvSpPr>
                <a:spLocks noChangeShapeType="1"/>
              </p:cNvSpPr>
              <p:nvPr/>
            </p:nvSpPr>
            <p:spPr bwMode="auto">
              <a:xfrm>
                <a:off x="3487" y="553"/>
                <a:ext cx="0" cy="2183"/>
              </a:xfrm>
              <a:prstGeom prst="line">
                <a:avLst/>
              </a:prstGeom>
              <a:noFill/>
              <a:ln w="12700" cap="rnd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" name="Line 56"/>
              <p:cNvSpPr>
                <a:spLocks noChangeShapeType="1"/>
              </p:cNvSpPr>
              <p:nvPr/>
            </p:nvSpPr>
            <p:spPr bwMode="auto">
              <a:xfrm>
                <a:off x="3733" y="553"/>
                <a:ext cx="0" cy="2183"/>
              </a:xfrm>
              <a:prstGeom prst="line">
                <a:avLst/>
              </a:prstGeom>
              <a:noFill/>
              <a:ln w="12700" cap="rnd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" name="Line 57"/>
              <p:cNvSpPr>
                <a:spLocks noChangeShapeType="1"/>
              </p:cNvSpPr>
              <p:nvPr/>
            </p:nvSpPr>
            <p:spPr bwMode="auto">
              <a:xfrm>
                <a:off x="3977" y="553"/>
                <a:ext cx="0" cy="2183"/>
              </a:xfrm>
              <a:prstGeom prst="line">
                <a:avLst/>
              </a:prstGeom>
              <a:noFill/>
              <a:ln w="12700" cap="rnd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" name="Line 58"/>
              <p:cNvSpPr>
                <a:spLocks noChangeShapeType="1"/>
              </p:cNvSpPr>
              <p:nvPr/>
            </p:nvSpPr>
            <p:spPr bwMode="auto">
              <a:xfrm>
                <a:off x="4467" y="553"/>
                <a:ext cx="0" cy="2183"/>
              </a:xfrm>
              <a:prstGeom prst="line">
                <a:avLst/>
              </a:prstGeom>
              <a:noFill/>
              <a:ln w="12700" cap="rnd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" name="Line 59"/>
              <p:cNvSpPr>
                <a:spLocks noChangeShapeType="1"/>
              </p:cNvSpPr>
              <p:nvPr/>
            </p:nvSpPr>
            <p:spPr bwMode="auto">
              <a:xfrm>
                <a:off x="4713" y="553"/>
                <a:ext cx="0" cy="2183"/>
              </a:xfrm>
              <a:prstGeom prst="line">
                <a:avLst/>
              </a:prstGeom>
              <a:noFill/>
              <a:ln w="12700" cap="rnd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" name="Line 60"/>
              <p:cNvSpPr>
                <a:spLocks noChangeShapeType="1"/>
              </p:cNvSpPr>
              <p:nvPr/>
            </p:nvSpPr>
            <p:spPr bwMode="auto">
              <a:xfrm>
                <a:off x="4957" y="553"/>
                <a:ext cx="0" cy="2183"/>
              </a:xfrm>
              <a:prstGeom prst="line">
                <a:avLst/>
              </a:prstGeom>
              <a:noFill/>
              <a:ln w="12700" cap="rnd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" name="Line 61"/>
              <p:cNvSpPr>
                <a:spLocks noChangeShapeType="1"/>
              </p:cNvSpPr>
              <p:nvPr/>
            </p:nvSpPr>
            <p:spPr bwMode="auto">
              <a:xfrm>
                <a:off x="5203" y="553"/>
                <a:ext cx="0" cy="2183"/>
              </a:xfrm>
              <a:prstGeom prst="line">
                <a:avLst/>
              </a:prstGeom>
              <a:noFill/>
              <a:ln w="12700" cap="rnd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4" name="Line 62"/>
              <p:cNvSpPr>
                <a:spLocks noChangeShapeType="1"/>
              </p:cNvSpPr>
              <p:nvPr/>
            </p:nvSpPr>
            <p:spPr bwMode="auto">
              <a:xfrm flipV="1">
                <a:off x="4223" y="420"/>
                <a:ext cx="0" cy="2316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5" name="Line 63"/>
              <p:cNvSpPr>
                <a:spLocks noChangeShapeType="1"/>
              </p:cNvSpPr>
              <p:nvPr/>
            </p:nvSpPr>
            <p:spPr bwMode="auto">
              <a:xfrm flipV="1">
                <a:off x="2997" y="510"/>
                <a:ext cx="0" cy="2223"/>
              </a:xfrm>
              <a:prstGeom prst="line">
                <a:avLst/>
              </a:prstGeom>
              <a:noFill/>
              <a:ln w="952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18" name="Text Box 64"/>
            <p:cNvSpPr txBox="1">
              <a:spLocks noChangeArrowheads="1"/>
            </p:cNvSpPr>
            <p:nvPr/>
          </p:nvSpPr>
          <p:spPr bwMode="auto">
            <a:xfrm>
              <a:off x="4368" y="1977"/>
              <a:ext cx="240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ru-RU" b="1"/>
                <a:t>1</a:t>
              </a:r>
            </a:p>
          </p:txBody>
        </p:sp>
        <p:sp>
          <p:nvSpPr>
            <p:cNvPr id="19" name="Line 65"/>
            <p:cNvSpPr>
              <a:spLocks noChangeShapeType="1"/>
            </p:cNvSpPr>
            <p:nvPr/>
          </p:nvSpPr>
          <p:spPr bwMode="auto">
            <a:xfrm>
              <a:off x="3024" y="2976"/>
              <a:ext cx="2450" cy="0"/>
            </a:xfrm>
            <a:prstGeom prst="line">
              <a:avLst/>
            </a:prstGeom>
            <a:noFill/>
            <a:ln w="12700" cap="rnd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0" name="Line 66"/>
            <p:cNvSpPr>
              <a:spLocks noChangeShapeType="1"/>
            </p:cNvSpPr>
            <p:nvPr/>
          </p:nvSpPr>
          <p:spPr bwMode="auto">
            <a:xfrm>
              <a:off x="3024" y="3216"/>
              <a:ext cx="2450" cy="0"/>
            </a:xfrm>
            <a:prstGeom prst="line">
              <a:avLst/>
            </a:prstGeom>
            <a:noFill/>
            <a:ln w="12700" cap="rnd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1" name="Line 67"/>
            <p:cNvSpPr>
              <a:spLocks noChangeShapeType="1"/>
            </p:cNvSpPr>
            <p:nvPr/>
          </p:nvSpPr>
          <p:spPr bwMode="auto">
            <a:xfrm>
              <a:off x="2976" y="3456"/>
              <a:ext cx="2450" cy="0"/>
            </a:xfrm>
            <a:prstGeom prst="line">
              <a:avLst/>
            </a:prstGeom>
            <a:noFill/>
            <a:ln w="12700" cap="rnd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2" name="Text Box 68"/>
            <p:cNvSpPr txBox="1">
              <a:spLocks noChangeArrowheads="1"/>
            </p:cNvSpPr>
            <p:nvPr/>
          </p:nvSpPr>
          <p:spPr bwMode="auto">
            <a:xfrm>
              <a:off x="4032" y="336"/>
              <a:ext cx="240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US" b="1"/>
                <a:t>y</a:t>
              </a:r>
              <a:endParaRPr lang="ru-RU" b="1"/>
            </a:p>
          </p:txBody>
        </p:sp>
        <p:sp>
          <p:nvSpPr>
            <p:cNvPr id="23" name="Text Box 69"/>
            <p:cNvSpPr txBox="1">
              <a:spLocks noChangeArrowheads="1"/>
            </p:cNvSpPr>
            <p:nvPr/>
          </p:nvSpPr>
          <p:spPr bwMode="auto">
            <a:xfrm>
              <a:off x="5424" y="1728"/>
              <a:ext cx="240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US" b="1"/>
                <a:t>x</a:t>
              </a:r>
              <a:endParaRPr lang="ru-RU" b="1"/>
            </a:p>
          </p:txBody>
        </p:sp>
        <p:sp>
          <p:nvSpPr>
            <p:cNvPr id="24" name="Text Box 70"/>
            <p:cNvSpPr txBox="1">
              <a:spLocks noChangeArrowheads="1"/>
            </p:cNvSpPr>
            <p:nvPr/>
          </p:nvSpPr>
          <p:spPr bwMode="auto">
            <a:xfrm>
              <a:off x="4032" y="1968"/>
              <a:ext cx="240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US" b="1"/>
                <a:t>0</a:t>
              </a:r>
              <a:endParaRPr lang="ru-RU" b="1"/>
            </a:p>
          </p:txBody>
        </p:sp>
      </p:grpSp>
      <p:sp>
        <p:nvSpPr>
          <p:cNvPr id="54" name="Freeform 447"/>
          <p:cNvSpPr>
            <a:spLocks/>
          </p:cNvSpPr>
          <p:nvPr/>
        </p:nvSpPr>
        <p:spPr bwMode="auto">
          <a:xfrm rot="10600848">
            <a:off x="2363685" y="2543378"/>
            <a:ext cx="1638710" cy="1664492"/>
          </a:xfrm>
          <a:custGeom>
            <a:avLst/>
            <a:gdLst>
              <a:gd name="T0" fmla="*/ 1809 w 1809"/>
              <a:gd name="T1" fmla="*/ 1985 h 1985"/>
              <a:gd name="T2" fmla="*/ 1756 w 1809"/>
              <a:gd name="T3" fmla="*/ 1265 h 1985"/>
              <a:gd name="T4" fmla="*/ 1629 w 1809"/>
              <a:gd name="T5" fmla="*/ 712 h 1985"/>
              <a:gd name="T6" fmla="*/ 1432 w 1809"/>
              <a:gd name="T7" fmla="*/ 333 h 1985"/>
              <a:gd name="T8" fmla="*/ 1060 w 1809"/>
              <a:gd name="T9" fmla="*/ 151 h 1985"/>
              <a:gd name="T10" fmla="*/ 513 w 1809"/>
              <a:gd name="T11" fmla="*/ 45 h 1985"/>
              <a:gd name="T12" fmla="*/ 0 w 1809"/>
              <a:gd name="T13" fmla="*/ 0 h 1985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809" h="1985">
                <a:moveTo>
                  <a:pt x="1809" y="1985"/>
                </a:moveTo>
                <a:cubicBezTo>
                  <a:pt x="1800" y="1865"/>
                  <a:pt x="1786" y="1477"/>
                  <a:pt x="1756" y="1265"/>
                </a:cubicBezTo>
                <a:cubicBezTo>
                  <a:pt x="1726" y="1053"/>
                  <a:pt x="1683" y="867"/>
                  <a:pt x="1629" y="712"/>
                </a:cubicBezTo>
                <a:cubicBezTo>
                  <a:pt x="1575" y="557"/>
                  <a:pt x="1527" y="427"/>
                  <a:pt x="1432" y="333"/>
                </a:cubicBezTo>
                <a:cubicBezTo>
                  <a:pt x="1337" y="239"/>
                  <a:pt x="1213" y="199"/>
                  <a:pt x="1060" y="151"/>
                </a:cubicBezTo>
                <a:cubicBezTo>
                  <a:pt x="907" y="103"/>
                  <a:pt x="690" y="70"/>
                  <a:pt x="513" y="45"/>
                </a:cubicBezTo>
                <a:cubicBezTo>
                  <a:pt x="336" y="20"/>
                  <a:pt x="107" y="9"/>
                  <a:pt x="0" y="0"/>
                </a:cubicBezTo>
              </a:path>
            </a:pathLst>
          </a:custGeom>
          <a:noFill/>
          <a:ln w="28575" cmpd="sng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56" name="Freeform 447"/>
          <p:cNvSpPr>
            <a:spLocks/>
          </p:cNvSpPr>
          <p:nvPr/>
        </p:nvSpPr>
        <p:spPr bwMode="auto">
          <a:xfrm>
            <a:off x="516192" y="4347984"/>
            <a:ext cx="1638710" cy="1664492"/>
          </a:xfrm>
          <a:custGeom>
            <a:avLst/>
            <a:gdLst>
              <a:gd name="T0" fmla="*/ 1809 w 1809"/>
              <a:gd name="T1" fmla="*/ 1985 h 1985"/>
              <a:gd name="T2" fmla="*/ 1756 w 1809"/>
              <a:gd name="T3" fmla="*/ 1265 h 1985"/>
              <a:gd name="T4" fmla="*/ 1629 w 1809"/>
              <a:gd name="T5" fmla="*/ 712 h 1985"/>
              <a:gd name="T6" fmla="*/ 1432 w 1809"/>
              <a:gd name="T7" fmla="*/ 333 h 1985"/>
              <a:gd name="T8" fmla="*/ 1060 w 1809"/>
              <a:gd name="T9" fmla="*/ 151 h 1985"/>
              <a:gd name="T10" fmla="*/ 513 w 1809"/>
              <a:gd name="T11" fmla="*/ 45 h 1985"/>
              <a:gd name="T12" fmla="*/ 0 w 1809"/>
              <a:gd name="T13" fmla="*/ 0 h 1985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809" h="1985">
                <a:moveTo>
                  <a:pt x="1809" y="1985"/>
                </a:moveTo>
                <a:cubicBezTo>
                  <a:pt x="1800" y="1865"/>
                  <a:pt x="1786" y="1477"/>
                  <a:pt x="1756" y="1265"/>
                </a:cubicBezTo>
                <a:cubicBezTo>
                  <a:pt x="1726" y="1053"/>
                  <a:pt x="1683" y="867"/>
                  <a:pt x="1629" y="712"/>
                </a:cubicBezTo>
                <a:cubicBezTo>
                  <a:pt x="1575" y="557"/>
                  <a:pt x="1527" y="427"/>
                  <a:pt x="1432" y="333"/>
                </a:cubicBezTo>
                <a:cubicBezTo>
                  <a:pt x="1337" y="239"/>
                  <a:pt x="1213" y="199"/>
                  <a:pt x="1060" y="151"/>
                </a:cubicBezTo>
                <a:cubicBezTo>
                  <a:pt x="907" y="103"/>
                  <a:pt x="690" y="70"/>
                  <a:pt x="513" y="45"/>
                </a:cubicBezTo>
                <a:cubicBezTo>
                  <a:pt x="336" y="20"/>
                  <a:pt x="107" y="9"/>
                  <a:pt x="0" y="0"/>
                </a:cubicBezTo>
              </a:path>
            </a:pathLst>
          </a:custGeom>
          <a:noFill/>
          <a:ln w="28575" cmpd="sng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graphicFrame>
        <p:nvGraphicFramePr>
          <p:cNvPr id="57" name="Объект 56"/>
          <p:cNvGraphicFramePr>
            <a:graphicFrameLocks noGrp="1" noChangeAspect="1"/>
          </p:cNvGraphicFramePr>
          <p:nvPr>
            <p:extLst>
              <p:ext uri="{D42A27DB-BD31-4B8C-83A1-F6EECF244321}">
                <p14:modId xmlns:p14="http://schemas.microsoft.com/office/powerpoint/2010/main" val="1630653927"/>
              </p:ext>
            </p:extLst>
          </p:nvPr>
        </p:nvGraphicFramePr>
        <p:xfrm>
          <a:off x="2627313" y="2320925"/>
          <a:ext cx="757237" cy="75723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65" name="Формула" r:id="rId7" imgW="393480" imgH="393480" progId="Equation.3">
                  <p:embed/>
                </p:oleObj>
              </mc:Choice>
              <mc:Fallback>
                <p:oleObj name="Формула" r:id="rId7" imgW="393480" imgH="393480" progId="Equation.3">
                  <p:embed/>
                  <p:pic>
                    <p:nvPicPr>
                      <p:cNvPr id="0" name="Объект 3"/>
                      <p:cNvPicPr>
                        <a:picLocks noGrp="1" noChangeAspect="1" noChangeArrowheads="1"/>
                      </p:cNvPicPr>
                      <p:nvPr/>
                    </p:nvPicPr>
                    <p:blipFill>
                      <a:blip r:embed="rId8"/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627313" y="2320925"/>
                        <a:ext cx="757237" cy="757238"/>
                      </a:xfrm>
                      <a:prstGeom prst="rect">
                        <a:avLst/>
                      </a:prstGeom>
                      <a:noFill/>
                      <a:ln>
                        <a:noFill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  <a:ext uri="{91240B29-F687-4F45-9708-019B960494DF}">
                          <a14:hiddenLine xmlns:a14="http://schemas.microsoft.com/office/drawing/2010/main" w="9525">
                            <a:solidFill>
                              <a:srgbClr val="000000"/>
                            </a:solidFill>
                            <a:miter lim="800000"/>
                            <a:headEnd/>
                            <a:tailEnd/>
                          </a14:hiddenLine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sp>
        <p:nvSpPr>
          <p:cNvPr id="58" name="Прямоугольник 57"/>
          <p:cNvSpPr/>
          <p:nvPr/>
        </p:nvSpPr>
        <p:spPr>
          <a:xfrm>
            <a:off x="1092015" y="188640"/>
            <a:ext cx="1234633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/>
              <a:t>Вопрос 2</a:t>
            </a:r>
            <a:r>
              <a:rPr lang="ru-RU" b="1" dirty="0" smtClean="0"/>
              <a:t>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277732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908720"/>
          </a:xfrm>
        </p:spPr>
        <p:txBody>
          <a:bodyPr>
            <a:normAutofit/>
          </a:bodyPr>
          <a:lstStyle/>
          <a:p>
            <a:r>
              <a:rPr lang="ru-RU" sz="2400" dirty="0" smtClean="0"/>
              <a:t>Установите соответствие</a:t>
            </a:r>
            <a:endParaRPr lang="ru-RU" sz="2400" dirty="0"/>
          </a:p>
        </p:txBody>
      </p:sp>
      <p:grpSp>
        <p:nvGrpSpPr>
          <p:cNvPr id="4" name="Group 41"/>
          <p:cNvGrpSpPr>
            <a:grpSpLocks/>
          </p:cNvGrpSpPr>
          <p:nvPr/>
        </p:nvGrpSpPr>
        <p:grpSpPr bwMode="auto">
          <a:xfrm>
            <a:off x="222200" y="1557591"/>
            <a:ext cx="2347885" cy="3209636"/>
            <a:chOff x="2976" y="336"/>
            <a:chExt cx="2688" cy="3168"/>
          </a:xfrm>
        </p:grpSpPr>
        <p:sp>
          <p:nvSpPr>
            <p:cNvPr id="5" name="Line 42"/>
            <p:cNvSpPr>
              <a:spLocks noChangeShapeType="1"/>
            </p:cNvSpPr>
            <p:nvPr/>
          </p:nvSpPr>
          <p:spPr bwMode="auto">
            <a:xfrm>
              <a:off x="2997" y="2007"/>
              <a:ext cx="2495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" name="Line 43"/>
            <p:cNvSpPr>
              <a:spLocks noChangeShapeType="1"/>
            </p:cNvSpPr>
            <p:nvPr/>
          </p:nvSpPr>
          <p:spPr bwMode="auto">
            <a:xfrm>
              <a:off x="2997" y="553"/>
              <a:ext cx="2450" cy="0"/>
            </a:xfrm>
            <a:prstGeom prst="line">
              <a:avLst/>
            </a:prstGeom>
            <a:noFill/>
            <a:ln w="12700" cap="rnd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" name="Line 44"/>
            <p:cNvSpPr>
              <a:spLocks noChangeShapeType="1"/>
            </p:cNvSpPr>
            <p:nvPr/>
          </p:nvSpPr>
          <p:spPr bwMode="auto">
            <a:xfrm>
              <a:off x="2997" y="2736"/>
              <a:ext cx="2450" cy="0"/>
            </a:xfrm>
            <a:prstGeom prst="line">
              <a:avLst/>
            </a:prstGeom>
            <a:noFill/>
            <a:ln w="12700" cap="rnd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" name="Line 45"/>
            <p:cNvSpPr>
              <a:spLocks noChangeShapeType="1"/>
            </p:cNvSpPr>
            <p:nvPr/>
          </p:nvSpPr>
          <p:spPr bwMode="auto">
            <a:xfrm>
              <a:off x="3024" y="808"/>
              <a:ext cx="2450" cy="0"/>
            </a:xfrm>
            <a:prstGeom prst="line">
              <a:avLst/>
            </a:prstGeom>
            <a:noFill/>
            <a:ln w="12700" cap="rnd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9" name="Line 46"/>
            <p:cNvSpPr>
              <a:spLocks noChangeShapeType="1"/>
            </p:cNvSpPr>
            <p:nvPr/>
          </p:nvSpPr>
          <p:spPr bwMode="auto">
            <a:xfrm>
              <a:off x="2997" y="1038"/>
              <a:ext cx="2450" cy="0"/>
            </a:xfrm>
            <a:prstGeom prst="line">
              <a:avLst/>
            </a:prstGeom>
            <a:noFill/>
            <a:ln w="12700" cap="rnd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0" name="Line 47"/>
            <p:cNvSpPr>
              <a:spLocks noChangeShapeType="1"/>
            </p:cNvSpPr>
            <p:nvPr/>
          </p:nvSpPr>
          <p:spPr bwMode="auto">
            <a:xfrm>
              <a:off x="2997" y="1280"/>
              <a:ext cx="2450" cy="0"/>
            </a:xfrm>
            <a:prstGeom prst="line">
              <a:avLst/>
            </a:prstGeom>
            <a:noFill/>
            <a:ln w="12700" cap="rnd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1" name="Line 48"/>
            <p:cNvSpPr>
              <a:spLocks noChangeShapeType="1"/>
            </p:cNvSpPr>
            <p:nvPr/>
          </p:nvSpPr>
          <p:spPr bwMode="auto">
            <a:xfrm>
              <a:off x="2997" y="1523"/>
              <a:ext cx="2450" cy="0"/>
            </a:xfrm>
            <a:prstGeom prst="line">
              <a:avLst/>
            </a:prstGeom>
            <a:noFill/>
            <a:ln w="12700" cap="rnd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2" name="Line 49"/>
            <p:cNvSpPr>
              <a:spLocks noChangeShapeType="1"/>
            </p:cNvSpPr>
            <p:nvPr/>
          </p:nvSpPr>
          <p:spPr bwMode="auto">
            <a:xfrm>
              <a:off x="2997" y="1766"/>
              <a:ext cx="2450" cy="0"/>
            </a:xfrm>
            <a:prstGeom prst="line">
              <a:avLst/>
            </a:prstGeom>
            <a:noFill/>
            <a:ln w="12700" cap="rnd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3" name="Line 50"/>
            <p:cNvSpPr>
              <a:spLocks noChangeShapeType="1"/>
            </p:cNvSpPr>
            <p:nvPr/>
          </p:nvSpPr>
          <p:spPr bwMode="auto">
            <a:xfrm>
              <a:off x="2997" y="2251"/>
              <a:ext cx="2450" cy="0"/>
            </a:xfrm>
            <a:prstGeom prst="line">
              <a:avLst/>
            </a:prstGeom>
            <a:noFill/>
            <a:ln w="12700" cap="rnd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4" name="Line 51"/>
            <p:cNvSpPr>
              <a:spLocks noChangeShapeType="1"/>
            </p:cNvSpPr>
            <p:nvPr/>
          </p:nvSpPr>
          <p:spPr bwMode="auto">
            <a:xfrm>
              <a:off x="2997" y="2494"/>
              <a:ext cx="2450" cy="0"/>
            </a:xfrm>
            <a:prstGeom prst="line">
              <a:avLst/>
            </a:prstGeom>
            <a:noFill/>
            <a:ln w="12700" cap="rnd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grpSp>
          <p:nvGrpSpPr>
            <p:cNvPr id="15" name="Group 52"/>
            <p:cNvGrpSpPr>
              <a:grpSpLocks/>
            </p:cNvGrpSpPr>
            <p:nvPr/>
          </p:nvGrpSpPr>
          <p:grpSpPr bwMode="auto">
            <a:xfrm>
              <a:off x="2997" y="420"/>
              <a:ext cx="2450" cy="3084"/>
              <a:chOff x="2997" y="420"/>
              <a:chExt cx="2450" cy="2316"/>
            </a:xfrm>
          </p:grpSpPr>
          <p:sp>
            <p:nvSpPr>
              <p:cNvPr id="23" name="Line 53"/>
              <p:cNvSpPr>
                <a:spLocks noChangeShapeType="1"/>
              </p:cNvSpPr>
              <p:nvPr/>
            </p:nvSpPr>
            <p:spPr bwMode="auto">
              <a:xfrm>
                <a:off x="5447" y="553"/>
                <a:ext cx="0" cy="2183"/>
              </a:xfrm>
              <a:prstGeom prst="line">
                <a:avLst/>
              </a:prstGeom>
              <a:noFill/>
              <a:ln w="12700" cap="rnd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4" name="Line 54"/>
              <p:cNvSpPr>
                <a:spLocks noChangeShapeType="1"/>
              </p:cNvSpPr>
              <p:nvPr/>
            </p:nvSpPr>
            <p:spPr bwMode="auto">
              <a:xfrm>
                <a:off x="3243" y="553"/>
                <a:ext cx="0" cy="2183"/>
              </a:xfrm>
              <a:prstGeom prst="line">
                <a:avLst/>
              </a:prstGeom>
              <a:noFill/>
              <a:ln w="12700" cap="rnd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5" name="Line 55"/>
              <p:cNvSpPr>
                <a:spLocks noChangeShapeType="1"/>
              </p:cNvSpPr>
              <p:nvPr/>
            </p:nvSpPr>
            <p:spPr bwMode="auto">
              <a:xfrm>
                <a:off x="3487" y="553"/>
                <a:ext cx="0" cy="2183"/>
              </a:xfrm>
              <a:prstGeom prst="line">
                <a:avLst/>
              </a:prstGeom>
              <a:noFill/>
              <a:ln w="12700" cap="rnd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6" name="Line 56"/>
              <p:cNvSpPr>
                <a:spLocks noChangeShapeType="1"/>
              </p:cNvSpPr>
              <p:nvPr/>
            </p:nvSpPr>
            <p:spPr bwMode="auto">
              <a:xfrm>
                <a:off x="3733" y="553"/>
                <a:ext cx="0" cy="2183"/>
              </a:xfrm>
              <a:prstGeom prst="line">
                <a:avLst/>
              </a:prstGeom>
              <a:noFill/>
              <a:ln w="12700" cap="rnd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7" name="Line 57"/>
              <p:cNvSpPr>
                <a:spLocks noChangeShapeType="1"/>
              </p:cNvSpPr>
              <p:nvPr/>
            </p:nvSpPr>
            <p:spPr bwMode="auto">
              <a:xfrm>
                <a:off x="3977" y="553"/>
                <a:ext cx="0" cy="2183"/>
              </a:xfrm>
              <a:prstGeom prst="line">
                <a:avLst/>
              </a:prstGeom>
              <a:noFill/>
              <a:ln w="12700" cap="rnd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8" name="Line 58"/>
              <p:cNvSpPr>
                <a:spLocks noChangeShapeType="1"/>
              </p:cNvSpPr>
              <p:nvPr/>
            </p:nvSpPr>
            <p:spPr bwMode="auto">
              <a:xfrm>
                <a:off x="4467" y="553"/>
                <a:ext cx="0" cy="2183"/>
              </a:xfrm>
              <a:prstGeom prst="line">
                <a:avLst/>
              </a:prstGeom>
              <a:noFill/>
              <a:ln w="12700" cap="rnd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29" name="Line 59"/>
              <p:cNvSpPr>
                <a:spLocks noChangeShapeType="1"/>
              </p:cNvSpPr>
              <p:nvPr/>
            </p:nvSpPr>
            <p:spPr bwMode="auto">
              <a:xfrm>
                <a:off x="4713" y="553"/>
                <a:ext cx="0" cy="2183"/>
              </a:xfrm>
              <a:prstGeom prst="line">
                <a:avLst/>
              </a:prstGeom>
              <a:noFill/>
              <a:ln w="12700" cap="rnd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0" name="Line 60"/>
              <p:cNvSpPr>
                <a:spLocks noChangeShapeType="1"/>
              </p:cNvSpPr>
              <p:nvPr/>
            </p:nvSpPr>
            <p:spPr bwMode="auto">
              <a:xfrm>
                <a:off x="4957" y="553"/>
                <a:ext cx="0" cy="2183"/>
              </a:xfrm>
              <a:prstGeom prst="line">
                <a:avLst/>
              </a:prstGeom>
              <a:noFill/>
              <a:ln w="12700" cap="rnd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1" name="Line 61"/>
              <p:cNvSpPr>
                <a:spLocks noChangeShapeType="1"/>
              </p:cNvSpPr>
              <p:nvPr/>
            </p:nvSpPr>
            <p:spPr bwMode="auto">
              <a:xfrm>
                <a:off x="5203" y="553"/>
                <a:ext cx="0" cy="2183"/>
              </a:xfrm>
              <a:prstGeom prst="line">
                <a:avLst/>
              </a:prstGeom>
              <a:noFill/>
              <a:ln w="12700" cap="rnd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2" name="Line 62"/>
              <p:cNvSpPr>
                <a:spLocks noChangeShapeType="1"/>
              </p:cNvSpPr>
              <p:nvPr/>
            </p:nvSpPr>
            <p:spPr bwMode="auto">
              <a:xfrm flipV="1">
                <a:off x="4223" y="420"/>
                <a:ext cx="0" cy="2316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33" name="Line 63"/>
              <p:cNvSpPr>
                <a:spLocks noChangeShapeType="1"/>
              </p:cNvSpPr>
              <p:nvPr/>
            </p:nvSpPr>
            <p:spPr bwMode="auto">
              <a:xfrm flipV="1">
                <a:off x="2997" y="510"/>
                <a:ext cx="0" cy="2223"/>
              </a:xfrm>
              <a:prstGeom prst="line">
                <a:avLst/>
              </a:prstGeom>
              <a:noFill/>
              <a:ln w="952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16" name="Text Box 64"/>
            <p:cNvSpPr txBox="1">
              <a:spLocks noChangeArrowheads="1"/>
            </p:cNvSpPr>
            <p:nvPr/>
          </p:nvSpPr>
          <p:spPr bwMode="auto">
            <a:xfrm>
              <a:off x="4368" y="1977"/>
              <a:ext cx="240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ru-RU" b="1"/>
                <a:t>1</a:t>
              </a:r>
            </a:p>
          </p:txBody>
        </p:sp>
        <p:sp>
          <p:nvSpPr>
            <p:cNvPr id="17" name="Line 65"/>
            <p:cNvSpPr>
              <a:spLocks noChangeShapeType="1"/>
            </p:cNvSpPr>
            <p:nvPr/>
          </p:nvSpPr>
          <p:spPr bwMode="auto">
            <a:xfrm>
              <a:off x="3024" y="2976"/>
              <a:ext cx="2450" cy="0"/>
            </a:xfrm>
            <a:prstGeom prst="line">
              <a:avLst/>
            </a:prstGeom>
            <a:noFill/>
            <a:ln w="12700" cap="rnd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8" name="Line 66"/>
            <p:cNvSpPr>
              <a:spLocks noChangeShapeType="1"/>
            </p:cNvSpPr>
            <p:nvPr/>
          </p:nvSpPr>
          <p:spPr bwMode="auto">
            <a:xfrm>
              <a:off x="3024" y="3216"/>
              <a:ext cx="2450" cy="0"/>
            </a:xfrm>
            <a:prstGeom prst="line">
              <a:avLst/>
            </a:prstGeom>
            <a:noFill/>
            <a:ln w="12700" cap="rnd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19" name="Line 67"/>
            <p:cNvSpPr>
              <a:spLocks noChangeShapeType="1"/>
            </p:cNvSpPr>
            <p:nvPr/>
          </p:nvSpPr>
          <p:spPr bwMode="auto">
            <a:xfrm>
              <a:off x="2976" y="3456"/>
              <a:ext cx="2450" cy="0"/>
            </a:xfrm>
            <a:prstGeom prst="line">
              <a:avLst/>
            </a:prstGeom>
            <a:noFill/>
            <a:ln w="12700" cap="rnd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20" name="Text Box 68"/>
            <p:cNvSpPr txBox="1">
              <a:spLocks noChangeArrowheads="1"/>
            </p:cNvSpPr>
            <p:nvPr/>
          </p:nvSpPr>
          <p:spPr bwMode="auto">
            <a:xfrm>
              <a:off x="4032" y="336"/>
              <a:ext cx="240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US" b="1"/>
                <a:t>y</a:t>
              </a:r>
              <a:endParaRPr lang="ru-RU" b="1"/>
            </a:p>
          </p:txBody>
        </p:sp>
        <p:sp>
          <p:nvSpPr>
            <p:cNvPr id="21" name="Text Box 69"/>
            <p:cNvSpPr txBox="1">
              <a:spLocks noChangeArrowheads="1"/>
            </p:cNvSpPr>
            <p:nvPr/>
          </p:nvSpPr>
          <p:spPr bwMode="auto">
            <a:xfrm>
              <a:off x="5424" y="1728"/>
              <a:ext cx="240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US" b="1"/>
                <a:t>x</a:t>
              </a:r>
              <a:endParaRPr lang="ru-RU" b="1"/>
            </a:p>
          </p:txBody>
        </p:sp>
        <p:sp>
          <p:nvSpPr>
            <p:cNvPr id="22" name="Text Box 70"/>
            <p:cNvSpPr txBox="1">
              <a:spLocks noChangeArrowheads="1"/>
            </p:cNvSpPr>
            <p:nvPr/>
          </p:nvSpPr>
          <p:spPr bwMode="auto">
            <a:xfrm>
              <a:off x="4032" y="1968"/>
              <a:ext cx="240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US" b="1"/>
                <a:t>0</a:t>
              </a:r>
              <a:endParaRPr lang="ru-RU" b="1"/>
            </a:p>
          </p:txBody>
        </p:sp>
      </p:grpSp>
      <p:grpSp>
        <p:nvGrpSpPr>
          <p:cNvPr id="34" name="Group 41"/>
          <p:cNvGrpSpPr>
            <a:grpSpLocks/>
          </p:cNvGrpSpPr>
          <p:nvPr/>
        </p:nvGrpSpPr>
        <p:grpSpPr bwMode="auto">
          <a:xfrm>
            <a:off x="3628046" y="1595514"/>
            <a:ext cx="2111148" cy="3209636"/>
            <a:chOff x="2976" y="336"/>
            <a:chExt cx="2688" cy="3168"/>
          </a:xfrm>
        </p:grpSpPr>
        <p:sp>
          <p:nvSpPr>
            <p:cNvPr id="35" name="Line 42"/>
            <p:cNvSpPr>
              <a:spLocks noChangeShapeType="1"/>
            </p:cNvSpPr>
            <p:nvPr/>
          </p:nvSpPr>
          <p:spPr bwMode="auto">
            <a:xfrm>
              <a:off x="2997" y="2007"/>
              <a:ext cx="2495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6" name="Line 43"/>
            <p:cNvSpPr>
              <a:spLocks noChangeShapeType="1"/>
            </p:cNvSpPr>
            <p:nvPr/>
          </p:nvSpPr>
          <p:spPr bwMode="auto">
            <a:xfrm>
              <a:off x="2997" y="553"/>
              <a:ext cx="2450" cy="0"/>
            </a:xfrm>
            <a:prstGeom prst="line">
              <a:avLst/>
            </a:prstGeom>
            <a:noFill/>
            <a:ln w="12700" cap="rnd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7" name="Line 44"/>
            <p:cNvSpPr>
              <a:spLocks noChangeShapeType="1"/>
            </p:cNvSpPr>
            <p:nvPr/>
          </p:nvSpPr>
          <p:spPr bwMode="auto">
            <a:xfrm>
              <a:off x="2997" y="2736"/>
              <a:ext cx="2450" cy="0"/>
            </a:xfrm>
            <a:prstGeom prst="line">
              <a:avLst/>
            </a:prstGeom>
            <a:noFill/>
            <a:ln w="12700" cap="rnd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8" name="Line 45"/>
            <p:cNvSpPr>
              <a:spLocks noChangeShapeType="1"/>
            </p:cNvSpPr>
            <p:nvPr/>
          </p:nvSpPr>
          <p:spPr bwMode="auto">
            <a:xfrm>
              <a:off x="3024" y="808"/>
              <a:ext cx="2450" cy="0"/>
            </a:xfrm>
            <a:prstGeom prst="line">
              <a:avLst/>
            </a:prstGeom>
            <a:noFill/>
            <a:ln w="12700" cap="rnd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39" name="Line 46"/>
            <p:cNvSpPr>
              <a:spLocks noChangeShapeType="1"/>
            </p:cNvSpPr>
            <p:nvPr/>
          </p:nvSpPr>
          <p:spPr bwMode="auto">
            <a:xfrm>
              <a:off x="2997" y="1038"/>
              <a:ext cx="2450" cy="0"/>
            </a:xfrm>
            <a:prstGeom prst="line">
              <a:avLst/>
            </a:prstGeom>
            <a:noFill/>
            <a:ln w="12700" cap="rnd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0" name="Line 47"/>
            <p:cNvSpPr>
              <a:spLocks noChangeShapeType="1"/>
            </p:cNvSpPr>
            <p:nvPr/>
          </p:nvSpPr>
          <p:spPr bwMode="auto">
            <a:xfrm>
              <a:off x="2997" y="1280"/>
              <a:ext cx="2450" cy="0"/>
            </a:xfrm>
            <a:prstGeom prst="line">
              <a:avLst/>
            </a:prstGeom>
            <a:noFill/>
            <a:ln w="12700" cap="rnd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1" name="Line 48"/>
            <p:cNvSpPr>
              <a:spLocks noChangeShapeType="1"/>
            </p:cNvSpPr>
            <p:nvPr/>
          </p:nvSpPr>
          <p:spPr bwMode="auto">
            <a:xfrm>
              <a:off x="2997" y="1523"/>
              <a:ext cx="2450" cy="0"/>
            </a:xfrm>
            <a:prstGeom prst="line">
              <a:avLst/>
            </a:prstGeom>
            <a:noFill/>
            <a:ln w="12700" cap="rnd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2" name="Line 49"/>
            <p:cNvSpPr>
              <a:spLocks noChangeShapeType="1"/>
            </p:cNvSpPr>
            <p:nvPr/>
          </p:nvSpPr>
          <p:spPr bwMode="auto">
            <a:xfrm>
              <a:off x="2997" y="1766"/>
              <a:ext cx="2450" cy="0"/>
            </a:xfrm>
            <a:prstGeom prst="line">
              <a:avLst/>
            </a:prstGeom>
            <a:noFill/>
            <a:ln w="12700" cap="rnd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3" name="Line 50"/>
            <p:cNvSpPr>
              <a:spLocks noChangeShapeType="1"/>
            </p:cNvSpPr>
            <p:nvPr/>
          </p:nvSpPr>
          <p:spPr bwMode="auto">
            <a:xfrm>
              <a:off x="2997" y="2251"/>
              <a:ext cx="2450" cy="0"/>
            </a:xfrm>
            <a:prstGeom prst="line">
              <a:avLst/>
            </a:prstGeom>
            <a:noFill/>
            <a:ln w="12700" cap="rnd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4" name="Line 51"/>
            <p:cNvSpPr>
              <a:spLocks noChangeShapeType="1"/>
            </p:cNvSpPr>
            <p:nvPr/>
          </p:nvSpPr>
          <p:spPr bwMode="auto">
            <a:xfrm>
              <a:off x="2997" y="2494"/>
              <a:ext cx="2450" cy="0"/>
            </a:xfrm>
            <a:prstGeom prst="line">
              <a:avLst/>
            </a:prstGeom>
            <a:noFill/>
            <a:ln w="12700" cap="rnd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grpSp>
          <p:nvGrpSpPr>
            <p:cNvPr id="45" name="Group 52"/>
            <p:cNvGrpSpPr>
              <a:grpSpLocks/>
            </p:cNvGrpSpPr>
            <p:nvPr/>
          </p:nvGrpSpPr>
          <p:grpSpPr bwMode="auto">
            <a:xfrm>
              <a:off x="2997" y="420"/>
              <a:ext cx="2450" cy="3084"/>
              <a:chOff x="2997" y="420"/>
              <a:chExt cx="2450" cy="2316"/>
            </a:xfrm>
          </p:grpSpPr>
          <p:sp>
            <p:nvSpPr>
              <p:cNvPr id="53" name="Line 53"/>
              <p:cNvSpPr>
                <a:spLocks noChangeShapeType="1"/>
              </p:cNvSpPr>
              <p:nvPr/>
            </p:nvSpPr>
            <p:spPr bwMode="auto">
              <a:xfrm>
                <a:off x="5447" y="553"/>
                <a:ext cx="0" cy="2183"/>
              </a:xfrm>
              <a:prstGeom prst="line">
                <a:avLst/>
              </a:prstGeom>
              <a:noFill/>
              <a:ln w="12700" cap="rnd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4" name="Line 54"/>
              <p:cNvSpPr>
                <a:spLocks noChangeShapeType="1"/>
              </p:cNvSpPr>
              <p:nvPr/>
            </p:nvSpPr>
            <p:spPr bwMode="auto">
              <a:xfrm>
                <a:off x="3243" y="553"/>
                <a:ext cx="0" cy="2183"/>
              </a:xfrm>
              <a:prstGeom prst="line">
                <a:avLst/>
              </a:prstGeom>
              <a:noFill/>
              <a:ln w="12700" cap="rnd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5" name="Line 55"/>
              <p:cNvSpPr>
                <a:spLocks noChangeShapeType="1"/>
              </p:cNvSpPr>
              <p:nvPr/>
            </p:nvSpPr>
            <p:spPr bwMode="auto">
              <a:xfrm>
                <a:off x="3487" y="553"/>
                <a:ext cx="0" cy="2183"/>
              </a:xfrm>
              <a:prstGeom prst="line">
                <a:avLst/>
              </a:prstGeom>
              <a:noFill/>
              <a:ln w="12700" cap="rnd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6" name="Line 56"/>
              <p:cNvSpPr>
                <a:spLocks noChangeShapeType="1"/>
              </p:cNvSpPr>
              <p:nvPr/>
            </p:nvSpPr>
            <p:spPr bwMode="auto">
              <a:xfrm>
                <a:off x="3733" y="553"/>
                <a:ext cx="0" cy="2183"/>
              </a:xfrm>
              <a:prstGeom prst="line">
                <a:avLst/>
              </a:prstGeom>
              <a:noFill/>
              <a:ln w="12700" cap="rnd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7" name="Line 57"/>
              <p:cNvSpPr>
                <a:spLocks noChangeShapeType="1"/>
              </p:cNvSpPr>
              <p:nvPr/>
            </p:nvSpPr>
            <p:spPr bwMode="auto">
              <a:xfrm>
                <a:off x="3977" y="553"/>
                <a:ext cx="0" cy="2183"/>
              </a:xfrm>
              <a:prstGeom prst="line">
                <a:avLst/>
              </a:prstGeom>
              <a:noFill/>
              <a:ln w="12700" cap="rnd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8" name="Line 58"/>
              <p:cNvSpPr>
                <a:spLocks noChangeShapeType="1"/>
              </p:cNvSpPr>
              <p:nvPr/>
            </p:nvSpPr>
            <p:spPr bwMode="auto">
              <a:xfrm>
                <a:off x="4467" y="553"/>
                <a:ext cx="0" cy="2183"/>
              </a:xfrm>
              <a:prstGeom prst="line">
                <a:avLst/>
              </a:prstGeom>
              <a:noFill/>
              <a:ln w="12700" cap="rnd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59" name="Line 59"/>
              <p:cNvSpPr>
                <a:spLocks noChangeShapeType="1"/>
              </p:cNvSpPr>
              <p:nvPr/>
            </p:nvSpPr>
            <p:spPr bwMode="auto">
              <a:xfrm>
                <a:off x="4713" y="553"/>
                <a:ext cx="0" cy="2183"/>
              </a:xfrm>
              <a:prstGeom prst="line">
                <a:avLst/>
              </a:prstGeom>
              <a:noFill/>
              <a:ln w="12700" cap="rnd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0" name="Line 60"/>
              <p:cNvSpPr>
                <a:spLocks noChangeShapeType="1"/>
              </p:cNvSpPr>
              <p:nvPr/>
            </p:nvSpPr>
            <p:spPr bwMode="auto">
              <a:xfrm>
                <a:off x="4957" y="553"/>
                <a:ext cx="0" cy="2183"/>
              </a:xfrm>
              <a:prstGeom prst="line">
                <a:avLst/>
              </a:prstGeom>
              <a:noFill/>
              <a:ln w="12700" cap="rnd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1" name="Line 61"/>
              <p:cNvSpPr>
                <a:spLocks noChangeShapeType="1"/>
              </p:cNvSpPr>
              <p:nvPr/>
            </p:nvSpPr>
            <p:spPr bwMode="auto">
              <a:xfrm>
                <a:off x="5203" y="553"/>
                <a:ext cx="0" cy="2183"/>
              </a:xfrm>
              <a:prstGeom prst="line">
                <a:avLst/>
              </a:prstGeom>
              <a:noFill/>
              <a:ln w="12700" cap="rnd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2" name="Line 62"/>
              <p:cNvSpPr>
                <a:spLocks noChangeShapeType="1"/>
              </p:cNvSpPr>
              <p:nvPr/>
            </p:nvSpPr>
            <p:spPr bwMode="auto">
              <a:xfrm flipV="1">
                <a:off x="4223" y="420"/>
                <a:ext cx="0" cy="2316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63" name="Line 63"/>
              <p:cNvSpPr>
                <a:spLocks noChangeShapeType="1"/>
              </p:cNvSpPr>
              <p:nvPr/>
            </p:nvSpPr>
            <p:spPr bwMode="auto">
              <a:xfrm flipV="1">
                <a:off x="2997" y="510"/>
                <a:ext cx="0" cy="2223"/>
              </a:xfrm>
              <a:prstGeom prst="line">
                <a:avLst/>
              </a:prstGeom>
              <a:noFill/>
              <a:ln w="952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46" name="Text Box 64"/>
            <p:cNvSpPr txBox="1">
              <a:spLocks noChangeArrowheads="1"/>
            </p:cNvSpPr>
            <p:nvPr/>
          </p:nvSpPr>
          <p:spPr bwMode="auto">
            <a:xfrm>
              <a:off x="4368" y="1977"/>
              <a:ext cx="240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ru-RU" b="1"/>
                <a:t>1</a:t>
              </a:r>
            </a:p>
          </p:txBody>
        </p:sp>
        <p:sp>
          <p:nvSpPr>
            <p:cNvPr id="47" name="Line 65"/>
            <p:cNvSpPr>
              <a:spLocks noChangeShapeType="1"/>
            </p:cNvSpPr>
            <p:nvPr/>
          </p:nvSpPr>
          <p:spPr bwMode="auto">
            <a:xfrm>
              <a:off x="3024" y="2976"/>
              <a:ext cx="2450" cy="0"/>
            </a:xfrm>
            <a:prstGeom prst="line">
              <a:avLst/>
            </a:prstGeom>
            <a:noFill/>
            <a:ln w="12700" cap="rnd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8" name="Line 66"/>
            <p:cNvSpPr>
              <a:spLocks noChangeShapeType="1"/>
            </p:cNvSpPr>
            <p:nvPr/>
          </p:nvSpPr>
          <p:spPr bwMode="auto">
            <a:xfrm>
              <a:off x="3024" y="3216"/>
              <a:ext cx="2450" cy="0"/>
            </a:xfrm>
            <a:prstGeom prst="line">
              <a:avLst/>
            </a:prstGeom>
            <a:noFill/>
            <a:ln w="12700" cap="rnd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49" name="Line 67"/>
            <p:cNvSpPr>
              <a:spLocks noChangeShapeType="1"/>
            </p:cNvSpPr>
            <p:nvPr/>
          </p:nvSpPr>
          <p:spPr bwMode="auto">
            <a:xfrm>
              <a:off x="2976" y="3456"/>
              <a:ext cx="2450" cy="0"/>
            </a:xfrm>
            <a:prstGeom prst="line">
              <a:avLst/>
            </a:prstGeom>
            <a:noFill/>
            <a:ln w="12700" cap="rnd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50" name="Text Box 68"/>
            <p:cNvSpPr txBox="1">
              <a:spLocks noChangeArrowheads="1"/>
            </p:cNvSpPr>
            <p:nvPr/>
          </p:nvSpPr>
          <p:spPr bwMode="auto">
            <a:xfrm>
              <a:off x="4032" y="336"/>
              <a:ext cx="240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US" b="1"/>
                <a:t>y</a:t>
              </a:r>
              <a:endParaRPr lang="ru-RU" b="1"/>
            </a:p>
          </p:txBody>
        </p:sp>
        <p:sp>
          <p:nvSpPr>
            <p:cNvPr id="51" name="Text Box 69"/>
            <p:cNvSpPr txBox="1">
              <a:spLocks noChangeArrowheads="1"/>
            </p:cNvSpPr>
            <p:nvPr/>
          </p:nvSpPr>
          <p:spPr bwMode="auto">
            <a:xfrm>
              <a:off x="5424" y="1728"/>
              <a:ext cx="240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US" b="1"/>
                <a:t>x</a:t>
              </a:r>
              <a:endParaRPr lang="ru-RU" b="1"/>
            </a:p>
          </p:txBody>
        </p:sp>
        <p:sp>
          <p:nvSpPr>
            <p:cNvPr id="52" name="Text Box 70"/>
            <p:cNvSpPr txBox="1">
              <a:spLocks noChangeArrowheads="1"/>
            </p:cNvSpPr>
            <p:nvPr/>
          </p:nvSpPr>
          <p:spPr bwMode="auto">
            <a:xfrm>
              <a:off x="4032" y="1968"/>
              <a:ext cx="240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US" b="1"/>
                <a:t>0</a:t>
              </a:r>
              <a:endParaRPr lang="ru-RU" b="1"/>
            </a:p>
          </p:txBody>
        </p:sp>
      </p:grpSp>
      <p:grpSp>
        <p:nvGrpSpPr>
          <p:cNvPr id="64" name="Group 41"/>
          <p:cNvGrpSpPr>
            <a:grpSpLocks/>
          </p:cNvGrpSpPr>
          <p:nvPr/>
        </p:nvGrpSpPr>
        <p:grpSpPr bwMode="auto">
          <a:xfrm>
            <a:off x="6623351" y="1615335"/>
            <a:ext cx="2111148" cy="3209636"/>
            <a:chOff x="2976" y="336"/>
            <a:chExt cx="2688" cy="3168"/>
          </a:xfrm>
        </p:grpSpPr>
        <p:sp>
          <p:nvSpPr>
            <p:cNvPr id="65" name="Line 42"/>
            <p:cNvSpPr>
              <a:spLocks noChangeShapeType="1"/>
            </p:cNvSpPr>
            <p:nvPr/>
          </p:nvSpPr>
          <p:spPr bwMode="auto">
            <a:xfrm>
              <a:off x="2997" y="2007"/>
              <a:ext cx="2495" cy="0"/>
            </a:xfrm>
            <a:prstGeom prst="line">
              <a:avLst/>
            </a:prstGeom>
            <a:noFill/>
            <a:ln w="19050">
              <a:solidFill>
                <a:schemeClr val="tx1"/>
              </a:solidFill>
              <a:round/>
              <a:headEnd/>
              <a:tailEnd type="triangle" w="med" len="med"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6" name="Line 43"/>
            <p:cNvSpPr>
              <a:spLocks noChangeShapeType="1"/>
            </p:cNvSpPr>
            <p:nvPr/>
          </p:nvSpPr>
          <p:spPr bwMode="auto">
            <a:xfrm>
              <a:off x="2997" y="553"/>
              <a:ext cx="2450" cy="0"/>
            </a:xfrm>
            <a:prstGeom prst="line">
              <a:avLst/>
            </a:prstGeom>
            <a:noFill/>
            <a:ln w="12700" cap="rnd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7" name="Line 44"/>
            <p:cNvSpPr>
              <a:spLocks noChangeShapeType="1"/>
            </p:cNvSpPr>
            <p:nvPr/>
          </p:nvSpPr>
          <p:spPr bwMode="auto">
            <a:xfrm>
              <a:off x="2997" y="2736"/>
              <a:ext cx="2450" cy="0"/>
            </a:xfrm>
            <a:prstGeom prst="line">
              <a:avLst/>
            </a:prstGeom>
            <a:noFill/>
            <a:ln w="12700" cap="rnd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8" name="Line 45"/>
            <p:cNvSpPr>
              <a:spLocks noChangeShapeType="1"/>
            </p:cNvSpPr>
            <p:nvPr/>
          </p:nvSpPr>
          <p:spPr bwMode="auto">
            <a:xfrm>
              <a:off x="3024" y="808"/>
              <a:ext cx="2450" cy="0"/>
            </a:xfrm>
            <a:prstGeom prst="line">
              <a:avLst/>
            </a:prstGeom>
            <a:noFill/>
            <a:ln w="12700" cap="rnd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69" name="Line 46"/>
            <p:cNvSpPr>
              <a:spLocks noChangeShapeType="1"/>
            </p:cNvSpPr>
            <p:nvPr/>
          </p:nvSpPr>
          <p:spPr bwMode="auto">
            <a:xfrm>
              <a:off x="2997" y="1038"/>
              <a:ext cx="2450" cy="0"/>
            </a:xfrm>
            <a:prstGeom prst="line">
              <a:avLst/>
            </a:prstGeom>
            <a:noFill/>
            <a:ln w="12700" cap="rnd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0" name="Line 47"/>
            <p:cNvSpPr>
              <a:spLocks noChangeShapeType="1"/>
            </p:cNvSpPr>
            <p:nvPr/>
          </p:nvSpPr>
          <p:spPr bwMode="auto">
            <a:xfrm>
              <a:off x="2997" y="1280"/>
              <a:ext cx="2450" cy="0"/>
            </a:xfrm>
            <a:prstGeom prst="line">
              <a:avLst/>
            </a:prstGeom>
            <a:noFill/>
            <a:ln w="12700" cap="rnd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1" name="Line 48"/>
            <p:cNvSpPr>
              <a:spLocks noChangeShapeType="1"/>
            </p:cNvSpPr>
            <p:nvPr/>
          </p:nvSpPr>
          <p:spPr bwMode="auto">
            <a:xfrm>
              <a:off x="2997" y="1523"/>
              <a:ext cx="2450" cy="0"/>
            </a:xfrm>
            <a:prstGeom prst="line">
              <a:avLst/>
            </a:prstGeom>
            <a:noFill/>
            <a:ln w="12700" cap="rnd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2" name="Line 49"/>
            <p:cNvSpPr>
              <a:spLocks noChangeShapeType="1"/>
            </p:cNvSpPr>
            <p:nvPr/>
          </p:nvSpPr>
          <p:spPr bwMode="auto">
            <a:xfrm>
              <a:off x="2997" y="1766"/>
              <a:ext cx="2450" cy="0"/>
            </a:xfrm>
            <a:prstGeom prst="line">
              <a:avLst/>
            </a:prstGeom>
            <a:noFill/>
            <a:ln w="12700" cap="rnd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3" name="Line 50"/>
            <p:cNvSpPr>
              <a:spLocks noChangeShapeType="1"/>
            </p:cNvSpPr>
            <p:nvPr/>
          </p:nvSpPr>
          <p:spPr bwMode="auto">
            <a:xfrm>
              <a:off x="2997" y="2251"/>
              <a:ext cx="2450" cy="0"/>
            </a:xfrm>
            <a:prstGeom prst="line">
              <a:avLst/>
            </a:prstGeom>
            <a:noFill/>
            <a:ln w="12700" cap="rnd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4" name="Line 51"/>
            <p:cNvSpPr>
              <a:spLocks noChangeShapeType="1"/>
            </p:cNvSpPr>
            <p:nvPr/>
          </p:nvSpPr>
          <p:spPr bwMode="auto">
            <a:xfrm>
              <a:off x="2997" y="2494"/>
              <a:ext cx="2450" cy="0"/>
            </a:xfrm>
            <a:prstGeom prst="line">
              <a:avLst/>
            </a:prstGeom>
            <a:noFill/>
            <a:ln w="12700" cap="rnd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grpSp>
          <p:nvGrpSpPr>
            <p:cNvPr id="75" name="Group 52"/>
            <p:cNvGrpSpPr>
              <a:grpSpLocks/>
            </p:cNvGrpSpPr>
            <p:nvPr/>
          </p:nvGrpSpPr>
          <p:grpSpPr bwMode="auto">
            <a:xfrm>
              <a:off x="2997" y="420"/>
              <a:ext cx="2450" cy="3084"/>
              <a:chOff x="2997" y="420"/>
              <a:chExt cx="2450" cy="2316"/>
            </a:xfrm>
          </p:grpSpPr>
          <p:sp>
            <p:nvSpPr>
              <p:cNvPr id="83" name="Line 53"/>
              <p:cNvSpPr>
                <a:spLocks noChangeShapeType="1"/>
              </p:cNvSpPr>
              <p:nvPr/>
            </p:nvSpPr>
            <p:spPr bwMode="auto">
              <a:xfrm>
                <a:off x="5447" y="553"/>
                <a:ext cx="0" cy="2183"/>
              </a:xfrm>
              <a:prstGeom prst="line">
                <a:avLst/>
              </a:prstGeom>
              <a:noFill/>
              <a:ln w="12700" cap="rnd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4" name="Line 54"/>
              <p:cNvSpPr>
                <a:spLocks noChangeShapeType="1"/>
              </p:cNvSpPr>
              <p:nvPr/>
            </p:nvSpPr>
            <p:spPr bwMode="auto">
              <a:xfrm>
                <a:off x="3243" y="553"/>
                <a:ext cx="0" cy="2183"/>
              </a:xfrm>
              <a:prstGeom prst="line">
                <a:avLst/>
              </a:prstGeom>
              <a:noFill/>
              <a:ln w="12700" cap="rnd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5" name="Line 55"/>
              <p:cNvSpPr>
                <a:spLocks noChangeShapeType="1"/>
              </p:cNvSpPr>
              <p:nvPr/>
            </p:nvSpPr>
            <p:spPr bwMode="auto">
              <a:xfrm>
                <a:off x="3487" y="553"/>
                <a:ext cx="0" cy="2183"/>
              </a:xfrm>
              <a:prstGeom prst="line">
                <a:avLst/>
              </a:prstGeom>
              <a:noFill/>
              <a:ln w="12700" cap="rnd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6" name="Line 56"/>
              <p:cNvSpPr>
                <a:spLocks noChangeShapeType="1"/>
              </p:cNvSpPr>
              <p:nvPr/>
            </p:nvSpPr>
            <p:spPr bwMode="auto">
              <a:xfrm>
                <a:off x="3733" y="553"/>
                <a:ext cx="0" cy="2183"/>
              </a:xfrm>
              <a:prstGeom prst="line">
                <a:avLst/>
              </a:prstGeom>
              <a:noFill/>
              <a:ln w="12700" cap="rnd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7" name="Line 57"/>
              <p:cNvSpPr>
                <a:spLocks noChangeShapeType="1"/>
              </p:cNvSpPr>
              <p:nvPr/>
            </p:nvSpPr>
            <p:spPr bwMode="auto">
              <a:xfrm>
                <a:off x="3977" y="553"/>
                <a:ext cx="0" cy="2183"/>
              </a:xfrm>
              <a:prstGeom prst="line">
                <a:avLst/>
              </a:prstGeom>
              <a:noFill/>
              <a:ln w="12700" cap="rnd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8" name="Line 58"/>
              <p:cNvSpPr>
                <a:spLocks noChangeShapeType="1"/>
              </p:cNvSpPr>
              <p:nvPr/>
            </p:nvSpPr>
            <p:spPr bwMode="auto">
              <a:xfrm>
                <a:off x="4467" y="553"/>
                <a:ext cx="0" cy="2183"/>
              </a:xfrm>
              <a:prstGeom prst="line">
                <a:avLst/>
              </a:prstGeom>
              <a:noFill/>
              <a:ln w="12700" cap="rnd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89" name="Line 59"/>
              <p:cNvSpPr>
                <a:spLocks noChangeShapeType="1"/>
              </p:cNvSpPr>
              <p:nvPr/>
            </p:nvSpPr>
            <p:spPr bwMode="auto">
              <a:xfrm>
                <a:off x="4713" y="553"/>
                <a:ext cx="0" cy="2183"/>
              </a:xfrm>
              <a:prstGeom prst="line">
                <a:avLst/>
              </a:prstGeom>
              <a:noFill/>
              <a:ln w="12700" cap="rnd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0" name="Line 60"/>
              <p:cNvSpPr>
                <a:spLocks noChangeShapeType="1"/>
              </p:cNvSpPr>
              <p:nvPr/>
            </p:nvSpPr>
            <p:spPr bwMode="auto">
              <a:xfrm>
                <a:off x="4957" y="553"/>
                <a:ext cx="0" cy="2183"/>
              </a:xfrm>
              <a:prstGeom prst="line">
                <a:avLst/>
              </a:prstGeom>
              <a:noFill/>
              <a:ln w="12700" cap="rnd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1" name="Line 61"/>
              <p:cNvSpPr>
                <a:spLocks noChangeShapeType="1"/>
              </p:cNvSpPr>
              <p:nvPr/>
            </p:nvSpPr>
            <p:spPr bwMode="auto">
              <a:xfrm>
                <a:off x="5203" y="553"/>
                <a:ext cx="0" cy="2183"/>
              </a:xfrm>
              <a:prstGeom prst="line">
                <a:avLst/>
              </a:prstGeom>
              <a:noFill/>
              <a:ln w="12700" cap="rnd">
                <a:solidFill>
                  <a:srgbClr val="808080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2" name="Line 62"/>
              <p:cNvSpPr>
                <a:spLocks noChangeShapeType="1"/>
              </p:cNvSpPr>
              <p:nvPr/>
            </p:nvSpPr>
            <p:spPr bwMode="auto">
              <a:xfrm flipV="1">
                <a:off x="4223" y="420"/>
                <a:ext cx="0" cy="2316"/>
              </a:xfrm>
              <a:prstGeom prst="line">
                <a:avLst/>
              </a:prstGeom>
              <a:noFill/>
              <a:ln w="19050">
                <a:solidFill>
                  <a:schemeClr val="tx1"/>
                </a:solidFill>
                <a:round/>
                <a:headEnd/>
                <a:tailEnd type="triangle" w="med" len="med"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  <p:sp>
            <p:nvSpPr>
              <p:cNvPr id="93" name="Line 63"/>
              <p:cNvSpPr>
                <a:spLocks noChangeShapeType="1"/>
              </p:cNvSpPr>
              <p:nvPr/>
            </p:nvSpPr>
            <p:spPr bwMode="auto">
              <a:xfrm flipV="1">
                <a:off x="2997" y="510"/>
                <a:ext cx="0" cy="2223"/>
              </a:xfrm>
              <a:prstGeom prst="line">
                <a:avLst/>
              </a:prstGeom>
              <a:noFill/>
              <a:ln w="9525">
                <a:solidFill>
                  <a:srgbClr val="333333"/>
                </a:solidFill>
                <a:round/>
                <a:headEnd/>
                <a:tailEnd/>
              </a:ln>
              <a:effectLst/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AF507438-7753-43E0-B8FC-AC1667EBCBE1}">
                  <a14:hiddenEffects xmlns:a14="http://schemas.microsoft.com/office/drawing/2010/main">
                    <a:effectLst>
                      <a:outerShdw dist="35921" dir="2700000" algn="ctr" rotWithShape="0">
                        <a:schemeClr val="bg2"/>
                      </a:outerShdw>
                    </a:effectLst>
                  </a14:hiddenEffects>
                </a:ext>
              </a:extLst>
            </p:spPr>
            <p:txBody>
              <a:bodyPr/>
              <a:lstStyle/>
              <a:p>
                <a:endParaRPr lang="ru-RU"/>
              </a:p>
            </p:txBody>
          </p:sp>
        </p:grpSp>
        <p:sp>
          <p:nvSpPr>
            <p:cNvPr id="76" name="Text Box 64"/>
            <p:cNvSpPr txBox="1">
              <a:spLocks noChangeArrowheads="1"/>
            </p:cNvSpPr>
            <p:nvPr/>
          </p:nvSpPr>
          <p:spPr bwMode="auto">
            <a:xfrm>
              <a:off x="4368" y="1977"/>
              <a:ext cx="240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ru-RU" b="1"/>
                <a:t>1</a:t>
              </a:r>
            </a:p>
          </p:txBody>
        </p:sp>
        <p:sp>
          <p:nvSpPr>
            <p:cNvPr id="77" name="Line 65"/>
            <p:cNvSpPr>
              <a:spLocks noChangeShapeType="1"/>
            </p:cNvSpPr>
            <p:nvPr/>
          </p:nvSpPr>
          <p:spPr bwMode="auto">
            <a:xfrm>
              <a:off x="3024" y="2976"/>
              <a:ext cx="2450" cy="0"/>
            </a:xfrm>
            <a:prstGeom prst="line">
              <a:avLst/>
            </a:prstGeom>
            <a:noFill/>
            <a:ln w="12700" cap="rnd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8" name="Line 66"/>
            <p:cNvSpPr>
              <a:spLocks noChangeShapeType="1"/>
            </p:cNvSpPr>
            <p:nvPr/>
          </p:nvSpPr>
          <p:spPr bwMode="auto">
            <a:xfrm>
              <a:off x="3024" y="3216"/>
              <a:ext cx="2450" cy="0"/>
            </a:xfrm>
            <a:prstGeom prst="line">
              <a:avLst/>
            </a:prstGeom>
            <a:noFill/>
            <a:ln w="12700" cap="rnd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79" name="Line 67"/>
            <p:cNvSpPr>
              <a:spLocks noChangeShapeType="1"/>
            </p:cNvSpPr>
            <p:nvPr/>
          </p:nvSpPr>
          <p:spPr bwMode="auto">
            <a:xfrm>
              <a:off x="2976" y="3456"/>
              <a:ext cx="2450" cy="0"/>
            </a:xfrm>
            <a:prstGeom prst="line">
              <a:avLst/>
            </a:prstGeom>
            <a:noFill/>
            <a:ln w="12700" cap="rnd">
              <a:solidFill>
                <a:srgbClr val="808080"/>
              </a:solidFill>
              <a:round/>
              <a:headEnd/>
              <a:tailEnd/>
            </a:ln>
            <a:effectLst/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/>
            <a:lstStyle/>
            <a:p>
              <a:endParaRPr lang="ru-RU"/>
            </a:p>
          </p:txBody>
        </p:sp>
        <p:sp>
          <p:nvSpPr>
            <p:cNvPr id="80" name="Text Box 68"/>
            <p:cNvSpPr txBox="1">
              <a:spLocks noChangeArrowheads="1"/>
            </p:cNvSpPr>
            <p:nvPr/>
          </p:nvSpPr>
          <p:spPr bwMode="auto">
            <a:xfrm>
              <a:off x="4032" y="336"/>
              <a:ext cx="240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US" b="1"/>
                <a:t>y</a:t>
              </a:r>
              <a:endParaRPr lang="ru-RU" b="1"/>
            </a:p>
          </p:txBody>
        </p:sp>
        <p:sp>
          <p:nvSpPr>
            <p:cNvPr id="81" name="Text Box 69"/>
            <p:cNvSpPr txBox="1">
              <a:spLocks noChangeArrowheads="1"/>
            </p:cNvSpPr>
            <p:nvPr/>
          </p:nvSpPr>
          <p:spPr bwMode="auto">
            <a:xfrm>
              <a:off x="5424" y="1728"/>
              <a:ext cx="240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US" b="1"/>
                <a:t>x</a:t>
              </a:r>
              <a:endParaRPr lang="ru-RU" b="1"/>
            </a:p>
          </p:txBody>
        </p:sp>
        <p:sp>
          <p:nvSpPr>
            <p:cNvPr id="82" name="Text Box 70"/>
            <p:cNvSpPr txBox="1">
              <a:spLocks noChangeArrowheads="1"/>
            </p:cNvSpPr>
            <p:nvPr/>
          </p:nvSpPr>
          <p:spPr bwMode="auto">
            <a:xfrm>
              <a:off x="4032" y="1968"/>
              <a:ext cx="240" cy="231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  <p:txBody>
            <a:bodyPr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hangingPunct="1"/>
              <a:r>
                <a:rPr lang="en-US" b="1"/>
                <a:t>0</a:t>
              </a:r>
              <a:endParaRPr lang="ru-RU" b="1"/>
            </a:p>
          </p:txBody>
        </p:sp>
      </p:grpSp>
      <p:sp>
        <p:nvSpPr>
          <p:cNvPr id="95" name="TextBox 94"/>
          <p:cNvSpPr txBox="1"/>
          <p:nvPr/>
        </p:nvSpPr>
        <p:spPr>
          <a:xfrm>
            <a:off x="2209343" y="1658189"/>
            <a:ext cx="7064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96" name="TextBox 95"/>
          <p:cNvSpPr txBox="1"/>
          <p:nvPr/>
        </p:nvSpPr>
        <p:spPr>
          <a:xfrm>
            <a:off x="2361743" y="1810589"/>
            <a:ext cx="70647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97" name="TextBox 96"/>
          <p:cNvSpPr txBox="1"/>
          <p:nvPr/>
        </p:nvSpPr>
        <p:spPr>
          <a:xfrm>
            <a:off x="710470" y="1141437"/>
            <a:ext cx="68567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/>
              <a:t>А</a:t>
            </a:r>
          </a:p>
        </p:txBody>
      </p:sp>
      <p:sp>
        <p:nvSpPr>
          <p:cNvPr id="98" name="TextBox 97"/>
          <p:cNvSpPr txBox="1"/>
          <p:nvPr/>
        </p:nvSpPr>
        <p:spPr>
          <a:xfrm>
            <a:off x="3791587" y="1150585"/>
            <a:ext cx="68567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Б</a:t>
            </a:r>
            <a:endParaRPr lang="ru-RU" sz="2000" b="1" dirty="0"/>
          </a:p>
        </p:txBody>
      </p:sp>
      <p:sp>
        <p:nvSpPr>
          <p:cNvPr id="99" name="TextBox 98"/>
          <p:cNvSpPr txBox="1"/>
          <p:nvPr/>
        </p:nvSpPr>
        <p:spPr>
          <a:xfrm>
            <a:off x="7409533" y="1157481"/>
            <a:ext cx="685673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/>
              <a:t>В</a:t>
            </a:r>
            <a:endParaRPr lang="ru-RU" sz="2000" b="1" dirty="0"/>
          </a:p>
        </p:txBody>
      </p:sp>
      <p:sp>
        <p:nvSpPr>
          <p:cNvPr id="100" name="Freeform 447"/>
          <p:cNvSpPr>
            <a:spLocks/>
          </p:cNvSpPr>
          <p:nvPr/>
        </p:nvSpPr>
        <p:spPr bwMode="auto">
          <a:xfrm rot="10600848">
            <a:off x="1637583" y="1934048"/>
            <a:ext cx="794997" cy="1031522"/>
          </a:xfrm>
          <a:custGeom>
            <a:avLst/>
            <a:gdLst>
              <a:gd name="T0" fmla="*/ 1809 w 1809"/>
              <a:gd name="T1" fmla="*/ 1985 h 1985"/>
              <a:gd name="T2" fmla="*/ 1756 w 1809"/>
              <a:gd name="T3" fmla="*/ 1265 h 1985"/>
              <a:gd name="T4" fmla="*/ 1629 w 1809"/>
              <a:gd name="T5" fmla="*/ 712 h 1985"/>
              <a:gd name="T6" fmla="*/ 1432 w 1809"/>
              <a:gd name="T7" fmla="*/ 333 h 1985"/>
              <a:gd name="T8" fmla="*/ 1060 w 1809"/>
              <a:gd name="T9" fmla="*/ 151 h 1985"/>
              <a:gd name="T10" fmla="*/ 513 w 1809"/>
              <a:gd name="T11" fmla="*/ 45 h 1985"/>
              <a:gd name="T12" fmla="*/ 0 w 1809"/>
              <a:gd name="T13" fmla="*/ 0 h 1985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809" h="1985">
                <a:moveTo>
                  <a:pt x="1809" y="1985"/>
                </a:moveTo>
                <a:cubicBezTo>
                  <a:pt x="1800" y="1865"/>
                  <a:pt x="1786" y="1477"/>
                  <a:pt x="1756" y="1265"/>
                </a:cubicBezTo>
                <a:cubicBezTo>
                  <a:pt x="1726" y="1053"/>
                  <a:pt x="1683" y="867"/>
                  <a:pt x="1629" y="712"/>
                </a:cubicBezTo>
                <a:cubicBezTo>
                  <a:pt x="1575" y="557"/>
                  <a:pt x="1527" y="427"/>
                  <a:pt x="1432" y="333"/>
                </a:cubicBezTo>
                <a:cubicBezTo>
                  <a:pt x="1337" y="239"/>
                  <a:pt x="1213" y="199"/>
                  <a:pt x="1060" y="151"/>
                </a:cubicBezTo>
                <a:cubicBezTo>
                  <a:pt x="907" y="103"/>
                  <a:pt x="690" y="70"/>
                  <a:pt x="513" y="45"/>
                </a:cubicBezTo>
                <a:cubicBezTo>
                  <a:pt x="336" y="20"/>
                  <a:pt x="107" y="9"/>
                  <a:pt x="0" y="0"/>
                </a:cubicBezTo>
              </a:path>
            </a:pathLst>
          </a:custGeom>
          <a:noFill/>
          <a:ln w="28575" cmpd="sng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cxnSp>
        <p:nvCxnSpPr>
          <p:cNvPr id="102" name="Прямая соединительная линия 101"/>
          <p:cNvCxnSpPr/>
          <p:nvPr/>
        </p:nvCxnSpPr>
        <p:spPr>
          <a:xfrm>
            <a:off x="1566469" y="2051288"/>
            <a:ext cx="18343" cy="2961888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4" name="Прямая соединительная линия 103"/>
          <p:cNvCxnSpPr/>
          <p:nvPr/>
        </p:nvCxnSpPr>
        <p:spPr>
          <a:xfrm flipV="1">
            <a:off x="500780" y="3060229"/>
            <a:ext cx="2009853" cy="780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7" name="Freeform 447"/>
          <p:cNvSpPr>
            <a:spLocks/>
          </p:cNvSpPr>
          <p:nvPr/>
        </p:nvSpPr>
        <p:spPr bwMode="auto">
          <a:xfrm>
            <a:off x="753707" y="3122434"/>
            <a:ext cx="769526" cy="1151716"/>
          </a:xfrm>
          <a:custGeom>
            <a:avLst/>
            <a:gdLst>
              <a:gd name="T0" fmla="*/ 1809 w 1809"/>
              <a:gd name="T1" fmla="*/ 1985 h 1985"/>
              <a:gd name="T2" fmla="*/ 1756 w 1809"/>
              <a:gd name="T3" fmla="*/ 1265 h 1985"/>
              <a:gd name="T4" fmla="*/ 1629 w 1809"/>
              <a:gd name="T5" fmla="*/ 712 h 1985"/>
              <a:gd name="T6" fmla="*/ 1432 w 1809"/>
              <a:gd name="T7" fmla="*/ 333 h 1985"/>
              <a:gd name="T8" fmla="*/ 1060 w 1809"/>
              <a:gd name="T9" fmla="*/ 151 h 1985"/>
              <a:gd name="T10" fmla="*/ 513 w 1809"/>
              <a:gd name="T11" fmla="*/ 45 h 1985"/>
              <a:gd name="T12" fmla="*/ 0 w 1809"/>
              <a:gd name="T13" fmla="*/ 0 h 1985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809" h="1985">
                <a:moveTo>
                  <a:pt x="1809" y="1985"/>
                </a:moveTo>
                <a:cubicBezTo>
                  <a:pt x="1800" y="1865"/>
                  <a:pt x="1786" y="1477"/>
                  <a:pt x="1756" y="1265"/>
                </a:cubicBezTo>
                <a:cubicBezTo>
                  <a:pt x="1726" y="1053"/>
                  <a:pt x="1683" y="867"/>
                  <a:pt x="1629" y="712"/>
                </a:cubicBezTo>
                <a:cubicBezTo>
                  <a:pt x="1575" y="557"/>
                  <a:pt x="1527" y="427"/>
                  <a:pt x="1432" y="333"/>
                </a:cubicBezTo>
                <a:cubicBezTo>
                  <a:pt x="1337" y="239"/>
                  <a:pt x="1213" y="199"/>
                  <a:pt x="1060" y="151"/>
                </a:cubicBezTo>
                <a:cubicBezTo>
                  <a:pt x="907" y="103"/>
                  <a:pt x="690" y="70"/>
                  <a:pt x="513" y="45"/>
                </a:cubicBezTo>
                <a:cubicBezTo>
                  <a:pt x="336" y="20"/>
                  <a:pt x="107" y="9"/>
                  <a:pt x="0" y="0"/>
                </a:cubicBezTo>
              </a:path>
            </a:pathLst>
          </a:custGeom>
          <a:noFill/>
          <a:ln w="28575" cmpd="sng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cxnSp>
        <p:nvCxnSpPr>
          <p:cNvPr id="111" name="Прямая соединительная линия 110"/>
          <p:cNvCxnSpPr/>
          <p:nvPr/>
        </p:nvCxnSpPr>
        <p:spPr>
          <a:xfrm>
            <a:off x="4223073" y="1979626"/>
            <a:ext cx="18343" cy="2961888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2" name="Прямая соединительная линия 111"/>
          <p:cNvCxnSpPr/>
          <p:nvPr/>
        </p:nvCxnSpPr>
        <p:spPr>
          <a:xfrm flipV="1">
            <a:off x="6536151" y="3814934"/>
            <a:ext cx="2009853" cy="7800"/>
          </a:xfrm>
          <a:prstGeom prst="line">
            <a:avLst/>
          </a:prstGeom>
          <a:ln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3" name="Freeform 447"/>
          <p:cNvSpPr>
            <a:spLocks/>
          </p:cNvSpPr>
          <p:nvPr/>
        </p:nvSpPr>
        <p:spPr bwMode="auto">
          <a:xfrm rot="10600848">
            <a:off x="7686609" y="2734978"/>
            <a:ext cx="794997" cy="1031522"/>
          </a:xfrm>
          <a:custGeom>
            <a:avLst/>
            <a:gdLst>
              <a:gd name="T0" fmla="*/ 1809 w 1809"/>
              <a:gd name="T1" fmla="*/ 1985 h 1985"/>
              <a:gd name="T2" fmla="*/ 1756 w 1809"/>
              <a:gd name="T3" fmla="*/ 1265 h 1985"/>
              <a:gd name="T4" fmla="*/ 1629 w 1809"/>
              <a:gd name="T5" fmla="*/ 712 h 1985"/>
              <a:gd name="T6" fmla="*/ 1432 w 1809"/>
              <a:gd name="T7" fmla="*/ 333 h 1985"/>
              <a:gd name="T8" fmla="*/ 1060 w 1809"/>
              <a:gd name="T9" fmla="*/ 151 h 1985"/>
              <a:gd name="T10" fmla="*/ 513 w 1809"/>
              <a:gd name="T11" fmla="*/ 45 h 1985"/>
              <a:gd name="T12" fmla="*/ 0 w 1809"/>
              <a:gd name="T13" fmla="*/ 0 h 1985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809" h="1985">
                <a:moveTo>
                  <a:pt x="1809" y="1985"/>
                </a:moveTo>
                <a:cubicBezTo>
                  <a:pt x="1800" y="1865"/>
                  <a:pt x="1786" y="1477"/>
                  <a:pt x="1756" y="1265"/>
                </a:cubicBezTo>
                <a:cubicBezTo>
                  <a:pt x="1726" y="1053"/>
                  <a:pt x="1683" y="867"/>
                  <a:pt x="1629" y="712"/>
                </a:cubicBezTo>
                <a:cubicBezTo>
                  <a:pt x="1575" y="557"/>
                  <a:pt x="1527" y="427"/>
                  <a:pt x="1432" y="333"/>
                </a:cubicBezTo>
                <a:cubicBezTo>
                  <a:pt x="1337" y="239"/>
                  <a:pt x="1213" y="199"/>
                  <a:pt x="1060" y="151"/>
                </a:cubicBezTo>
                <a:cubicBezTo>
                  <a:pt x="907" y="103"/>
                  <a:pt x="690" y="70"/>
                  <a:pt x="513" y="45"/>
                </a:cubicBezTo>
                <a:cubicBezTo>
                  <a:pt x="336" y="20"/>
                  <a:pt x="107" y="9"/>
                  <a:pt x="0" y="0"/>
                </a:cubicBezTo>
              </a:path>
            </a:pathLst>
          </a:custGeom>
          <a:noFill/>
          <a:ln w="28575" cmpd="sng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14" name="Freeform 447"/>
          <p:cNvSpPr>
            <a:spLocks/>
          </p:cNvSpPr>
          <p:nvPr/>
        </p:nvSpPr>
        <p:spPr bwMode="auto">
          <a:xfrm rot="10600848">
            <a:off x="4270611" y="2224230"/>
            <a:ext cx="794997" cy="1031522"/>
          </a:xfrm>
          <a:custGeom>
            <a:avLst/>
            <a:gdLst>
              <a:gd name="T0" fmla="*/ 1809 w 1809"/>
              <a:gd name="T1" fmla="*/ 1985 h 1985"/>
              <a:gd name="T2" fmla="*/ 1756 w 1809"/>
              <a:gd name="T3" fmla="*/ 1265 h 1985"/>
              <a:gd name="T4" fmla="*/ 1629 w 1809"/>
              <a:gd name="T5" fmla="*/ 712 h 1985"/>
              <a:gd name="T6" fmla="*/ 1432 w 1809"/>
              <a:gd name="T7" fmla="*/ 333 h 1985"/>
              <a:gd name="T8" fmla="*/ 1060 w 1809"/>
              <a:gd name="T9" fmla="*/ 151 h 1985"/>
              <a:gd name="T10" fmla="*/ 513 w 1809"/>
              <a:gd name="T11" fmla="*/ 45 h 1985"/>
              <a:gd name="T12" fmla="*/ 0 w 1809"/>
              <a:gd name="T13" fmla="*/ 0 h 1985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809" h="1985">
                <a:moveTo>
                  <a:pt x="1809" y="1985"/>
                </a:moveTo>
                <a:cubicBezTo>
                  <a:pt x="1800" y="1865"/>
                  <a:pt x="1786" y="1477"/>
                  <a:pt x="1756" y="1265"/>
                </a:cubicBezTo>
                <a:cubicBezTo>
                  <a:pt x="1726" y="1053"/>
                  <a:pt x="1683" y="867"/>
                  <a:pt x="1629" y="712"/>
                </a:cubicBezTo>
                <a:cubicBezTo>
                  <a:pt x="1575" y="557"/>
                  <a:pt x="1527" y="427"/>
                  <a:pt x="1432" y="333"/>
                </a:cubicBezTo>
                <a:cubicBezTo>
                  <a:pt x="1337" y="239"/>
                  <a:pt x="1213" y="199"/>
                  <a:pt x="1060" y="151"/>
                </a:cubicBezTo>
                <a:cubicBezTo>
                  <a:pt x="907" y="103"/>
                  <a:pt x="690" y="70"/>
                  <a:pt x="513" y="45"/>
                </a:cubicBezTo>
                <a:cubicBezTo>
                  <a:pt x="336" y="20"/>
                  <a:pt x="107" y="9"/>
                  <a:pt x="0" y="0"/>
                </a:cubicBezTo>
              </a:path>
            </a:pathLst>
          </a:custGeom>
          <a:noFill/>
          <a:ln w="28575" cmpd="sng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15" name="Freeform 447"/>
          <p:cNvSpPr>
            <a:spLocks/>
          </p:cNvSpPr>
          <p:nvPr/>
        </p:nvSpPr>
        <p:spPr bwMode="auto">
          <a:xfrm>
            <a:off x="6775015" y="3878174"/>
            <a:ext cx="769526" cy="1151716"/>
          </a:xfrm>
          <a:custGeom>
            <a:avLst/>
            <a:gdLst>
              <a:gd name="T0" fmla="*/ 1809 w 1809"/>
              <a:gd name="T1" fmla="*/ 1985 h 1985"/>
              <a:gd name="T2" fmla="*/ 1756 w 1809"/>
              <a:gd name="T3" fmla="*/ 1265 h 1985"/>
              <a:gd name="T4" fmla="*/ 1629 w 1809"/>
              <a:gd name="T5" fmla="*/ 712 h 1985"/>
              <a:gd name="T6" fmla="*/ 1432 w 1809"/>
              <a:gd name="T7" fmla="*/ 333 h 1985"/>
              <a:gd name="T8" fmla="*/ 1060 w 1809"/>
              <a:gd name="T9" fmla="*/ 151 h 1985"/>
              <a:gd name="T10" fmla="*/ 513 w 1809"/>
              <a:gd name="T11" fmla="*/ 45 h 1985"/>
              <a:gd name="T12" fmla="*/ 0 w 1809"/>
              <a:gd name="T13" fmla="*/ 0 h 1985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809" h="1985">
                <a:moveTo>
                  <a:pt x="1809" y="1985"/>
                </a:moveTo>
                <a:cubicBezTo>
                  <a:pt x="1800" y="1865"/>
                  <a:pt x="1786" y="1477"/>
                  <a:pt x="1756" y="1265"/>
                </a:cubicBezTo>
                <a:cubicBezTo>
                  <a:pt x="1726" y="1053"/>
                  <a:pt x="1683" y="867"/>
                  <a:pt x="1629" y="712"/>
                </a:cubicBezTo>
                <a:cubicBezTo>
                  <a:pt x="1575" y="557"/>
                  <a:pt x="1527" y="427"/>
                  <a:pt x="1432" y="333"/>
                </a:cubicBezTo>
                <a:cubicBezTo>
                  <a:pt x="1337" y="239"/>
                  <a:pt x="1213" y="199"/>
                  <a:pt x="1060" y="151"/>
                </a:cubicBezTo>
                <a:cubicBezTo>
                  <a:pt x="907" y="103"/>
                  <a:pt x="690" y="70"/>
                  <a:pt x="513" y="45"/>
                </a:cubicBezTo>
                <a:cubicBezTo>
                  <a:pt x="336" y="20"/>
                  <a:pt x="107" y="9"/>
                  <a:pt x="0" y="0"/>
                </a:cubicBezTo>
              </a:path>
            </a:pathLst>
          </a:custGeom>
          <a:noFill/>
          <a:ln w="28575" cmpd="sng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16" name="Freeform 447"/>
          <p:cNvSpPr>
            <a:spLocks/>
          </p:cNvSpPr>
          <p:nvPr/>
        </p:nvSpPr>
        <p:spPr bwMode="auto">
          <a:xfrm>
            <a:off x="3406824" y="3354242"/>
            <a:ext cx="769526" cy="1151716"/>
          </a:xfrm>
          <a:custGeom>
            <a:avLst/>
            <a:gdLst>
              <a:gd name="T0" fmla="*/ 1809 w 1809"/>
              <a:gd name="T1" fmla="*/ 1985 h 1985"/>
              <a:gd name="T2" fmla="*/ 1756 w 1809"/>
              <a:gd name="T3" fmla="*/ 1265 h 1985"/>
              <a:gd name="T4" fmla="*/ 1629 w 1809"/>
              <a:gd name="T5" fmla="*/ 712 h 1985"/>
              <a:gd name="T6" fmla="*/ 1432 w 1809"/>
              <a:gd name="T7" fmla="*/ 333 h 1985"/>
              <a:gd name="T8" fmla="*/ 1060 w 1809"/>
              <a:gd name="T9" fmla="*/ 151 h 1985"/>
              <a:gd name="T10" fmla="*/ 513 w 1809"/>
              <a:gd name="T11" fmla="*/ 45 h 1985"/>
              <a:gd name="T12" fmla="*/ 0 w 1809"/>
              <a:gd name="T13" fmla="*/ 0 h 1985"/>
              <a:gd name="T14" fmla="*/ 0 60000 65536"/>
              <a:gd name="T15" fmla="*/ 0 60000 65536"/>
              <a:gd name="T16" fmla="*/ 0 60000 65536"/>
              <a:gd name="T17" fmla="*/ 0 60000 65536"/>
              <a:gd name="T18" fmla="*/ 0 60000 65536"/>
              <a:gd name="T19" fmla="*/ 0 60000 65536"/>
              <a:gd name="T20" fmla="*/ 0 60000 65536"/>
            </a:gdLst>
            <a:ahLst/>
            <a:cxnLst>
              <a:cxn ang="T14">
                <a:pos x="T0" y="T1"/>
              </a:cxn>
              <a:cxn ang="T15">
                <a:pos x="T2" y="T3"/>
              </a:cxn>
              <a:cxn ang="T16">
                <a:pos x="T4" y="T5"/>
              </a:cxn>
              <a:cxn ang="T17">
                <a:pos x="T6" y="T7"/>
              </a:cxn>
              <a:cxn ang="T18">
                <a:pos x="T8" y="T9"/>
              </a:cxn>
              <a:cxn ang="T19">
                <a:pos x="T10" y="T11"/>
              </a:cxn>
              <a:cxn ang="T20">
                <a:pos x="T12" y="T13"/>
              </a:cxn>
            </a:cxnLst>
            <a:rect l="0" t="0" r="r" b="b"/>
            <a:pathLst>
              <a:path w="1809" h="1985">
                <a:moveTo>
                  <a:pt x="1809" y="1985"/>
                </a:moveTo>
                <a:cubicBezTo>
                  <a:pt x="1800" y="1865"/>
                  <a:pt x="1786" y="1477"/>
                  <a:pt x="1756" y="1265"/>
                </a:cubicBezTo>
                <a:cubicBezTo>
                  <a:pt x="1726" y="1053"/>
                  <a:pt x="1683" y="867"/>
                  <a:pt x="1629" y="712"/>
                </a:cubicBezTo>
                <a:cubicBezTo>
                  <a:pt x="1575" y="557"/>
                  <a:pt x="1527" y="427"/>
                  <a:pt x="1432" y="333"/>
                </a:cubicBezTo>
                <a:cubicBezTo>
                  <a:pt x="1337" y="239"/>
                  <a:pt x="1213" y="199"/>
                  <a:pt x="1060" y="151"/>
                </a:cubicBezTo>
                <a:cubicBezTo>
                  <a:pt x="907" y="103"/>
                  <a:pt x="690" y="70"/>
                  <a:pt x="513" y="45"/>
                </a:cubicBezTo>
                <a:cubicBezTo>
                  <a:pt x="336" y="20"/>
                  <a:pt x="107" y="9"/>
                  <a:pt x="0" y="0"/>
                </a:cubicBezTo>
              </a:path>
            </a:pathLst>
          </a:custGeom>
          <a:noFill/>
          <a:ln w="28575" cmpd="sng">
            <a:solidFill>
              <a:srgbClr val="0000FF"/>
            </a:solidFill>
            <a:round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endParaRPr lang="ru-RU"/>
          </a:p>
        </p:txBody>
      </p:sp>
      <p:sp>
        <p:nvSpPr>
          <p:cNvPr id="117" name="TextBox 116"/>
          <p:cNvSpPr txBox="1"/>
          <p:nvPr/>
        </p:nvSpPr>
        <p:spPr>
          <a:xfrm>
            <a:off x="455416" y="5373216"/>
            <a:ext cx="814399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 1. </a:t>
            </a:r>
          </a:p>
          <a:p>
            <a:endParaRPr lang="ru-RU" dirty="0"/>
          </a:p>
          <a:p>
            <a:endParaRPr lang="ru-RU" dirty="0" smtClean="0"/>
          </a:p>
          <a:p>
            <a:r>
              <a:rPr lang="ru-RU" dirty="0" smtClean="0"/>
              <a:t>3.                 .                                                         4.                      </a:t>
            </a:r>
            <a:endParaRPr lang="ru-RU" dirty="0"/>
          </a:p>
        </p:txBody>
      </p:sp>
      <p:graphicFrame>
        <p:nvGraphicFramePr>
          <p:cNvPr id="118" name="Объект 117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22354848"/>
              </p:ext>
            </p:extLst>
          </p:nvPr>
        </p:nvGraphicFramePr>
        <p:xfrm>
          <a:off x="1011238" y="5154613"/>
          <a:ext cx="1225550" cy="80803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1" name="Формула" r:id="rId3" imgW="596880" imgH="393480" progId="Equation.3">
                  <p:embed/>
                </p:oleObj>
              </mc:Choice>
              <mc:Fallback>
                <p:oleObj name="Формула" r:id="rId3" imgW="596880" imgH="3934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4"/>
                      <a:stretch>
                        <a:fillRect/>
                      </a:stretch>
                    </p:blipFill>
                    <p:spPr>
                      <a:xfrm>
                        <a:off x="1011238" y="5154613"/>
                        <a:ext cx="1225550" cy="80803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19" name="Объект 118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22687058"/>
              </p:ext>
            </p:extLst>
          </p:nvPr>
        </p:nvGraphicFramePr>
        <p:xfrm>
          <a:off x="5338763" y="5149850"/>
          <a:ext cx="1235075" cy="798513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2" name="Формула" r:id="rId5" imgW="609480" imgH="393480" progId="Equation.3">
                  <p:embed/>
                </p:oleObj>
              </mc:Choice>
              <mc:Fallback>
                <p:oleObj name="Формула" r:id="rId5" imgW="609480" imgH="3934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6"/>
                      <a:stretch>
                        <a:fillRect/>
                      </a:stretch>
                    </p:blipFill>
                    <p:spPr>
                      <a:xfrm>
                        <a:off x="5338763" y="5149850"/>
                        <a:ext cx="1235075" cy="798513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0" name="Объект 119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1562327231"/>
              </p:ext>
            </p:extLst>
          </p:nvPr>
        </p:nvGraphicFramePr>
        <p:xfrm>
          <a:off x="1144583" y="5973380"/>
          <a:ext cx="1624247" cy="767987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3" name="Формула" r:id="rId7" imgW="596880" imgH="393480" progId="Equation.3">
                  <p:embed/>
                </p:oleObj>
              </mc:Choice>
              <mc:Fallback>
                <p:oleObj name="Формула" r:id="rId7" imgW="596880" imgH="3934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8"/>
                      <a:stretch>
                        <a:fillRect/>
                      </a:stretch>
                    </p:blipFill>
                    <p:spPr>
                      <a:xfrm>
                        <a:off x="1144583" y="5973380"/>
                        <a:ext cx="1624247" cy="767987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graphicFrame>
        <p:nvGraphicFramePr>
          <p:cNvPr id="121" name="Объект 120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2605343740"/>
              </p:ext>
            </p:extLst>
          </p:nvPr>
        </p:nvGraphicFramePr>
        <p:xfrm>
          <a:off x="5568762" y="5973380"/>
          <a:ext cx="1649134" cy="7679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3084" name="Формула" r:id="rId9" imgW="761760" imgH="393480" progId="Equation.3">
                  <p:embed/>
                </p:oleObj>
              </mc:Choice>
              <mc:Fallback>
                <p:oleObj name="Формула" r:id="rId9" imgW="761760" imgH="393480" progId="Equation.3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10"/>
                      <a:stretch>
                        <a:fillRect/>
                      </a:stretch>
                    </p:blipFill>
                    <p:spPr>
                      <a:xfrm>
                        <a:off x="5568762" y="5973380"/>
                        <a:ext cx="1649134" cy="7679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122" name="Прямоугольник 121"/>
          <p:cNvSpPr/>
          <p:nvPr/>
        </p:nvSpPr>
        <p:spPr>
          <a:xfrm>
            <a:off x="1438069" y="263510"/>
            <a:ext cx="1173719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000" b="1" dirty="0" smtClean="0"/>
              <a:t>Вопрос 3</a:t>
            </a:r>
            <a:endParaRPr lang="ru-RU" sz="2000" dirty="0"/>
          </a:p>
        </p:txBody>
      </p:sp>
    </p:spTree>
    <p:extLst>
      <p:ext uri="{BB962C8B-B14F-4D97-AF65-F5344CB8AC3E}">
        <p14:creationId xmlns:p14="http://schemas.microsoft.com/office/powerpoint/2010/main" val="1285918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 descr="http://fizmat.by/pic/MATH/test226/im8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628800"/>
            <a:ext cx="4211960" cy="4896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7" name="Таблица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37395553"/>
              </p:ext>
            </p:extLst>
          </p:nvPr>
        </p:nvGraphicFramePr>
        <p:xfrm>
          <a:off x="4860032" y="980727"/>
          <a:ext cx="3888432" cy="5544617"/>
        </p:xfrm>
        <a:graphic>
          <a:graphicData uri="http://schemas.openxmlformats.org/drawingml/2006/table">
            <a:tbl>
              <a:tblPr/>
              <a:tblGrid>
                <a:gridCol w="648072"/>
                <a:gridCol w="3240360"/>
              </a:tblGrid>
              <a:tr h="2963502">
                <a:tc>
                  <a:txBody>
                    <a:bodyPr/>
                    <a:lstStyle/>
                    <a:p>
                      <a:endParaRPr lang="ru-RU" b="1" dirty="0" smtClean="0">
                        <a:effectLst/>
                        <a:latin typeface="Georgia"/>
                      </a:endParaRPr>
                    </a:p>
                    <a:p>
                      <a:endParaRPr lang="ru-RU" b="1" dirty="0" smtClean="0">
                        <a:effectLst/>
                        <a:latin typeface="Georgia"/>
                      </a:endParaRPr>
                    </a:p>
                    <a:p>
                      <a:endParaRPr lang="ru-RU" b="1" dirty="0" smtClean="0">
                        <a:effectLst/>
                        <a:latin typeface="Georgia"/>
                      </a:endParaRPr>
                    </a:p>
                    <a:p>
                      <a:endParaRPr lang="ru-RU" b="1" dirty="0" smtClean="0">
                        <a:effectLst/>
                        <a:latin typeface="Georgia"/>
                      </a:endParaRPr>
                    </a:p>
                    <a:p>
                      <a:endParaRPr lang="ru-RU" b="1" dirty="0" smtClean="0">
                        <a:effectLst/>
                        <a:latin typeface="Georgia"/>
                      </a:endParaRPr>
                    </a:p>
                    <a:p>
                      <a:endParaRPr lang="ru-RU" b="1" dirty="0" smtClean="0">
                        <a:effectLst/>
                        <a:latin typeface="Georgia"/>
                      </a:endParaRPr>
                    </a:p>
                    <a:p>
                      <a:endParaRPr lang="ru-RU" b="1" dirty="0" smtClean="0">
                        <a:effectLst/>
                        <a:latin typeface="Georgia"/>
                      </a:endParaRPr>
                    </a:p>
                    <a:p>
                      <a:r>
                        <a:rPr lang="ru-RU" b="1" dirty="0" smtClean="0">
                          <a:effectLst/>
                          <a:latin typeface="Georgia"/>
                        </a:rPr>
                        <a:t>А</a:t>
                      </a:r>
                    </a:p>
                    <a:p>
                      <a:endParaRPr lang="ru-RU" b="1" dirty="0" smtClean="0">
                        <a:effectLst/>
                        <a:latin typeface="Georgia"/>
                      </a:endParaRPr>
                    </a:p>
                    <a:p>
                      <a:endParaRPr lang="en-US" b="1" dirty="0">
                        <a:effectLst/>
                        <a:latin typeface="Georgia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endParaRPr lang="ru-RU" b="0" dirty="0" smtClean="0">
                        <a:effectLst/>
                        <a:latin typeface="Georgia"/>
                      </a:endParaRPr>
                    </a:p>
                    <a:p>
                      <a:endParaRPr lang="ru-RU" b="0" dirty="0" smtClean="0">
                        <a:effectLst/>
                        <a:latin typeface="Georgia"/>
                      </a:endParaRPr>
                    </a:p>
                    <a:p>
                      <a:endParaRPr lang="ru-RU" b="0" dirty="0" smtClean="0">
                        <a:effectLst/>
                        <a:latin typeface="Georgia"/>
                      </a:endParaRPr>
                    </a:p>
                    <a:p>
                      <a:endParaRPr lang="ru-RU" b="0" dirty="0" smtClean="0">
                        <a:effectLst/>
                        <a:latin typeface="Georgia"/>
                      </a:endParaRPr>
                    </a:p>
                    <a:p>
                      <a:endParaRPr lang="ru-RU" b="0" dirty="0" smtClean="0">
                        <a:effectLst/>
                        <a:latin typeface="Georgia"/>
                      </a:endParaRPr>
                    </a:p>
                    <a:p>
                      <a:r>
                        <a:rPr lang="ru-RU" b="0" dirty="0" smtClean="0">
                          <a:effectLst/>
                          <a:latin typeface="Georgia"/>
                        </a:rPr>
                        <a:t>функция </a:t>
                      </a:r>
                      <a:r>
                        <a:rPr lang="ru-RU" b="0" dirty="0">
                          <a:effectLst/>
                          <a:latin typeface="Georgia"/>
                        </a:rPr>
                        <a:t>убывает на </a:t>
                      </a:r>
                      <a:endParaRPr lang="ru-RU" b="0" dirty="0" smtClean="0">
                        <a:effectLst/>
                        <a:latin typeface="Georgia"/>
                      </a:endParaRPr>
                    </a:p>
                    <a:p>
                      <a:r>
                        <a:rPr lang="ru-RU" b="0" dirty="0" smtClean="0">
                          <a:effectLst/>
                          <a:latin typeface="Georgia"/>
                        </a:rPr>
                        <a:t>промежутке</a:t>
                      </a:r>
                      <a:r>
                        <a:rPr lang="ru-RU" b="0" dirty="0">
                          <a:effectLst/>
                          <a:latin typeface="Georgia"/>
                        </a:rPr>
                        <a:t> </a:t>
                      </a:r>
                      <a:r>
                        <a:rPr lang="ru-RU" b="0" dirty="0" smtClean="0">
                          <a:effectLst/>
                          <a:latin typeface="Georgia"/>
                        </a:rPr>
                        <a:t> </a:t>
                      </a:r>
                      <a:endParaRPr lang="ru-RU" b="0" dirty="0">
                        <a:effectLst/>
                        <a:latin typeface="Georgia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55969">
                <a:tc>
                  <a:txBody>
                    <a:bodyPr/>
                    <a:lstStyle/>
                    <a:p>
                      <a:r>
                        <a:rPr lang="en-US" b="1" dirty="0" smtClean="0">
                          <a:effectLst/>
                          <a:latin typeface="Georgia"/>
                        </a:rPr>
                        <a:t>B</a:t>
                      </a:r>
                      <a:r>
                        <a:rPr lang="en-US" b="1" dirty="0">
                          <a:effectLst/>
                          <a:latin typeface="Georgia"/>
                        </a:rPr>
                        <a:t>.</a:t>
                      </a:r>
                      <a:endParaRPr lang="en-US" b="0" dirty="0">
                        <a:effectLst/>
                        <a:latin typeface="Georgia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b="0" dirty="0">
                          <a:effectLst/>
                          <a:latin typeface="Georgia"/>
                        </a:rPr>
                        <a:t>ось симметрии графика функции - прямая </a:t>
                      </a:r>
                      <a:r>
                        <a:rPr lang="ru-RU" b="0" dirty="0" smtClean="0">
                          <a:effectLst/>
                          <a:latin typeface="Georgia"/>
                        </a:rPr>
                        <a:t>х=3</a:t>
                      </a:r>
                    </a:p>
                    <a:p>
                      <a:endParaRPr lang="ru-RU" b="0" dirty="0">
                        <a:effectLst/>
                        <a:latin typeface="Georgia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955969">
                <a:tc>
                  <a:txBody>
                    <a:bodyPr/>
                    <a:lstStyle/>
                    <a:p>
                      <a:r>
                        <a:rPr lang="en-US" b="0" dirty="0">
                          <a:effectLst/>
                          <a:latin typeface="Georgia"/>
                        </a:rPr>
                        <a:t> </a:t>
                      </a:r>
                      <a:r>
                        <a:rPr lang="en-US" b="1" dirty="0">
                          <a:effectLst/>
                          <a:latin typeface="Georgia"/>
                        </a:rPr>
                        <a:t>C.</a:t>
                      </a:r>
                      <a:endParaRPr lang="en-US" b="0" dirty="0">
                        <a:effectLst/>
                        <a:latin typeface="Georgia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b="0" dirty="0">
                          <a:effectLst/>
                          <a:latin typeface="Georgia"/>
                        </a:rPr>
                        <a:t>функция имеет наименьшее значение у=5 при </a:t>
                      </a:r>
                      <a:r>
                        <a:rPr lang="ru-RU" b="0" dirty="0" smtClean="0">
                          <a:effectLst/>
                          <a:latin typeface="Georgia"/>
                        </a:rPr>
                        <a:t>х=3</a:t>
                      </a:r>
                    </a:p>
                    <a:p>
                      <a:endParaRPr lang="ru-RU" b="0" dirty="0">
                        <a:effectLst/>
                        <a:latin typeface="Georgia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669177">
                <a:tc>
                  <a:txBody>
                    <a:bodyPr/>
                    <a:lstStyle/>
                    <a:p>
                      <a:r>
                        <a:rPr lang="en-US" b="0">
                          <a:effectLst/>
                          <a:latin typeface="Georgia"/>
                        </a:rPr>
                        <a:t> </a:t>
                      </a:r>
                      <a:r>
                        <a:rPr lang="en-US" b="1">
                          <a:effectLst/>
                          <a:latin typeface="Georgia"/>
                        </a:rPr>
                        <a:t>D.</a:t>
                      </a:r>
                      <a:endParaRPr lang="en-US" b="0">
                        <a:effectLst/>
                        <a:latin typeface="Georgia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b="0" dirty="0">
                          <a:effectLst/>
                          <a:latin typeface="Georgia"/>
                        </a:rPr>
                        <a:t>множество значений функции - все числа</a:t>
                      </a: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8" name="Picture 4" descr="http://fizmat.by/pic/MATH/test226/form157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2280" y="3140968"/>
            <a:ext cx="936104" cy="6120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Прямоугольник 8"/>
          <p:cNvSpPr/>
          <p:nvPr/>
        </p:nvSpPr>
        <p:spPr>
          <a:xfrm>
            <a:off x="1043608" y="396120"/>
            <a:ext cx="6408712" cy="129266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Georgia" pitchFamily="18" charset="0"/>
                <a:cs typeface="Arial" pitchFamily="34" charset="0"/>
              </a:rPr>
              <a:t>Вопрос 4.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Georgia" pitchFamily="18" charset="0"/>
                <a:cs typeface="Arial" pitchFamily="34" charset="0"/>
              </a:rPr>
              <a:t> На рисунке изображен график квадратичной функции.</a:t>
            </a:r>
          </a:p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Georgia" pitchFamily="18" charset="0"/>
                <a:cs typeface="Arial" pitchFamily="34" charset="0"/>
              </a:rPr>
              <a:t> Укажите верное утверждение.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Georgia" pitchFamily="18" charset="0"/>
                <a:cs typeface="Arial" pitchFamily="34" charset="0"/>
              </a:rPr>
              <a:t/>
            </a:r>
            <a:b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Georgia" pitchFamily="18" charset="0"/>
                <a:cs typeface="Arial" pitchFamily="34" charset="0"/>
              </a:rPr>
            </a:b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0313025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 fontAlgn="base">
              <a:spcAft>
                <a:spcPct val="0"/>
              </a:spcAft>
            </a:pPr>
            <a:r>
              <a:rPr kumimoji="0" lang="ru-RU" sz="22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Georgia" pitchFamily="18" charset="0"/>
                <a:cs typeface="Arial" pitchFamily="34" charset="0"/>
              </a:rPr>
              <a:t>Вопрос 25.</a:t>
            </a: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Georgia" pitchFamily="18" charset="0"/>
                <a:cs typeface="Arial" pitchFamily="34" charset="0"/>
              </a:rPr>
              <a:t> На рисунке изображен график квадратичной функции.</a:t>
            </a:r>
            <a:b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Georgia" pitchFamily="18" charset="0"/>
                <a:cs typeface="Arial" pitchFamily="34" charset="0"/>
              </a:rPr>
            </a:b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Georgia" pitchFamily="18" charset="0"/>
                <a:cs typeface="Arial" pitchFamily="34" charset="0"/>
              </a:rPr>
              <a:t> Укажите верное утверждение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Georgia" pitchFamily="18" charset="0"/>
                <a:cs typeface="Arial" pitchFamily="34" charset="0"/>
              </a:rPr>
              <a:t>. </a:t>
            </a:r>
            <a:b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Georgia" pitchFamily="18" charset="0"/>
                <a:cs typeface="Arial" pitchFamily="34" charset="0"/>
              </a:rPr>
            </a:br>
            <a:endParaRPr lang="ru-RU" dirty="0"/>
          </a:p>
        </p:txBody>
      </p:sp>
      <p:pic>
        <p:nvPicPr>
          <p:cNvPr id="4" name="Picture 2" descr="http://fizmat.by/pic/MATH/test226/im9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" y="1412776"/>
            <a:ext cx="3059831" cy="4824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4131152977"/>
              </p:ext>
            </p:extLst>
          </p:nvPr>
        </p:nvGraphicFramePr>
        <p:xfrm>
          <a:off x="3131840" y="1910473"/>
          <a:ext cx="6012160" cy="2560320"/>
        </p:xfrm>
        <a:graphic>
          <a:graphicData uri="http://schemas.openxmlformats.org/drawingml/2006/table">
            <a:tbl>
              <a:tblPr/>
              <a:tblGrid>
                <a:gridCol w="1002027"/>
                <a:gridCol w="5010133"/>
              </a:tblGrid>
              <a:tr h="0">
                <a:tc>
                  <a:txBody>
                    <a:bodyPr/>
                    <a:lstStyle/>
                    <a:p>
                      <a:r>
                        <a:rPr lang="en-US" b="0" dirty="0">
                          <a:effectLst/>
                          <a:latin typeface="Georgia"/>
                        </a:rPr>
                        <a:t> </a:t>
                      </a:r>
                      <a:r>
                        <a:rPr lang="en-US" b="1" dirty="0">
                          <a:effectLst/>
                          <a:latin typeface="Georgia"/>
                        </a:rPr>
                        <a:t>A.</a:t>
                      </a:r>
                      <a:endParaRPr lang="en-US" b="0" dirty="0">
                        <a:effectLst/>
                        <a:latin typeface="Georgia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b="0" dirty="0">
                          <a:effectLst/>
                          <a:latin typeface="Georgia"/>
                        </a:rPr>
                        <a:t> при </a:t>
                      </a:r>
                      <a:r>
                        <a:rPr lang="ru-RU" b="0" dirty="0" smtClean="0">
                          <a:effectLst/>
                          <a:latin typeface="Georgia"/>
                        </a:rPr>
                        <a:t>                 ,</a:t>
                      </a:r>
                      <a:r>
                        <a:rPr lang="ru-RU" b="0" baseline="0" dirty="0" smtClean="0">
                          <a:effectLst/>
                          <a:latin typeface="Georgia"/>
                        </a:rPr>
                        <a:t>  </a:t>
                      </a:r>
                      <a:endParaRPr lang="ru-RU" b="0" dirty="0" smtClean="0">
                        <a:effectLst/>
                        <a:latin typeface="Georgia"/>
                      </a:endParaRPr>
                    </a:p>
                    <a:p>
                      <a:endParaRPr lang="ru-RU" b="0" dirty="0">
                        <a:effectLst/>
                        <a:latin typeface="Georgia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b="0">
                          <a:effectLst/>
                          <a:latin typeface="Georgia"/>
                        </a:rPr>
                        <a:t> </a:t>
                      </a:r>
                      <a:r>
                        <a:rPr lang="en-US" b="1">
                          <a:effectLst/>
                          <a:latin typeface="Georgia"/>
                        </a:rPr>
                        <a:t>B.</a:t>
                      </a:r>
                      <a:endParaRPr lang="en-US" b="0">
                        <a:effectLst/>
                        <a:latin typeface="Georgia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b="0" dirty="0">
                          <a:effectLst/>
                          <a:latin typeface="Georgia"/>
                        </a:rPr>
                        <a:t> при </a:t>
                      </a:r>
                      <a:r>
                        <a:rPr lang="ru-RU" b="0" dirty="0" smtClean="0">
                          <a:effectLst/>
                          <a:latin typeface="Georgia"/>
                        </a:rPr>
                        <a:t>                , </a:t>
                      </a:r>
                    </a:p>
                    <a:p>
                      <a:endParaRPr lang="ru-RU" b="0" dirty="0">
                        <a:effectLst/>
                        <a:latin typeface="Georgia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b="0" dirty="0">
                          <a:effectLst/>
                          <a:latin typeface="Georgia"/>
                        </a:rPr>
                        <a:t> </a:t>
                      </a:r>
                      <a:r>
                        <a:rPr lang="en-US" b="1" dirty="0">
                          <a:effectLst/>
                          <a:latin typeface="Georgia"/>
                        </a:rPr>
                        <a:t>C.</a:t>
                      </a:r>
                      <a:endParaRPr lang="en-US" b="0" dirty="0">
                        <a:effectLst/>
                        <a:latin typeface="Georgia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b="0" dirty="0">
                          <a:effectLst/>
                          <a:latin typeface="Georgia"/>
                        </a:rPr>
                        <a:t>промежуток возрастания функции </a:t>
                      </a:r>
                      <a:endParaRPr lang="ru-RU" b="0" dirty="0" smtClean="0">
                        <a:effectLst/>
                        <a:latin typeface="Georgia"/>
                      </a:endParaRPr>
                    </a:p>
                    <a:p>
                      <a:endParaRPr lang="ru-RU" b="0" dirty="0">
                        <a:effectLst/>
                        <a:latin typeface="Georgia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0">
                <a:tc>
                  <a:txBody>
                    <a:bodyPr/>
                    <a:lstStyle/>
                    <a:p>
                      <a:r>
                        <a:rPr lang="en-US" b="0">
                          <a:effectLst/>
                          <a:latin typeface="Georgia"/>
                        </a:rPr>
                        <a:t> </a:t>
                      </a:r>
                      <a:r>
                        <a:rPr lang="en-US" b="1">
                          <a:effectLst/>
                          <a:latin typeface="Georgia"/>
                        </a:rPr>
                        <a:t>D.</a:t>
                      </a:r>
                      <a:endParaRPr lang="en-US" b="0">
                        <a:effectLst/>
                        <a:latin typeface="Georgia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r>
                        <a:rPr lang="ru-RU" b="0" dirty="0">
                          <a:effectLst/>
                          <a:latin typeface="Georgia"/>
                        </a:rPr>
                        <a:t>промежуток убывания функции </a:t>
                      </a:r>
                      <a:endParaRPr lang="ru-RU" b="0" dirty="0" smtClean="0">
                        <a:effectLst/>
                        <a:latin typeface="Georgia"/>
                      </a:endParaRPr>
                    </a:p>
                    <a:p>
                      <a:endParaRPr lang="ru-RU" b="0" dirty="0">
                        <a:effectLst/>
                        <a:latin typeface="Georgia"/>
                      </a:endParaRPr>
                    </a:p>
                  </a:txBody>
                  <a:tcPr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  <p:pic>
        <p:nvPicPr>
          <p:cNvPr id="6" name="Picture 4" descr="http://fizmat.by/pic/MATH/test226/form168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20320" y="1830670"/>
            <a:ext cx="761227" cy="432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5" descr="http://fizmat.by/pic/MATH/test226/form169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0232" y="1785782"/>
            <a:ext cx="2160240" cy="4769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 descr="http://fizmat.by/pic/MATH/test226/form170.g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32009" y="2508828"/>
            <a:ext cx="761227" cy="432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8" descr="http://fizmat.by/pic/MATH/test226/form171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63700" y="2475095"/>
            <a:ext cx="1220668" cy="4657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10" descr="http://fizmat.by/pic/MATH/test226/form166.gif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44408" y="3115017"/>
            <a:ext cx="755576" cy="476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2" descr="http://fizmat.by/pic/MATH/test226/form167.gif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1767" y="3861048"/>
            <a:ext cx="978705" cy="3504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6419985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fontAlgn="ctr"/>
            <a:r>
              <a:rPr lang="en-US" dirty="0"/>
              <a:t> </a:t>
            </a:r>
            <a:r>
              <a:rPr lang="en-US" b="1" dirty="0" smtClean="0"/>
              <a:t>A.</a:t>
            </a:r>
            <a:r>
              <a:rPr lang="ru-RU" b="1" dirty="0" smtClean="0"/>
              <a:t>   4</a:t>
            </a:r>
            <a:endParaRPr lang="ru-RU" dirty="0" smtClean="0"/>
          </a:p>
          <a:p>
            <a:pPr marL="0" indent="0" fontAlgn="ctr">
              <a:buNone/>
            </a:pPr>
            <a:endParaRPr lang="ru-RU" dirty="0"/>
          </a:p>
          <a:p>
            <a:pPr fontAlgn="ctr"/>
            <a:r>
              <a:rPr lang="en-US" dirty="0"/>
              <a:t> </a:t>
            </a:r>
            <a:r>
              <a:rPr lang="en-US" b="1" dirty="0"/>
              <a:t>B</a:t>
            </a:r>
            <a:r>
              <a:rPr lang="en-US" b="1" dirty="0" smtClean="0"/>
              <a:t>.</a:t>
            </a:r>
            <a:r>
              <a:rPr lang="ru-RU" b="1" dirty="0" smtClean="0"/>
              <a:t>   5</a:t>
            </a:r>
            <a:endParaRPr lang="ru-RU" dirty="0"/>
          </a:p>
          <a:p>
            <a:pPr marL="0" indent="0" fontAlgn="ctr">
              <a:buNone/>
            </a:pPr>
            <a:endParaRPr lang="ru-RU" dirty="0" smtClean="0"/>
          </a:p>
          <a:p>
            <a:pPr fontAlgn="ctr"/>
            <a:r>
              <a:rPr lang="en-US" dirty="0"/>
              <a:t> </a:t>
            </a:r>
            <a:r>
              <a:rPr lang="en-US" b="1" dirty="0"/>
              <a:t>C</a:t>
            </a:r>
            <a:r>
              <a:rPr lang="en-US" b="1" dirty="0" smtClean="0"/>
              <a:t>.</a:t>
            </a:r>
            <a:r>
              <a:rPr lang="ru-RU" b="1" dirty="0" smtClean="0"/>
              <a:t>    1</a:t>
            </a:r>
            <a:endParaRPr lang="ru-RU" dirty="0"/>
          </a:p>
          <a:p>
            <a:pPr marL="0" indent="0" fontAlgn="ctr">
              <a:buNone/>
            </a:pPr>
            <a:endParaRPr lang="ru-RU" dirty="0"/>
          </a:p>
          <a:p>
            <a:pPr fontAlgn="ctr"/>
            <a:r>
              <a:rPr lang="en-US" dirty="0"/>
              <a:t> </a:t>
            </a:r>
            <a:r>
              <a:rPr lang="en-US" b="1" dirty="0"/>
              <a:t>D</a:t>
            </a:r>
            <a:r>
              <a:rPr lang="en-US" b="1" dirty="0" smtClean="0"/>
              <a:t>.</a:t>
            </a:r>
            <a:r>
              <a:rPr lang="ru-RU" b="1" dirty="0" smtClean="0"/>
              <a:t>    2</a:t>
            </a:r>
            <a:endParaRPr lang="ru-RU" dirty="0"/>
          </a:p>
          <a:p>
            <a:pPr marL="0" indent="0" fontAlgn="ctr">
              <a:buNone/>
            </a:pPr>
            <a:endParaRPr lang="ru-RU" dirty="0"/>
          </a:p>
          <a:p>
            <a:pPr fontAlgn="ctr"/>
            <a:r>
              <a:rPr lang="en-US" dirty="0"/>
              <a:t> </a:t>
            </a:r>
            <a:r>
              <a:rPr lang="en-US" b="1" dirty="0"/>
              <a:t>E</a:t>
            </a:r>
            <a:r>
              <a:rPr lang="en-US" b="1" dirty="0" smtClean="0"/>
              <a:t>.</a:t>
            </a:r>
            <a:r>
              <a:rPr lang="ru-RU" b="1" dirty="0" smtClean="0"/>
              <a:t>     3</a:t>
            </a:r>
            <a:endParaRPr lang="ru-RU" dirty="0"/>
          </a:p>
          <a:p>
            <a:pPr marL="0" indent="0" fontAlgn="ctr">
              <a:buNone/>
            </a:pPr>
            <a:endParaRPr lang="ru-RU" dirty="0"/>
          </a:p>
          <a:p>
            <a:endParaRPr lang="ru-RU" dirty="0"/>
          </a:p>
        </p:txBody>
      </p:sp>
      <p:sp>
        <p:nvSpPr>
          <p:cNvPr id="4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107504" y="-48473"/>
            <a:ext cx="8948126" cy="1631216"/>
          </a:xfrm>
          <a:prstGeom prst="rect">
            <a:avLst/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Georgia" pitchFamily="18" charset="0"/>
                <a:cs typeface="Arial" pitchFamily="34" charset="0"/>
              </a:rPr>
              <a:t>Вопрос 37.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Georgia" pitchFamily="18" charset="0"/>
                <a:cs typeface="Arial" pitchFamily="34" charset="0"/>
              </a:rPr>
              <a:t> Какая из прямых:    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2000" dirty="0">
              <a:solidFill>
                <a:srgbClr val="000000"/>
              </a:solidFill>
              <a:latin typeface="Georgia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Georgia" pitchFamily="18" charset="0"/>
                <a:cs typeface="Arial" pitchFamily="34" charset="0"/>
              </a:rPr>
              <a:t>пересекает график    </a:t>
            </a:r>
            <a:r>
              <a:rPr kumimoji="0" lang="ru-RU" sz="2000" b="0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Georgia" pitchFamily="18" charset="0"/>
                <a:cs typeface="Arial" pitchFamily="34" charset="0"/>
              </a:rPr>
              <a:t>                                          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Georgia" pitchFamily="18" charset="0"/>
                <a:cs typeface="Arial" pitchFamily="34" charset="0"/>
              </a:rPr>
              <a:t>в двух точках?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  <a:t/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rPr>
            </a:b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Georgia" pitchFamily="18" charset="0"/>
              <a:cs typeface="Arial" pitchFamily="34" charset="0"/>
            </a:endParaRPr>
          </a:p>
        </p:txBody>
      </p:sp>
      <p:pic>
        <p:nvPicPr>
          <p:cNvPr id="5" name="Picture 2" descr="http://fizmat.by/pic/MATH/test226/form46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71772" y="0"/>
            <a:ext cx="5183858" cy="3883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 descr="http://fizmat.by/pic/MATH/test226/form47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1" y="535528"/>
            <a:ext cx="2199942" cy="5904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82781357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pPr fontAlgn="ctr"/>
            <a:r>
              <a:rPr lang="en-US" dirty="0"/>
              <a:t> </a:t>
            </a:r>
            <a:r>
              <a:rPr lang="en-US" b="1" dirty="0"/>
              <a:t>A.</a:t>
            </a:r>
            <a:endParaRPr lang="ru-RU" dirty="0"/>
          </a:p>
          <a:p>
            <a:pPr fontAlgn="ctr"/>
            <a:r>
              <a:rPr lang="ru-RU" dirty="0"/>
              <a:t>2</a:t>
            </a:r>
          </a:p>
          <a:p>
            <a:pPr fontAlgn="ctr"/>
            <a:r>
              <a:rPr lang="en-US" dirty="0"/>
              <a:t> </a:t>
            </a:r>
            <a:r>
              <a:rPr lang="en-US" b="1" dirty="0"/>
              <a:t>B.</a:t>
            </a:r>
            <a:endParaRPr lang="ru-RU" dirty="0"/>
          </a:p>
          <a:p>
            <a:pPr fontAlgn="ctr"/>
            <a:r>
              <a:rPr lang="ru-RU" dirty="0"/>
              <a:t>4</a:t>
            </a:r>
          </a:p>
          <a:p>
            <a:pPr fontAlgn="ctr"/>
            <a:r>
              <a:rPr lang="en-US" dirty="0"/>
              <a:t> </a:t>
            </a:r>
            <a:r>
              <a:rPr lang="en-US" b="1" dirty="0"/>
              <a:t>C.</a:t>
            </a:r>
            <a:endParaRPr lang="ru-RU" dirty="0"/>
          </a:p>
          <a:p>
            <a:pPr fontAlgn="ctr"/>
            <a:r>
              <a:rPr lang="ru-RU" dirty="0"/>
              <a:t>1</a:t>
            </a:r>
          </a:p>
          <a:p>
            <a:pPr fontAlgn="ctr"/>
            <a:r>
              <a:rPr lang="en-US" dirty="0"/>
              <a:t> </a:t>
            </a:r>
            <a:r>
              <a:rPr lang="en-US" b="1" dirty="0"/>
              <a:t>D.</a:t>
            </a:r>
            <a:endParaRPr lang="ru-RU" dirty="0"/>
          </a:p>
          <a:p>
            <a:pPr fontAlgn="ctr"/>
            <a:r>
              <a:rPr lang="ru-RU" dirty="0"/>
              <a:t>8</a:t>
            </a:r>
          </a:p>
          <a:p>
            <a:endParaRPr lang="ru-RU" dirty="0"/>
          </a:p>
          <a:p>
            <a:endParaRPr lang="ru-RU" dirty="0"/>
          </a:p>
        </p:txBody>
      </p:sp>
      <p:sp>
        <p:nvSpPr>
          <p:cNvPr id="4" name="Rectangle 1"/>
          <p:cNvSpPr>
            <a:spLocks noGrp="1" noChangeArrowheads="1"/>
          </p:cNvSpPr>
          <p:nvPr>
            <p:ph type="title"/>
          </p:nvPr>
        </p:nvSpPr>
        <p:spPr bwMode="auto"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Georgia" pitchFamily="18" charset="0"/>
                <a:cs typeface="Arial" pitchFamily="34" charset="0"/>
              </a:rPr>
              <a:t>Вопрос </a:t>
            </a:r>
            <a:r>
              <a:rPr lang="ru-RU" sz="2000" b="1" dirty="0" smtClean="0">
                <a:solidFill>
                  <a:srgbClr val="000000"/>
                </a:solidFill>
                <a:latin typeface="Georgia" pitchFamily="18" charset="0"/>
                <a:cs typeface="Arial" pitchFamily="34" charset="0"/>
              </a:rPr>
              <a:t>34</a:t>
            </a: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Georgia" pitchFamily="18" charset="0"/>
                <a:cs typeface="Arial" pitchFamily="34" charset="0"/>
              </a:rPr>
              <a:t>.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Georgia" pitchFamily="18" charset="0"/>
                <a:cs typeface="Arial" pitchFamily="34" charset="0"/>
              </a:rPr>
              <a:t> Найдите сумму наименьшего и наибольшего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Georgia" pitchFamily="18" charset="0"/>
                <a:cs typeface="Arial" pitchFamily="34" charset="0"/>
              </a:rPr>
              <a:t> значений выражения                                              на отрезке   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27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Georgia" pitchFamily="18" charset="0"/>
              <a:cs typeface="Arial" pitchFamily="34" charset="0"/>
            </a:endParaRPr>
          </a:p>
        </p:txBody>
      </p:sp>
      <p:pic>
        <p:nvPicPr>
          <p:cNvPr id="5" name="Picture 2" descr="http://fizmat.by/pic/MATH/test226/form38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1880" y="644515"/>
            <a:ext cx="1728192" cy="5349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 descr="http://fizmat.by/pic/MATH/test226/form39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503647"/>
            <a:ext cx="1152128" cy="8362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90247637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endParaRPr lang="ru-RU" dirty="0"/>
          </a:p>
          <a:p>
            <a:endParaRPr lang="ru-RU" dirty="0" smtClean="0"/>
          </a:p>
          <a:p>
            <a:pPr fontAlgn="ctr"/>
            <a:r>
              <a:rPr lang="en-US" dirty="0"/>
              <a:t> </a:t>
            </a:r>
            <a:r>
              <a:rPr lang="en-US" b="1" dirty="0"/>
              <a:t>A</a:t>
            </a:r>
            <a:r>
              <a:rPr lang="en-US" b="1" dirty="0" smtClean="0"/>
              <a:t>.</a:t>
            </a:r>
            <a:r>
              <a:rPr lang="ru-RU" b="1" dirty="0" smtClean="0"/>
              <a:t>   </a:t>
            </a:r>
            <a:endParaRPr lang="ru-RU" dirty="0"/>
          </a:p>
          <a:p>
            <a:pPr fontAlgn="ctr"/>
            <a:r>
              <a:rPr lang="en-US" dirty="0"/>
              <a:t> </a:t>
            </a:r>
            <a:r>
              <a:rPr lang="en-US" b="1" dirty="0"/>
              <a:t>B.</a:t>
            </a:r>
            <a:endParaRPr lang="ru-RU" dirty="0"/>
          </a:p>
          <a:p>
            <a:pPr fontAlgn="ctr"/>
            <a:r>
              <a:rPr lang="en-US" dirty="0"/>
              <a:t> </a:t>
            </a:r>
            <a:r>
              <a:rPr lang="en-US" b="1" dirty="0"/>
              <a:t>C.</a:t>
            </a:r>
            <a:endParaRPr lang="ru-RU" dirty="0"/>
          </a:p>
          <a:p>
            <a:pPr fontAlgn="ctr"/>
            <a:r>
              <a:rPr lang="en-US" dirty="0"/>
              <a:t> </a:t>
            </a:r>
            <a:r>
              <a:rPr lang="en-US" b="1" dirty="0"/>
              <a:t>D.</a:t>
            </a:r>
            <a:endParaRPr lang="ru-RU" dirty="0"/>
          </a:p>
          <a:p>
            <a:endParaRPr lang="ru-RU" dirty="0" smtClean="0"/>
          </a:p>
        </p:txBody>
      </p:sp>
      <p:sp>
        <p:nvSpPr>
          <p:cNvPr id="4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654799"/>
            <a:ext cx="8291264" cy="9694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Georgia" pitchFamily="18" charset="0"/>
                <a:cs typeface="Arial" pitchFamily="34" charset="0"/>
              </a:rPr>
              <a:t>Вопрос 26.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Georgia" pitchFamily="18" charset="0"/>
                <a:cs typeface="Arial" pitchFamily="34" charset="0"/>
              </a:rPr>
              <a:t>Представьте уравнение функции, заданной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Georgia" pitchFamily="18" charset="0"/>
                <a:cs typeface="Arial" pitchFamily="34" charset="0"/>
              </a:rPr>
              <a:t/>
            </a:r>
            <a:b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Georgia" pitchFamily="18" charset="0"/>
                <a:cs typeface="Arial" pitchFamily="34" charset="0"/>
              </a:rPr>
            </a:b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Georgia" pitchFamily="18" charset="0"/>
                <a:cs typeface="Arial" pitchFamily="34" charset="0"/>
              </a:rPr>
              <a:t>формулой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Georgia" pitchFamily="18" charset="0"/>
                <a:cs typeface="Arial" pitchFamily="34" charset="0"/>
              </a:rPr>
              <a:t> </a:t>
            </a:r>
            <a:r>
              <a:rPr lang="ru-RU" sz="2000" dirty="0">
                <a:solidFill>
                  <a:srgbClr val="000000"/>
                </a:solidFill>
                <a:latin typeface="Georgia" pitchFamily="18" charset="0"/>
                <a:cs typeface="Arial" pitchFamily="34" charset="0"/>
              </a:rPr>
              <a:t> </a:t>
            </a:r>
            <a:r>
              <a:rPr lang="ru-RU" sz="2000" dirty="0" smtClean="0">
                <a:solidFill>
                  <a:srgbClr val="000000"/>
                </a:solidFill>
                <a:latin typeface="Georgia" pitchFamily="18" charset="0"/>
                <a:cs typeface="Arial" pitchFamily="34" charset="0"/>
              </a:rPr>
              <a:t>                                     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Georgia" pitchFamily="18" charset="0"/>
                <a:cs typeface="Arial" pitchFamily="34" charset="0"/>
              </a:rPr>
              <a:t>в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Georgia" pitchFamily="18" charset="0"/>
                <a:cs typeface="Arial" pitchFamily="34" charset="0"/>
              </a:rPr>
              <a:t>виде</a:t>
            </a: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Georgia" pitchFamily="18" charset="0"/>
                <a:cs typeface="Arial" pitchFamily="34" charset="0"/>
              </a:rPr>
              <a:t>   </a:t>
            </a:r>
            <a:endParaRPr kumimoji="0" lang="ru-RU" sz="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7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Georgia" pitchFamily="18" charset="0"/>
                <a:cs typeface="Arial" pitchFamily="34" charset="0"/>
              </a:rPr>
              <a:t>                                                                  </a:t>
            </a:r>
          </a:p>
        </p:txBody>
      </p:sp>
      <p:pic>
        <p:nvPicPr>
          <p:cNvPr id="5" name="Picture 2" descr="http://fizmat.by/pic/MATH/test226/form26.gif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38376" y="975154"/>
            <a:ext cx="1713543" cy="474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 descr="http://fizmat.by/pic/MATH/test226/form27.gif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92080" y="917805"/>
            <a:ext cx="1915268" cy="51428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5" descr="http://fizmat.by/pic/MATH/test226/form174.gif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00806" y="3933672"/>
            <a:ext cx="1907098" cy="4013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7" descr="http://fizmat.by/pic/MATH/test226/form172.gif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0722" y="4360432"/>
            <a:ext cx="1827182" cy="4528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9" descr="http://fizmat.by/pic/MATH/test226/form175.gif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80722" y="4813323"/>
            <a:ext cx="1827182" cy="4437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11" descr="http://fizmat.by/pic/MATH/test226/form173.gif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7414" y="5257067"/>
            <a:ext cx="2004515" cy="4926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22414941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/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235</TotalTime>
  <Words>119</Words>
  <Application>Microsoft Office PowerPoint</Application>
  <PresentationFormat>Экран (4:3)</PresentationFormat>
  <Paragraphs>130</Paragraphs>
  <Slides>11</Slides>
  <Notes>1</Notes>
  <HiddenSlides>0</HiddenSlides>
  <MMClips>0</MMClips>
  <ScaleCrop>false</ScaleCrop>
  <HeadingPairs>
    <vt:vector size="6" baseType="variant">
      <vt:variant>
        <vt:lpstr>Тема</vt:lpstr>
      </vt:variant>
      <vt:variant>
        <vt:i4>1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3" baseType="lpstr">
      <vt:lpstr>Тема Office</vt:lpstr>
      <vt:lpstr>Microsoft Equation 3.0</vt:lpstr>
      <vt:lpstr>Презентация PowerPoint</vt:lpstr>
      <vt:lpstr>Вопрос 1. Какой формулой задана функция, график которой схематично изображен на рисунке.</vt:lpstr>
      <vt:lpstr>Используя график функции   постройте график функции   </vt:lpstr>
      <vt:lpstr>Установите соответствие</vt:lpstr>
      <vt:lpstr>Презентация PowerPoint</vt:lpstr>
      <vt:lpstr>Вопрос 25. На рисунке изображен график квадратичной функции.  Укажите верное утверждение.  </vt:lpstr>
      <vt:lpstr>Вопрос 37. Какая из прямых:      пересекает график                                               в двух точках?  </vt:lpstr>
      <vt:lpstr>Вопрос 34. Найдите сумму наименьшего и наибольшего  значений выражения                                              на отрезке    </vt:lpstr>
      <vt:lpstr>Вопрос 26.Представьте уравнение функции, заданной  формулой                                        в виде                                                                      </vt:lpstr>
      <vt:lpstr>Вопрос 27 Укажите абсциссы точек пересечения графика  функции                                                          с осью Ox. </vt:lpstr>
      <vt:lpstr>Вопрос 21. Дана функция                                                                .  Укажите верное утверждение.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Нина</dc:creator>
  <cp:lastModifiedBy>Нина</cp:lastModifiedBy>
  <cp:revision>12</cp:revision>
  <dcterms:created xsi:type="dcterms:W3CDTF">2015-01-31T14:31:30Z</dcterms:created>
  <dcterms:modified xsi:type="dcterms:W3CDTF">2015-01-31T18:26:30Z</dcterms:modified>
</cp:coreProperties>
</file>