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9" r:id="rId4"/>
    <p:sldId id="260" r:id="rId5"/>
    <p:sldId id="261" r:id="rId6"/>
    <p:sldId id="263" r:id="rId7"/>
    <p:sldId id="266" r:id="rId8"/>
    <p:sldId id="267" r:id="rId9"/>
    <p:sldId id="268" r:id="rId10"/>
    <p:sldId id="269" r:id="rId11"/>
    <p:sldId id="270" r:id="rId12"/>
    <p:sldId id="272" r:id="rId13"/>
    <p:sldId id="273" r:id="rId14"/>
    <p:sldId id="274" r:id="rId15"/>
    <p:sldId id="278" r:id="rId16"/>
    <p:sldId id="275" r:id="rId17"/>
    <p:sldId id="279" r:id="rId18"/>
    <p:sldId id="276" r:id="rId19"/>
    <p:sldId id="277" r:id="rId20"/>
    <p:sldId id="280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608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F6A384-451A-4160-8405-56507BAAF31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DAAAB9-D985-4045-9808-1A1E4FFC58D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DAAAB9-D985-4045-9808-1A1E4FFC58D2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edu54.ru/sites/default/files/images/2009/12/59a2df93c6e36a3c83e39392915a218cd17c331e.preview.jpg" TargetMode="Externa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jpeg"/><Relationship Id="rId4" Type="http://schemas.openxmlformats.org/officeDocument/2006/relationships/hyperlink" Target="http://www.eidos.ru/about/news/20060829/04.jpg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71472" y="500043"/>
            <a:ext cx="8215370" cy="2143139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Районный конкурс «УЧИТЕЛЬ ГОДА – 2015»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Конкурсное задание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«Методический семинар»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42910" y="3214686"/>
            <a:ext cx="7858180" cy="3214710"/>
          </a:xfrm>
        </p:spPr>
        <p:txBody>
          <a:bodyPr>
            <a:normAutofit fontScale="25000" lnSpcReduction="20000"/>
          </a:bodyPr>
          <a:lstStyle/>
          <a:p>
            <a:pPr algn="just"/>
            <a:r>
              <a:rPr lang="ru-RU" sz="14400" b="1" dirty="0" smtClean="0">
                <a:solidFill>
                  <a:srgbClr val="7030A0"/>
                </a:solidFill>
              </a:rPr>
              <a:t>«Реализация метапредметного подхода в преподавании истории и обществознания»</a:t>
            </a:r>
          </a:p>
          <a:p>
            <a:pPr algn="r"/>
            <a:endParaRPr lang="ru-RU" sz="7200" b="1" dirty="0" smtClean="0">
              <a:solidFill>
                <a:srgbClr val="7030A0"/>
              </a:solidFill>
            </a:endParaRPr>
          </a:p>
          <a:p>
            <a:pPr algn="r"/>
            <a:r>
              <a:rPr lang="ru-RU" sz="7200" b="1" dirty="0" smtClean="0">
                <a:solidFill>
                  <a:srgbClr val="7030A0"/>
                </a:solidFill>
              </a:rPr>
              <a:t>Осетрова Алевтина Анатольевна</a:t>
            </a:r>
          </a:p>
          <a:p>
            <a:pPr algn="r"/>
            <a:r>
              <a:rPr lang="ru-RU" sz="7200" b="1" dirty="0" smtClean="0">
                <a:solidFill>
                  <a:srgbClr val="7030A0"/>
                </a:solidFill>
              </a:rPr>
              <a:t>у</a:t>
            </a:r>
            <a:r>
              <a:rPr lang="ru-RU" sz="7200" b="1" dirty="0" smtClean="0">
                <a:solidFill>
                  <a:srgbClr val="7030A0"/>
                </a:solidFill>
              </a:rPr>
              <a:t>читель истории и обществознания </a:t>
            </a:r>
          </a:p>
          <a:p>
            <a:pPr algn="r"/>
            <a:r>
              <a:rPr lang="ru-RU" sz="7200" b="1" dirty="0" smtClean="0">
                <a:solidFill>
                  <a:srgbClr val="7030A0"/>
                </a:solidFill>
              </a:rPr>
              <a:t>п</a:t>
            </a:r>
            <a:r>
              <a:rPr lang="ru-RU" sz="7200" b="1" dirty="0" smtClean="0">
                <a:solidFill>
                  <a:srgbClr val="7030A0"/>
                </a:solidFill>
              </a:rPr>
              <a:t>ервой квалификационной категории</a:t>
            </a:r>
          </a:p>
          <a:p>
            <a:pPr algn="r"/>
            <a:r>
              <a:rPr lang="ru-RU" sz="7200" b="1" dirty="0" smtClean="0">
                <a:solidFill>
                  <a:srgbClr val="7030A0"/>
                </a:solidFill>
              </a:rPr>
              <a:t>МКОУ ООШ №1 п. Суна Кировской  области</a:t>
            </a:r>
            <a:endParaRPr lang="ru-RU" sz="7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Причины слабой мотивации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п</a:t>
            </a:r>
            <a:r>
              <a:rPr lang="ru-RU" sz="4000" dirty="0" smtClean="0"/>
              <a:t>ерегруженность школьных программ;</a:t>
            </a:r>
          </a:p>
          <a:p>
            <a:r>
              <a:rPr lang="ru-RU" sz="4000" dirty="0" smtClean="0"/>
              <a:t>о</a:t>
            </a:r>
            <a:r>
              <a:rPr lang="ru-RU" sz="4000" dirty="0" smtClean="0"/>
              <a:t>торванность изучаемого материала от жизни;</a:t>
            </a:r>
          </a:p>
          <a:p>
            <a:r>
              <a:rPr lang="ru-RU" sz="4000" dirty="0" smtClean="0"/>
              <a:t>о</a:t>
            </a:r>
            <a:r>
              <a:rPr lang="ru-RU" sz="4000" dirty="0" smtClean="0"/>
              <a:t>т  способностей учащихся;</a:t>
            </a:r>
          </a:p>
          <a:p>
            <a:r>
              <a:rPr lang="ru-RU" sz="4000" dirty="0" smtClean="0"/>
              <a:t>о</a:t>
            </a:r>
            <a:r>
              <a:rPr lang="ru-RU" sz="4000" dirty="0" smtClean="0"/>
              <a:t>т  потребностей учащихся</a:t>
            </a:r>
            <a:endParaRPr lang="ru-RU" sz="40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Реализация метапредметного подхода (из опыта работы)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Групповые технологии обучения решает  задачи, которые способствуют формированию основных навыков работы в группе, необходимые для социализации индивида в обществе.</a:t>
            </a:r>
          </a:p>
          <a:p>
            <a:r>
              <a:rPr lang="ru-RU" dirty="0" smtClean="0"/>
              <a:t>Формы групповой технологии: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Диспут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Групповой проект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Решение проблемно-познавательных задач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Групповой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проект 9 класса «ПРИЗВАНИЕ»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C:\Users\Gwer\Desktop\фотографии Алевтина Анатольевна\SDC1499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714488"/>
            <a:ext cx="3571900" cy="2500330"/>
          </a:xfrm>
          <a:prstGeom prst="rect">
            <a:avLst/>
          </a:prstGeom>
          <a:noFill/>
        </p:spPr>
      </p:pic>
      <p:pic>
        <p:nvPicPr>
          <p:cNvPr id="6" name="Picture 2" descr="C:\Users\Gwer\Desktop\фотографии Алевтина Анатольевна\SDC1499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1571613"/>
            <a:ext cx="4560227" cy="3429023"/>
          </a:xfrm>
          <a:prstGeom prst="rect">
            <a:avLst/>
          </a:prstGeom>
          <a:noFill/>
        </p:spPr>
      </p:pic>
      <p:pic>
        <p:nvPicPr>
          <p:cNvPr id="3075" name="Picture 3" descr="C:\Users\Gwer\Desktop\фотографии Алевтина Анатольевна\SDC1499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4357694"/>
            <a:ext cx="3429024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/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Решение проблемно-познавательных задач.</a:t>
            </a:r>
            <a:r>
              <a:rPr lang="ru-RU" sz="4000" dirty="0" smtClean="0">
                <a:solidFill>
                  <a:srgbClr val="7030A0"/>
                </a:solidFill>
              </a:rPr>
              <a:t/>
            </a:r>
            <a:br>
              <a:rPr lang="ru-RU" sz="4000" dirty="0" smtClean="0">
                <a:solidFill>
                  <a:srgbClr val="7030A0"/>
                </a:solidFill>
              </a:rPr>
            </a:br>
            <a:r>
              <a:rPr lang="ru-RU" sz="4000" dirty="0" smtClean="0">
                <a:solidFill>
                  <a:srgbClr val="7030A0"/>
                </a:solidFill>
              </a:rPr>
              <a:t>Урок обществознания 7 класс </a:t>
            </a:r>
            <a:br>
              <a:rPr lang="ru-RU" sz="4000" dirty="0" smtClean="0">
                <a:solidFill>
                  <a:srgbClr val="7030A0"/>
                </a:solidFill>
              </a:rPr>
            </a:br>
            <a:endParaRPr lang="ru-RU" sz="4000" dirty="0">
              <a:solidFill>
                <a:srgbClr val="7030A0"/>
              </a:solidFill>
            </a:endParaRPr>
          </a:p>
        </p:txBody>
      </p:sp>
      <p:pic>
        <p:nvPicPr>
          <p:cNvPr id="4098" name="Picture 2" descr="F:\учитель года\Осетрова А.А. фото на конкурс Учитель года\IMG_332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357562"/>
            <a:ext cx="3614734" cy="2794806"/>
          </a:xfrm>
          <a:prstGeom prst="rect">
            <a:avLst/>
          </a:prstGeom>
          <a:noFill/>
        </p:spPr>
      </p:pic>
      <p:pic>
        <p:nvPicPr>
          <p:cNvPr id="4099" name="Picture 3" descr="F:\учитель года\Осетрова А.А. фото на конкурс Учитель года\IMG_333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286124"/>
            <a:ext cx="4038600" cy="3028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Технология проблемного обучения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</a:t>
            </a:r>
            <a:r>
              <a:rPr lang="ru-RU" dirty="0" smtClean="0"/>
              <a:t>ерез решение проблемных задач;</a:t>
            </a:r>
          </a:p>
          <a:p>
            <a:r>
              <a:rPr lang="ru-RU" dirty="0" smtClean="0"/>
              <a:t>л</a:t>
            </a:r>
            <a:r>
              <a:rPr lang="ru-RU" dirty="0" smtClean="0"/>
              <a:t>огических заданий;</a:t>
            </a:r>
          </a:p>
          <a:p>
            <a:r>
              <a:rPr lang="ru-RU" dirty="0" smtClean="0"/>
              <a:t>н</a:t>
            </a:r>
            <a:r>
              <a:rPr lang="ru-RU" dirty="0" smtClean="0"/>
              <a:t>аписание эссе на заданную тему.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Технология ориентирована на развитие индивидуальности школьника и социализации его личности</a:t>
            </a: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Примеры проблемных ситуаций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21497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  <a:buNone/>
            </a:pPr>
            <a:endParaRPr lang="ru-RU" b="1" dirty="0" smtClean="0"/>
          </a:p>
          <a:p>
            <a:pPr>
              <a:lnSpc>
                <a:spcPct val="80000"/>
              </a:lnSpc>
              <a:buNone/>
            </a:pPr>
            <a:r>
              <a:rPr lang="ru-RU" b="1" dirty="0" smtClean="0"/>
              <a:t>1.В </a:t>
            </a:r>
            <a:r>
              <a:rPr lang="ru-RU" b="1" dirty="0" smtClean="0"/>
              <a:t>поселке родовой общины обычно строились большие вместительные дома, площадью до 200 кв. метров. Какие выводы могут сделать археологи, обнаружив остатки такого жилища? 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/>
              <a:t>2.В период первобытности было много животных, мясом которых могли питаться люди. Однако, люди часто голодали и даже погибали от голода. Почему в период первобытности такое могло случаться?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/>
              <a:t>3.Говорят, что в Ледовом побоище (1242 год, битва на Чудском озере) никто не кричал "Ура!”, а в Куликовской битве (1380 год) "Ура!” раздавалось с обеих сторон. Подумайте, верно ли это и почему?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/>
              <a:t>4.Церковь объявила Петра антихристом, так как он повелел снимать колокола?</a:t>
            </a:r>
          </a:p>
          <a:p>
            <a:pPr>
              <a:lnSpc>
                <a:spcPct val="80000"/>
              </a:lnSpc>
              <a:buNone/>
            </a:pPr>
            <a:r>
              <a:rPr lang="ru-RU" b="1" dirty="0" smtClean="0"/>
              <a:t>5.В указах Петр I приписывал себе все успехи страны за время правления. Прав ли он был?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Информационно-коммукативные технологии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ИКТ интегрирую с технологией проектирования, которые формируют у учащихся умение решать различные проблемы, осваивать новые способы их решения</a:t>
            </a:r>
          </a:p>
          <a:p>
            <a:r>
              <a:rPr lang="ru-RU" dirty="0" smtClean="0"/>
              <a:t>Результатом является продукт-презентация 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Технология проектного обучения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C00000"/>
                </a:solidFill>
                <a:cs typeface="Times New Roman" pitchFamily="18" charset="0"/>
              </a:rPr>
              <a:t>Метод проектов </a:t>
            </a:r>
            <a:r>
              <a:rPr lang="ru-RU" dirty="0" smtClean="0">
                <a:cs typeface="Times New Roman" pitchFamily="18" charset="0"/>
              </a:rPr>
              <a:t>- совокупность  учебно-познавательных приемов, которые позволяют учащимся приобретать знания и умения в процессе планирования и самостоятельного выполнения определенных практических заданий с обязательной презентацией результатов.</a:t>
            </a:r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None/>
            </a:pPr>
            <a:endParaRPr lang="ru-RU" sz="2400" dirty="0" smtClean="0"/>
          </a:p>
          <a:p>
            <a:pPr algn="ctr">
              <a:lnSpc>
                <a:spcPct val="80000"/>
              </a:lnSpc>
              <a:spcBef>
                <a:spcPct val="0"/>
              </a:spcBef>
              <a:buClr>
                <a:srgbClr val="000000"/>
              </a:buClr>
              <a:buNone/>
            </a:pPr>
            <a:r>
              <a:rPr lang="ru-RU" sz="2800" dirty="0" smtClean="0"/>
              <a:t>Развитие личностных качеств как результат проектной деятельности: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Самостоятельность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Целеустремлённость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Ответственность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Инициативность 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Настойчивость</a:t>
            </a:r>
          </a:p>
          <a:p>
            <a:pPr>
              <a:lnSpc>
                <a:spcPct val="80000"/>
              </a:lnSpc>
            </a:pPr>
            <a:r>
              <a:rPr lang="ru-RU" sz="2800" dirty="0" smtClean="0"/>
              <a:t>Толерантность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93991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Школьные проекты «Семь чудес Сунского района» «Заочное путешествие по Кировской области»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5122" name="Picture 2" descr="C:\Users\Gwer\Desktop\фотографии Алевтина Анатольевна\SDC1487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3574" r="25345"/>
          <a:stretch>
            <a:fillRect/>
          </a:stretch>
        </p:blipFill>
        <p:spPr bwMode="auto">
          <a:xfrm>
            <a:off x="500034" y="3000372"/>
            <a:ext cx="3500462" cy="2786081"/>
          </a:xfrm>
          <a:prstGeom prst="rect">
            <a:avLst/>
          </a:prstGeom>
          <a:noFill/>
        </p:spPr>
      </p:pic>
      <p:sp>
        <p:nvSpPr>
          <p:cNvPr id="5124" name="AutoShape 4" descr="http://nsportal.ru/sites/all/modules/e_svid/tmp/svidetelstvo_tr-14877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6" name="AutoShape 6" descr="http://nsportal.ru/sites/all/modules/e_svid/tmp/svidetelstvo_tr-14877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28" name="AutoShape 8" descr="http://nsportal.ru/sites/all/modules/e_svid/tmp/svidetelstvo_tr-1487727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Основные результаты инновационной деятельности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Модель метапредметного образовательного процесса и алгоритм проведения метапредметного занятия.</a:t>
            </a:r>
          </a:p>
          <a:p>
            <a:r>
              <a:rPr lang="ru-RU" dirty="0" smtClean="0"/>
              <a:t>Комплекс метапредметных учебных занятий для учащихся 5-9 классов.</a:t>
            </a:r>
          </a:p>
          <a:p>
            <a:r>
              <a:rPr lang="ru-RU" dirty="0" smtClean="0"/>
              <a:t>Результативность участия обучающихся в дистационных метапредметных олимпиадах, конкурсах.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rgbClr val="7030A0"/>
                </a:solidFill>
              </a:rPr>
              <a:t>Что такое метапредметный подход?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1714488"/>
            <a:ext cx="835824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dirty="0" smtClean="0"/>
              <a:t>Метапредметный подход – </a:t>
            </a:r>
            <a:r>
              <a:rPr lang="ru-RU" sz="4000" dirty="0" smtClean="0"/>
              <a:t>подход</a:t>
            </a:r>
            <a:r>
              <a:rPr lang="ru-RU" sz="4000" dirty="0" smtClean="0"/>
              <a:t> к образованию, при котором ученик не только овладевает системой знаний, но и усваивает универсальный способы действий, с помощью которых он сможет сам добывать информацию.</a:t>
            </a:r>
            <a:endParaRPr lang="ru-RU" sz="4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Первичные результаты учащихся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571472" y="1600200"/>
            <a:ext cx="7658128" cy="4525963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Олимпиады муниципальный уровень:</a:t>
            </a:r>
          </a:p>
          <a:p>
            <a:pPr>
              <a:buNone/>
            </a:pPr>
            <a:r>
              <a:rPr lang="ru-RU" dirty="0" smtClean="0"/>
              <a:t>2012-2013 </a:t>
            </a:r>
            <a:r>
              <a:rPr lang="ru-RU" dirty="0" err="1" smtClean="0"/>
              <a:t>уч.г</a:t>
            </a:r>
            <a:r>
              <a:rPr lang="ru-RU" dirty="0" smtClean="0"/>
              <a:t>.- 1 призёр по истории 8 класс</a:t>
            </a:r>
          </a:p>
          <a:p>
            <a:pPr>
              <a:buNone/>
            </a:pPr>
            <a:r>
              <a:rPr lang="ru-RU" dirty="0" smtClean="0"/>
              <a:t>2014-2015 </a:t>
            </a:r>
            <a:r>
              <a:rPr lang="ru-RU" dirty="0" err="1" smtClean="0"/>
              <a:t>уч.г</a:t>
            </a:r>
            <a:r>
              <a:rPr lang="ru-RU" dirty="0" smtClean="0"/>
              <a:t>.- 1 призёр по обществознанию 8 класс</a:t>
            </a:r>
          </a:p>
          <a:p>
            <a:r>
              <a:rPr lang="ru-RU" dirty="0" smtClean="0"/>
              <a:t>С 2012 по 2014 гг.  1 победитель игрового Всероссийского конкурса  по МХК«Золотое Руно»</a:t>
            </a:r>
          </a:p>
          <a:p>
            <a:r>
              <a:rPr lang="ru-RU" dirty="0" smtClean="0"/>
              <a:t>Повысилось качество знаний по истории</a:t>
            </a:r>
          </a:p>
          <a:p>
            <a:pPr>
              <a:buNone/>
            </a:pPr>
            <a:r>
              <a:rPr lang="ru-RU" dirty="0" smtClean="0"/>
              <a:t> с 47,2% до 47,6%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357298"/>
            <a:ext cx="8229600" cy="4143404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7030A0"/>
                </a:solidFill>
              </a:rPr>
              <a:t>Спасибо за внимание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857256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Что </a:t>
            </a:r>
            <a:r>
              <a:rPr lang="ru-RU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такое метапредмет</a:t>
            </a:r>
            <a:r>
              <a:rPr lang="ru-RU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?</a:t>
            </a:r>
            <a:br>
              <a:rPr lang="ru-RU" sz="4000" b="1" dirty="0" smtClean="0">
                <a:solidFill>
                  <a:srgbClr val="7030A0"/>
                </a:solidFill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b="1" dirty="0" smtClean="0">
                <a:latin typeface="Times New Roman"/>
                <a:ea typeface="Times New Roman"/>
              </a:rPr>
              <a:t/>
            </a:r>
            <a:br>
              <a:rPr lang="ru-RU" sz="4000" b="1" dirty="0" smtClean="0">
                <a:latin typeface="Times New Roman"/>
                <a:ea typeface="Times New Roman"/>
              </a:rPr>
            </a:br>
            <a:r>
              <a:rPr lang="ru-RU" sz="4000" dirty="0" smtClean="0">
                <a:latin typeface="Times New Roman"/>
                <a:ea typeface="Times New Roman"/>
              </a:rPr>
              <a:t/>
            </a:r>
            <a:br>
              <a:rPr lang="ru-RU" sz="4000" dirty="0" smtClean="0">
                <a:latin typeface="Times New Roman"/>
                <a:ea typeface="Times New Roman"/>
              </a:rPr>
            </a:br>
            <a:endParaRPr lang="ru-RU" sz="40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8286808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Сегодня понятия “метапредмет” и “метапредметное обучение” приобретают особую популярность. Это вполне объяснимо, ведь метапредметный подход заложен в основу новых стандартов. В примерной программе по предмету цели и образовательные результаты представлены на нескольких уровнях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личностном, 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метапредметном</a:t>
            </a:r>
          </a:p>
          <a:p>
            <a:pPr algn="just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предметном.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 таком подходе у учащихся формируется подход к изучаемому предмету как к системе знаний о мире.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/>
                <a:ea typeface="Times New Roman"/>
              </a:rPr>
              <a:t/>
            </a:r>
            <a:br>
              <a:rPr lang="ru-RU" b="1" dirty="0" smtClean="0">
                <a:latin typeface="Times New Roman"/>
                <a:ea typeface="Times New Roman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Что </a:t>
            </a:r>
            <a:r>
              <a:rPr lang="ru-RU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>такое метапредмет?</a:t>
            </a:r>
            <a:r>
              <a:rPr lang="ru-RU" sz="4000" dirty="0" smtClean="0">
                <a:solidFill>
                  <a:srgbClr val="7030A0"/>
                </a:solidFill>
                <a:latin typeface="Times New Roman"/>
                <a:ea typeface="Times New Roman"/>
              </a:rPr>
              <a:t/>
            </a:r>
            <a:br>
              <a:rPr lang="ru-RU" sz="4000" dirty="0" smtClean="0">
                <a:solidFill>
                  <a:srgbClr val="7030A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71612"/>
            <a:ext cx="807249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Метапредметы пытаются говорить о том, о чём современная школа не умеет –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 смысле жизни, о ценности жизни.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Это ответ на вопрос: </a:t>
            </a: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Зачем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эти знания? </a:t>
            </a:r>
            <a:endParaRPr lang="ru-RU" sz="4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мне это пригодится?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Картинка 15 из 65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9440" r="22244" b="19374"/>
          <a:stretch>
            <a:fillRect/>
          </a:stretch>
        </p:blipFill>
        <p:spPr bwMode="auto">
          <a:xfrm>
            <a:off x="571472" y="1142984"/>
            <a:ext cx="2571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285884"/>
          </a:xfrm>
        </p:spPr>
        <p:txBody>
          <a:bodyPr>
            <a:noAutofit/>
          </a:bodyPr>
          <a:lstStyle/>
          <a:p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Современные учёные, разрабатывающие идеи метапредметного подхода</a:t>
            </a:r>
            <a:b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3" name="Picture 2" descr="Картинка 15 из 65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9440" r="22244" b="19374"/>
          <a:stretch>
            <a:fillRect/>
          </a:stretch>
        </p:blipFill>
        <p:spPr bwMode="auto">
          <a:xfrm>
            <a:off x="571472" y="1071546"/>
            <a:ext cx="2571750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Картинка 15 из 65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9440" r="22244" b="19374"/>
          <a:stretch>
            <a:fillRect/>
          </a:stretch>
        </p:blipFill>
        <p:spPr bwMode="auto">
          <a:xfrm>
            <a:off x="500034" y="928670"/>
            <a:ext cx="271464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Картинка 24 из 245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 l="49500"/>
          <a:stretch>
            <a:fillRect/>
          </a:stretch>
        </p:blipFill>
        <p:spPr bwMode="auto">
          <a:xfrm>
            <a:off x="3286116" y="2428868"/>
            <a:ext cx="2405062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темы</a:t>
            </a:r>
            <a:b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501122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инновационных изменений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преподавании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истории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обществознания. Речь идет: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Во-первых, об освоении новых технологий организации деятельности учеников;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Во-вторых, о формировании и развитии УУД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В-третьих, о новых подходах к системе оценки достижения планируемых результатов школьников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ЦЕЛЬ: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Опираясь на «Закон об образовании» и реализуя метапредметный подход, развивать у обучающихся познавательную активность, самостоятельность, инициативу, творческие способности, способность к труду и жизни в условиях современного общества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</a:rPr>
              <a:t>ЗАДАЧИ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Совершенствовать собственную методику преподавания предмета в рамках метапредметных технологий</a:t>
            </a:r>
          </a:p>
          <a:p>
            <a:r>
              <a:rPr lang="ru-RU" dirty="0" smtClean="0"/>
              <a:t>Вооружить учащихся системой ЗУН для формирования и развития УУД</a:t>
            </a:r>
          </a:p>
          <a:p>
            <a:r>
              <a:rPr lang="ru-RU" dirty="0" smtClean="0"/>
              <a:t>Учить  самостоятельно находить и видеть задачу в окружающей действительности и решать её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</a:rPr>
              <a:t>ПРИМЕНЕНИЕ МЕТАПРЕДМЕТНЫХ ТЕХНОЛОГИЙ</a:t>
            </a:r>
            <a:endParaRPr lang="ru-RU" sz="36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/>
              <a:t>Применение метапредметных технологий в учебном процессе позволяет:</a:t>
            </a:r>
          </a:p>
          <a:p>
            <a:r>
              <a:rPr lang="ru-RU" sz="2400" dirty="0" smtClean="0"/>
              <a:t>с</a:t>
            </a:r>
            <a:r>
              <a:rPr lang="ru-RU" sz="2400" dirty="0" smtClean="0"/>
              <a:t>ознательно организовывать познавательную деятельность учащихся;</a:t>
            </a:r>
          </a:p>
          <a:p>
            <a:r>
              <a:rPr lang="ru-RU" sz="2400" dirty="0" smtClean="0"/>
              <a:t>о</a:t>
            </a:r>
            <a:r>
              <a:rPr lang="ru-RU" sz="2400" dirty="0" smtClean="0"/>
              <a:t>бъяснять явления и процессы социальной действительности с научных и социально-философских позиций;</a:t>
            </a:r>
          </a:p>
          <a:p>
            <a:r>
              <a:rPr lang="ru-RU" sz="2400" dirty="0" smtClean="0"/>
              <a:t>анализировать реальные социальные ситуации, выбирать способы деятельности;</a:t>
            </a:r>
          </a:p>
          <a:p>
            <a:r>
              <a:rPr lang="ru-RU" sz="2400" dirty="0" smtClean="0"/>
              <a:t>о</a:t>
            </a:r>
            <a:r>
              <a:rPr lang="ru-RU" sz="2400" dirty="0" smtClean="0"/>
              <a:t>владеть различными видами публичных выступлений;</a:t>
            </a:r>
          </a:p>
          <a:p>
            <a:r>
              <a:rPr lang="ru-RU" sz="2400" dirty="0" smtClean="0"/>
              <a:t>р</a:t>
            </a:r>
            <a:r>
              <a:rPr lang="ru-RU" sz="2400" dirty="0" smtClean="0"/>
              <a:t>ешать творческие задачи, представлять результаты своей деятельности в различных формах.</a:t>
            </a:r>
          </a:p>
          <a:p>
            <a:endParaRPr lang="ru-RU" sz="2400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748</Words>
  <PresentationFormat>Экран (4:3)</PresentationFormat>
  <Paragraphs>92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Районный конкурс «УЧИТЕЛЬ ГОДА – 2015» Конкурсное задание  «Методический семинар»</vt:lpstr>
      <vt:lpstr>  Что такое метапредметный подход?  </vt:lpstr>
      <vt:lpstr>     Что такое метапредмет?     </vt:lpstr>
      <vt:lpstr> Что такое метапредмет? </vt:lpstr>
      <vt:lpstr>Современные учёные, разрабатывающие идеи метапредметного подхода   </vt:lpstr>
      <vt:lpstr> Актуальность темы </vt:lpstr>
      <vt:lpstr>ЦЕЛЬ:</vt:lpstr>
      <vt:lpstr>ЗАДАЧИ</vt:lpstr>
      <vt:lpstr>ПРИМЕНЕНИЕ МЕТАПРЕДМЕТНЫХ ТЕХНОЛОГИЙ</vt:lpstr>
      <vt:lpstr>Причины слабой мотивации</vt:lpstr>
      <vt:lpstr>Реализация метапредметного подхода (из опыта работы)</vt:lpstr>
      <vt:lpstr>Групповой проект 9 класса «ПРИЗВАНИЕ»</vt:lpstr>
      <vt:lpstr> Решение проблемно-познавательных задач. Урок обществознания 7 класс  </vt:lpstr>
      <vt:lpstr>Технология проблемного обучения</vt:lpstr>
      <vt:lpstr>Примеры проблемных ситуаций</vt:lpstr>
      <vt:lpstr>Информационно-коммукативные технологии</vt:lpstr>
      <vt:lpstr>Технология проектного обучения</vt:lpstr>
      <vt:lpstr>Школьные проекты «Семь чудес Сунского района» «Заочное путешествие по Кировской области»</vt:lpstr>
      <vt:lpstr>Основные результаты инновационной деятельности</vt:lpstr>
      <vt:lpstr>Первичные результаты учащихся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Методический семинар</dc:title>
  <dc:creator>Gwer</dc:creator>
  <cp:lastModifiedBy>Gwer</cp:lastModifiedBy>
  <cp:revision>43</cp:revision>
  <dcterms:created xsi:type="dcterms:W3CDTF">2015-02-02T20:23:20Z</dcterms:created>
  <dcterms:modified xsi:type="dcterms:W3CDTF">2015-02-03T00:50:35Z</dcterms:modified>
</cp:coreProperties>
</file>