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2" r:id="rId3"/>
    <p:sldId id="257" r:id="rId4"/>
    <p:sldId id="276" r:id="rId5"/>
    <p:sldId id="283" r:id="rId6"/>
    <p:sldId id="267" r:id="rId7"/>
    <p:sldId id="284" r:id="rId8"/>
    <p:sldId id="285" r:id="rId9"/>
    <p:sldId id="268" r:id="rId10"/>
    <p:sldId id="287" r:id="rId11"/>
    <p:sldId id="286" r:id="rId12"/>
    <p:sldId id="269" r:id="rId13"/>
    <p:sldId id="270" r:id="rId14"/>
    <p:sldId id="288" r:id="rId15"/>
    <p:sldId id="277" r:id="rId16"/>
    <p:sldId id="278" r:id="rId17"/>
    <p:sldId id="279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2526" y="-9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B26A-EF9A-400B-9962-569CE68473EE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249F-AF94-491E-8A20-981B9C5AC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B26A-EF9A-400B-9962-569CE68473EE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249F-AF94-491E-8A20-981B9C5AC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B26A-EF9A-400B-9962-569CE68473EE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249F-AF94-491E-8A20-981B9C5AC76B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B26A-EF9A-400B-9962-569CE68473EE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249F-AF94-491E-8A20-981B9C5AC76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B26A-EF9A-400B-9962-569CE68473EE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249F-AF94-491E-8A20-981B9C5AC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B26A-EF9A-400B-9962-569CE68473EE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249F-AF94-491E-8A20-981B9C5AC7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B26A-EF9A-400B-9962-569CE68473EE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249F-AF94-491E-8A20-981B9C5AC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B26A-EF9A-400B-9962-569CE68473EE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249F-AF94-491E-8A20-981B9C5AC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B26A-EF9A-400B-9962-569CE68473EE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249F-AF94-491E-8A20-981B9C5AC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B26A-EF9A-400B-9962-569CE68473EE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249F-AF94-491E-8A20-981B9C5AC76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B26A-EF9A-400B-9962-569CE68473EE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249F-AF94-491E-8A20-981B9C5AC76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502B26A-EF9A-400B-9962-569CE68473EE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5F5249F-AF94-491E-8A20-981B9C5AC76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992888" cy="1944216"/>
          </a:xfrm>
        </p:spPr>
        <p:txBody>
          <a:bodyPr>
            <a:noAutofit/>
          </a:bodyPr>
          <a:lstStyle/>
          <a:p>
            <a:r>
              <a:rPr lang="ru-RU" sz="7200" b="1" u="sng" dirty="0" smtClean="0">
                <a:solidFill>
                  <a:srgbClr val="FFFF00"/>
                </a:solidFill>
              </a:rPr>
              <a:t>С ЮБИЛЕЕМ «СЫЛДЫСЧЫГАШ»</a:t>
            </a:r>
            <a:endParaRPr lang="ru-RU" sz="7200" b="1" u="sng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356992"/>
            <a:ext cx="7560840" cy="108012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Библиотечный урок для учащихся 4 классов </a:t>
            </a:r>
          </a:p>
          <a:p>
            <a:r>
              <a:rPr lang="ru-RU" sz="3200" dirty="0">
                <a:solidFill>
                  <a:srgbClr val="002060"/>
                </a:solidFill>
              </a:rPr>
              <a:t>Составитель: </a:t>
            </a:r>
            <a:r>
              <a:rPr lang="ru-RU" sz="3200" dirty="0" err="1">
                <a:solidFill>
                  <a:srgbClr val="002060"/>
                </a:solidFill>
              </a:rPr>
              <a:t>Саая</a:t>
            </a:r>
            <a:r>
              <a:rPr lang="ru-RU" sz="3200" dirty="0">
                <a:solidFill>
                  <a:srgbClr val="002060"/>
                </a:solidFill>
              </a:rPr>
              <a:t> А.В., зав. школьной библиотекой МБОУ «</a:t>
            </a:r>
            <a:r>
              <a:rPr lang="ru-RU" sz="3200" dirty="0" err="1">
                <a:solidFill>
                  <a:srgbClr val="002060"/>
                </a:solidFill>
              </a:rPr>
              <a:t>Моген-Буренской</a:t>
            </a:r>
            <a:r>
              <a:rPr lang="ru-RU" sz="3200" dirty="0">
                <a:solidFill>
                  <a:srgbClr val="002060"/>
                </a:solidFill>
              </a:rPr>
              <a:t>» СОШ села Кызыл-Хая</a:t>
            </a:r>
          </a:p>
          <a:p>
            <a:endParaRPr lang="ru-RU" sz="3200" b="1" dirty="0" smtClean="0">
              <a:solidFill>
                <a:srgbClr val="002060"/>
              </a:solidFill>
            </a:endParaRPr>
          </a:p>
          <a:p>
            <a:endParaRPr lang="ru-RU" sz="3200" b="1" dirty="0">
              <a:solidFill>
                <a:srgbClr val="7030A0"/>
              </a:solidFill>
            </a:endParaRPr>
          </a:p>
          <a:p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64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Мальчик по имени «</a:t>
            </a:r>
            <a:r>
              <a:rPr lang="ru-RU" sz="5400" b="1" dirty="0" err="1" smtClean="0">
                <a:solidFill>
                  <a:srgbClr val="FF0000"/>
                </a:solidFill>
              </a:rPr>
              <a:t>Сылдыс</a:t>
            </a:r>
            <a:r>
              <a:rPr lang="ru-RU" sz="5400" b="1" dirty="0" smtClean="0">
                <a:solidFill>
                  <a:srgbClr val="FF0000"/>
                </a:solidFill>
              </a:rPr>
              <a:t> – Звезда»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00" t="33684" r="2894" b="4912"/>
          <a:stretch/>
        </p:blipFill>
        <p:spPr bwMode="auto">
          <a:xfrm>
            <a:off x="2483768" y="2132856"/>
            <a:ext cx="3850105" cy="4211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029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209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612845"/>
            <a:ext cx="842493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/>
          </a:p>
          <a:p>
            <a:pPr lvl="0"/>
            <a:endParaRPr lang="ru-RU" b="1" i="1" dirty="0">
              <a:solidFill>
                <a:srgbClr val="002060"/>
              </a:solidFill>
            </a:endParaRPr>
          </a:p>
          <a:p>
            <a:pPr lvl="0"/>
            <a:endParaRPr lang="ru-RU" b="1" i="1" dirty="0" smtClean="0">
              <a:solidFill>
                <a:srgbClr val="002060"/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4400" b="1" i="1" dirty="0" smtClean="0">
                <a:solidFill>
                  <a:srgbClr val="002060"/>
                </a:solidFill>
              </a:rPr>
              <a:t>Как </a:t>
            </a:r>
            <a:r>
              <a:rPr lang="ru-RU" sz="4400" b="1" i="1" dirty="0">
                <a:solidFill>
                  <a:srgbClr val="002060"/>
                </a:solidFill>
              </a:rPr>
              <a:t>часто издаётся газета «</a:t>
            </a:r>
            <a:r>
              <a:rPr lang="ru-RU" sz="4400" b="1" i="1" dirty="0" err="1">
                <a:solidFill>
                  <a:srgbClr val="002060"/>
                </a:solidFill>
              </a:rPr>
              <a:t>Сылдысчыгаш</a:t>
            </a:r>
            <a:r>
              <a:rPr lang="ru-RU" sz="4400" b="1" i="1" dirty="0" smtClean="0">
                <a:solidFill>
                  <a:srgbClr val="002060"/>
                </a:solidFill>
              </a:rPr>
              <a:t>»?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4400" b="1" i="1" dirty="0" smtClean="0">
                <a:solidFill>
                  <a:srgbClr val="002060"/>
                </a:solidFill>
              </a:rPr>
              <a:t>Для </a:t>
            </a:r>
            <a:r>
              <a:rPr lang="ru-RU" sz="4400" b="1" i="1" dirty="0">
                <a:solidFill>
                  <a:srgbClr val="002060"/>
                </a:solidFill>
              </a:rPr>
              <a:t>кого печатают газету «</a:t>
            </a:r>
            <a:r>
              <a:rPr lang="ru-RU" sz="4400" b="1" i="1" dirty="0" err="1">
                <a:solidFill>
                  <a:srgbClr val="002060"/>
                </a:solidFill>
              </a:rPr>
              <a:t>Сылдысчыгаш</a:t>
            </a:r>
            <a:r>
              <a:rPr lang="ru-RU" sz="4400" b="1" i="1" dirty="0" smtClean="0">
                <a:solidFill>
                  <a:srgbClr val="002060"/>
                </a:solidFill>
              </a:rPr>
              <a:t>»?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4400" b="1" i="1" dirty="0" smtClean="0">
                <a:solidFill>
                  <a:srgbClr val="002060"/>
                </a:solidFill>
              </a:rPr>
              <a:t>Сколько </a:t>
            </a:r>
            <a:r>
              <a:rPr lang="ru-RU" sz="4400" b="1" i="1" dirty="0">
                <a:solidFill>
                  <a:srgbClr val="002060"/>
                </a:solidFill>
              </a:rPr>
              <a:t>лет газете «</a:t>
            </a:r>
            <a:r>
              <a:rPr lang="ru-RU" sz="4400" b="1" i="1" dirty="0" err="1">
                <a:solidFill>
                  <a:srgbClr val="002060"/>
                </a:solidFill>
              </a:rPr>
              <a:t>Сылдысчыгаш</a:t>
            </a:r>
            <a:r>
              <a:rPr lang="ru-RU" sz="4400" b="1" i="1" dirty="0" smtClean="0">
                <a:solidFill>
                  <a:srgbClr val="002060"/>
                </a:solidFill>
              </a:rPr>
              <a:t>»?</a:t>
            </a:r>
          </a:p>
        </p:txBody>
      </p:sp>
    </p:spTree>
    <p:extLst>
      <p:ext uri="{BB962C8B-B14F-4D97-AF65-F5344CB8AC3E}">
        <p14:creationId xmlns:p14="http://schemas.microsoft.com/office/powerpoint/2010/main" val="193591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Вопросы: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66843"/>
            <a:ext cx="864096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</a:rPr>
              <a:t>Каков ТИРАЖ газеты?  Сколько ЭКЗЕМПЛЯРОВ печатается каждый месяц?  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002060"/>
                </a:solidFill>
              </a:rPr>
              <a:t>Сколько </a:t>
            </a:r>
            <a:r>
              <a:rPr lang="ru-RU" sz="4000" b="1" dirty="0">
                <a:solidFill>
                  <a:srgbClr val="002060"/>
                </a:solidFill>
              </a:rPr>
              <a:t>номеров газеты вышло в прошлом году и сколько выйдет в этом? Почему? Откуда вы это знаете</a:t>
            </a:r>
            <a:r>
              <a:rPr lang="ru-RU" sz="4000" b="1" dirty="0" smtClean="0">
                <a:solidFill>
                  <a:srgbClr val="002060"/>
                </a:solidFill>
              </a:rPr>
              <a:t>?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002060"/>
                </a:solidFill>
              </a:rPr>
              <a:t>Чем </a:t>
            </a:r>
            <a:r>
              <a:rPr lang="ru-RU" sz="4000" b="1" dirty="0">
                <a:solidFill>
                  <a:srgbClr val="002060"/>
                </a:solidFill>
              </a:rPr>
              <a:t>газета отличается от </a:t>
            </a:r>
            <a:r>
              <a:rPr lang="ru-RU" sz="4000" b="1" dirty="0" smtClean="0">
                <a:solidFill>
                  <a:srgbClr val="002060"/>
                </a:solidFill>
              </a:rPr>
              <a:t>книги?</a:t>
            </a:r>
          </a:p>
        </p:txBody>
      </p:sp>
    </p:spTree>
    <p:extLst>
      <p:ext uri="{BB962C8B-B14F-4D97-AF65-F5344CB8AC3E}">
        <p14:creationId xmlns:p14="http://schemas.microsoft.com/office/powerpoint/2010/main" val="288216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844824"/>
            <a:ext cx="82089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А если вам захочется написать письмо </a:t>
            </a:r>
            <a:r>
              <a:rPr lang="ru-RU" sz="5400" b="1" dirty="0" err="1">
                <a:solidFill>
                  <a:srgbClr val="FF0000"/>
                </a:solidFill>
              </a:rPr>
              <a:t>Сылдысу</a:t>
            </a:r>
            <a:r>
              <a:rPr lang="ru-RU" sz="5400" b="1" dirty="0">
                <a:solidFill>
                  <a:srgbClr val="FF0000"/>
                </a:solidFill>
              </a:rPr>
              <a:t> или принять участие в конкурсе?  Что для этого мы должны знать? </a:t>
            </a:r>
          </a:p>
        </p:txBody>
      </p:sp>
    </p:spTree>
    <p:extLst>
      <p:ext uri="{BB962C8B-B14F-4D97-AF65-F5344CB8AC3E}">
        <p14:creationId xmlns:p14="http://schemas.microsoft.com/office/powerpoint/2010/main" val="393850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1" y="1412776"/>
            <a:ext cx="8640960" cy="4713387"/>
          </a:xfrm>
        </p:spPr>
        <p:txBody>
          <a:bodyPr>
            <a:normAutofit/>
          </a:bodyPr>
          <a:lstStyle/>
          <a:p>
            <a:r>
              <a:rPr lang="ru-RU" sz="4000" b="1" i="1" u="sng" dirty="0" smtClean="0">
                <a:solidFill>
                  <a:srgbClr val="002060"/>
                </a:solidFill>
              </a:rPr>
              <a:t>667000</a:t>
            </a:r>
          </a:p>
          <a:p>
            <a:r>
              <a:rPr lang="ru-RU" sz="4000" b="1" i="1" u="sng" dirty="0" smtClean="0">
                <a:solidFill>
                  <a:srgbClr val="002060"/>
                </a:solidFill>
              </a:rPr>
              <a:t>Республика Тыва</a:t>
            </a:r>
          </a:p>
          <a:p>
            <a:r>
              <a:rPr lang="ru-RU" sz="4000" b="1" i="1" u="sng" dirty="0" smtClean="0">
                <a:solidFill>
                  <a:srgbClr val="002060"/>
                </a:solidFill>
              </a:rPr>
              <a:t>Город Кызыл</a:t>
            </a:r>
          </a:p>
          <a:p>
            <a:r>
              <a:rPr lang="ru-RU" sz="4000" b="1" i="1" u="sng" dirty="0" smtClean="0">
                <a:solidFill>
                  <a:srgbClr val="002060"/>
                </a:solidFill>
              </a:rPr>
              <a:t>Улица Красноармейская, дом 100</a:t>
            </a:r>
          </a:p>
          <a:p>
            <a:r>
              <a:rPr lang="ru-RU" sz="4000" b="1" i="1" u="sng" dirty="0" smtClean="0">
                <a:solidFill>
                  <a:srgbClr val="002060"/>
                </a:solidFill>
              </a:rPr>
              <a:t>Дом печати, 4 этаж, </a:t>
            </a:r>
          </a:p>
          <a:p>
            <a:r>
              <a:rPr lang="ru-RU" sz="4000" b="1" i="1" u="sng" dirty="0" smtClean="0">
                <a:solidFill>
                  <a:srgbClr val="002060"/>
                </a:solidFill>
              </a:rPr>
              <a:t>кабинеты № 6,7,8,25</a:t>
            </a:r>
            <a:endParaRPr lang="ru-RU" sz="4000" b="1" i="1" u="sng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Адрес газеты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65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988840"/>
            <a:ext cx="8208911" cy="42484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Факс 8(394)22-2-06-17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Телефоны: гл. редактора – 2-06-17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отделы – 3-17-87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Бухгалтерия – 3-17-90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Электронный адрес – </a:t>
            </a:r>
            <a:endParaRPr lang="en-US" sz="4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red-syldys@yandex.ru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Факс, телефоны и электронный адрес редакции газеты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74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9600" b="1" i="1" u="sng" dirty="0" smtClean="0">
                <a:solidFill>
                  <a:srgbClr val="FF0000"/>
                </a:solidFill>
              </a:rPr>
              <a:t>73964</a:t>
            </a:r>
          </a:p>
          <a:p>
            <a:pPr marL="0" indent="0" algn="ctr">
              <a:buNone/>
            </a:pPr>
            <a:r>
              <a:rPr lang="ru-RU" sz="5400" b="1" dirty="0" smtClean="0"/>
              <a:t>В год – 780,42 </a:t>
            </a:r>
            <a:r>
              <a:rPr lang="ru-RU" sz="5400" b="1" dirty="0" err="1" smtClean="0"/>
              <a:t>руб</a:t>
            </a:r>
            <a:endParaRPr lang="ru-RU" sz="5400" b="1" dirty="0" smtClean="0"/>
          </a:p>
          <a:p>
            <a:pPr marL="0" indent="0" algn="ctr">
              <a:buNone/>
            </a:pPr>
            <a:r>
              <a:rPr lang="ru-RU" sz="5400" b="1" dirty="0" smtClean="0"/>
              <a:t>В полгода – 390,21 </a:t>
            </a:r>
            <a:r>
              <a:rPr lang="ru-RU" sz="5400" b="1" dirty="0" err="1" smtClean="0"/>
              <a:t>руб</a:t>
            </a:r>
            <a:endParaRPr lang="ru-RU" sz="5400" b="1" dirty="0" smtClean="0"/>
          </a:p>
          <a:p>
            <a:pPr marL="0" indent="0" algn="ctr">
              <a:buNone/>
            </a:pPr>
            <a:r>
              <a:rPr lang="ru-RU" sz="5400" b="1" dirty="0" smtClean="0"/>
              <a:t>В квартале – 195,10 </a:t>
            </a:r>
            <a:r>
              <a:rPr lang="ru-RU" sz="5400" b="1" dirty="0" err="1" smtClean="0"/>
              <a:t>руб</a:t>
            </a:r>
            <a:endParaRPr lang="ru-RU" sz="5400" b="1" dirty="0" smtClean="0"/>
          </a:p>
          <a:p>
            <a:pPr marL="0" indent="0" algn="ctr">
              <a:buNone/>
            </a:pPr>
            <a:r>
              <a:rPr lang="ru-RU" sz="5400" b="1" dirty="0" smtClean="0"/>
              <a:t>В месяц – 65,04 </a:t>
            </a:r>
            <a:r>
              <a:rPr lang="ru-RU" sz="5400" b="1" dirty="0" err="1" smtClean="0"/>
              <a:t>руб</a:t>
            </a:r>
            <a:endParaRPr lang="ru-RU" sz="5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Подписной индекс и цена: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65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9" y="1556792"/>
            <a:ext cx="8496944" cy="456937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20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12000" b="1" dirty="0">
              <a:solidFill>
                <a:srgbClr val="C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1877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59" cy="449736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4400" b="1" dirty="0">
                <a:solidFill>
                  <a:srgbClr val="0070C0"/>
                </a:solidFill>
              </a:rPr>
              <a:t>- поощрение чтения; </a:t>
            </a:r>
          </a:p>
          <a:p>
            <a:pPr marL="114300" indent="0">
              <a:buNone/>
            </a:pPr>
            <a:r>
              <a:rPr lang="ru-RU" sz="4400" b="1" dirty="0">
                <a:solidFill>
                  <a:srgbClr val="0070C0"/>
                </a:solidFill>
              </a:rPr>
              <a:t>- знакомство с газетой «</a:t>
            </a:r>
            <a:r>
              <a:rPr lang="ru-RU" sz="4400" b="1" dirty="0" err="1">
                <a:solidFill>
                  <a:srgbClr val="0070C0"/>
                </a:solidFill>
              </a:rPr>
              <a:t>Сылдысчыгаш</a:t>
            </a:r>
            <a:r>
              <a:rPr lang="ru-RU" sz="4400" b="1" dirty="0">
                <a:solidFill>
                  <a:srgbClr val="0070C0"/>
                </a:solidFill>
              </a:rPr>
              <a:t>»; </a:t>
            </a:r>
          </a:p>
          <a:p>
            <a:pPr marL="114300" indent="0">
              <a:buNone/>
            </a:pPr>
            <a:r>
              <a:rPr lang="ru-RU" sz="4400" b="1" dirty="0">
                <a:solidFill>
                  <a:srgbClr val="0070C0"/>
                </a:solidFill>
              </a:rPr>
              <a:t>- формирование навыков работы с периодическими изданиями</a:t>
            </a:r>
            <a:r>
              <a:rPr lang="ru-RU" sz="4400" b="1" dirty="0" smtClean="0">
                <a:solidFill>
                  <a:srgbClr val="0070C0"/>
                </a:solidFill>
              </a:rPr>
              <a:t>.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Цель: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91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59" cy="456937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Вышло 1 марта 1945 года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первая </a:t>
            </a:r>
            <a:r>
              <a:rPr lang="ru-RU" sz="2800" b="1" dirty="0">
                <a:solidFill>
                  <a:srgbClr val="002060"/>
                </a:solidFill>
              </a:rPr>
              <a:t>в Туве газета для детей и молодежи на тувинском языке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учредителем </a:t>
            </a:r>
            <a:r>
              <a:rPr lang="ru-RU" sz="2800" b="1" dirty="0">
                <a:solidFill>
                  <a:srgbClr val="002060"/>
                </a:solidFill>
              </a:rPr>
              <a:t>были Тувинский обком и </a:t>
            </a:r>
            <a:r>
              <a:rPr lang="ru-RU" sz="2800" b="1" dirty="0" err="1">
                <a:solidFill>
                  <a:srgbClr val="002060"/>
                </a:solidFill>
              </a:rPr>
              <a:t>Кызылский</a:t>
            </a:r>
            <a:r>
              <a:rPr lang="ru-RU" sz="2800" b="1" dirty="0">
                <a:solidFill>
                  <a:srgbClr val="002060"/>
                </a:solidFill>
              </a:rPr>
              <a:t> горком </a:t>
            </a:r>
            <a:r>
              <a:rPr lang="ru-RU" sz="2800" b="1" dirty="0" smtClean="0">
                <a:solidFill>
                  <a:srgbClr val="002060"/>
                </a:solidFill>
              </a:rPr>
              <a:t>ВЛКСМ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тираж </a:t>
            </a:r>
            <a:r>
              <a:rPr lang="ru-RU" sz="2800" b="1" dirty="0">
                <a:solidFill>
                  <a:srgbClr val="002060"/>
                </a:solidFill>
              </a:rPr>
              <a:t>составлял 7000 </a:t>
            </a:r>
            <a:r>
              <a:rPr lang="ru-RU" sz="2800" b="1" dirty="0" smtClean="0">
                <a:solidFill>
                  <a:srgbClr val="002060"/>
                </a:solidFill>
              </a:rPr>
              <a:t>экземпляров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выпуск </a:t>
            </a:r>
            <a:r>
              <a:rPr lang="ru-RU" sz="2800" b="1" dirty="0">
                <a:solidFill>
                  <a:srgbClr val="002060"/>
                </a:solidFill>
              </a:rPr>
              <a:t>был </a:t>
            </a:r>
            <a:r>
              <a:rPr lang="ru-RU" sz="2800" b="1" dirty="0" smtClean="0">
                <a:solidFill>
                  <a:srgbClr val="002060"/>
                </a:solidFill>
              </a:rPr>
              <a:t>еженедельный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на четырех страницах формата А-3.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стоимость </a:t>
            </a:r>
            <a:r>
              <a:rPr lang="ru-RU" sz="2800" b="1" dirty="0">
                <a:solidFill>
                  <a:srgbClr val="002060"/>
                </a:solidFill>
              </a:rPr>
              <a:t>составляла 15 </a:t>
            </a:r>
            <a:r>
              <a:rPr lang="ru-RU" sz="2800" b="1" dirty="0" smtClean="0">
                <a:solidFill>
                  <a:srgbClr val="002060"/>
                </a:solidFill>
              </a:rPr>
              <a:t>копеек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640960" cy="125272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Старая газета «</a:t>
            </a:r>
            <a:r>
              <a:rPr lang="ru-RU" sz="4800" b="1" dirty="0" err="1" smtClean="0">
                <a:solidFill>
                  <a:srgbClr val="FFFF00"/>
                </a:solidFill>
              </a:rPr>
              <a:t>Сылдысчыгаш</a:t>
            </a:r>
            <a:r>
              <a:rPr lang="ru-RU" sz="4800" b="1" dirty="0" smtClean="0">
                <a:solidFill>
                  <a:srgbClr val="FFFF00"/>
                </a:solidFill>
              </a:rPr>
              <a:t>»</a:t>
            </a:r>
            <a:endParaRPr lang="ru-RU" sz="4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22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00808"/>
            <a:ext cx="8640959" cy="4425355"/>
          </a:xfrm>
        </p:spPr>
        <p:txBody>
          <a:bodyPr/>
          <a:lstStyle/>
          <a:p>
            <a:r>
              <a:rPr lang="ru-RU" sz="2800" b="1" dirty="0">
                <a:solidFill>
                  <a:srgbClr val="002060"/>
                </a:solidFill>
              </a:rPr>
              <a:t>Вышло 1 </a:t>
            </a:r>
            <a:r>
              <a:rPr lang="ru-RU" sz="2800" b="1" dirty="0" smtClean="0">
                <a:solidFill>
                  <a:srgbClr val="002060"/>
                </a:solidFill>
              </a:rPr>
              <a:t>февраля 1990 </a:t>
            </a:r>
            <a:r>
              <a:rPr lang="ru-RU" sz="2800" b="1" dirty="0">
                <a:solidFill>
                  <a:srgbClr val="002060"/>
                </a:solidFill>
              </a:rPr>
              <a:t>года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газета </a:t>
            </a:r>
            <a:r>
              <a:rPr lang="ru-RU" sz="2800" b="1" dirty="0">
                <a:solidFill>
                  <a:srgbClr val="002060"/>
                </a:solidFill>
              </a:rPr>
              <a:t>для </a:t>
            </a:r>
            <a:r>
              <a:rPr lang="ru-RU" sz="2800" b="1" dirty="0" smtClean="0">
                <a:solidFill>
                  <a:srgbClr val="002060"/>
                </a:solidFill>
              </a:rPr>
              <a:t>детей </a:t>
            </a:r>
            <a:r>
              <a:rPr lang="ru-RU" sz="2800" b="1" dirty="0">
                <a:solidFill>
                  <a:srgbClr val="002060"/>
                </a:solidFill>
              </a:rPr>
              <a:t>на </a:t>
            </a:r>
            <a:r>
              <a:rPr lang="ru-RU" sz="2800" b="1" dirty="0" smtClean="0">
                <a:solidFill>
                  <a:srgbClr val="002060"/>
                </a:solidFill>
              </a:rPr>
              <a:t>тувинских и русских языках</a:t>
            </a:r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Учредитель Министерство Образовании и Науки Республики Тыва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тираж </a:t>
            </a:r>
            <a:r>
              <a:rPr lang="ru-RU" sz="2800" b="1" dirty="0">
                <a:solidFill>
                  <a:srgbClr val="002060"/>
                </a:solidFill>
              </a:rPr>
              <a:t>составлял </a:t>
            </a:r>
            <a:r>
              <a:rPr lang="ru-RU" sz="2800" b="1" dirty="0" smtClean="0">
                <a:solidFill>
                  <a:srgbClr val="002060"/>
                </a:solidFill>
              </a:rPr>
              <a:t>2230 </a:t>
            </a:r>
            <a:r>
              <a:rPr lang="ru-RU" sz="2800" b="1" dirty="0">
                <a:solidFill>
                  <a:srgbClr val="002060"/>
                </a:solidFill>
              </a:rPr>
              <a:t>экземпляров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выпуск был </a:t>
            </a:r>
            <a:r>
              <a:rPr lang="ru-RU" sz="2800" b="1" dirty="0" smtClean="0">
                <a:solidFill>
                  <a:srgbClr val="002060"/>
                </a:solidFill>
              </a:rPr>
              <a:t>еженедельный (по вторникам)</a:t>
            </a:r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sz="2800" b="1" dirty="0">
                <a:solidFill>
                  <a:srgbClr val="002060"/>
                </a:solidFill>
              </a:rPr>
              <a:t>на четырех страницах формата А-3. 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стоимость </a:t>
            </a:r>
            <a:r>
              <a:rPr lang="ru-RU" sz="2800" b="1" dirty="0" smtClean="0">
                <a:solidFill>
                  <a:srgbClr val="002060"/>
                </a:solidFill>
              </a:rPr>
              <a:t>свободная</a:t>
            </a:r>
            <a:endParaRPr lang="ru-RU" sz="2800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Новая газета </a:t>
            </a:r>
            <a:r>
              <a:rPr lang="ru-RU" sz="4800" b="1" dirty="0">
                <a:solidFill>
                  <a:srgbClr val="FFFF00"/>
                </a:solidFill>
              </a:rPr>
              <a:t>«</a:t>
            </a:r>
            <a:r>
              <a:rPr lang="ru-RU" sz="4800" b="1" dirty="0" err="1">
                <a:solidFill>
                  <a:srgbClr val="FFFF00"/>
                </a:solidFill>
              </a:rPr>
              <a:t>Сылдысчыгаш</a:t>
            </a:r>
            <a:r>
              <a:rPr lang="ru-RU" sz="4800" b="1" dirty="0">
                <a:solidFill>
                  <a:srgbClr val="FFFF00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10915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Обложка газеты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4" y="1700808"/>
            <a:ext cx="9091466" cy="5157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389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Паспорт газеты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8627785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899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048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741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эмблема (или логотип) газеты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4688"/>
            <a:ext cx="8712968" cy="4750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413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261</TotalTime>
  <Words>275</Words>
  <Application>Microsoft Office PowerPoint</Application>
  <PresentationFormat>Экран (4:3)</PresentationFormat>
  <Paragraphs>63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С ЮБИЛЕЕМ «СЫЛДЫСЧЫГАШ»</vt:lpstr>
      <vt:lpstr>Цель:</vt:lpstr>
      <vt:lpstr>Старая газета «Сылдысчыгаш»</vt:lpstr>
      <vt:lpstr>Новая газета «Сылдысчыгаш»</vt:lpstr>
      <vt:lpstr>Обложка газеты</vt:lpstr>
      <vt:lpstr>Паспорт газеты</vt:lpstr>
      <vt:lpstr>Презентация PowerPoint</vt:lpstr>
      <vt:lpstr>Презентация PowerPoint</vt:lpstr>
      <vt:lpstr>эмблема (или логотип) газеты</vt:lpstr>
      <vt:lpstr>Мальчик по имени «Сылдыс – Звезда»</vt:lpstr>
      <vt:lpstr>Презентация PowerPoint</vt:lpstr>
      <vt:lpstr>Вопросы:</vt:lpstr>
      <vt:lpstr>Вопросы:</vt:lpstr>
      <vt:lpstr>Презентация PowerPoint</vt:lpstr>
      <vt:lpstr>Адрес газеты</vt:lpstr>
      <vt:lpstr>Факс, телефоны и электронный адрес редакции газеты</vt:lpstr>
      <vt:lpstr>Подписной индекс и цена: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ЮБИЛЕЕМ «СЫЛДЫСЧЫГАШ»</dc:title>
  <dc:creator>Пользователь</dc:creator>
  <cp:lastModifiedBy>Admin</cp:lastModifiedBy>
  <cp:revision>26</cp:revision>
  <dcterms:created xsi:type="dcterms:W3CDTF">2014-12-24T08:10:25Z</dcterms:created>
  <dcterms:modified xsi:type="dcterms:W3CDTF">2015-02-06T05:04:20Z</dcterms:modified>
</cp:coreProperties>
</file>