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FFF00"/>
    <a:srgbClr val="008000"/>
    <a:srgbClr val="6600CC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31406-E81E-43EA-83D5-A1E00FE34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C691D-4BE3-4CF5-86FA-855BA1CE9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AB9E6-F689-4BA0-BD97-917687D35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6AEA7-6860-4C56-AB2E-C3D7B1115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D3959-6B93-4BF5-9D53-42D33D331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CAE87-C2C7-4A4D-B4D0-CF9DD9E51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4EF5-52D2-4656-AFE2-BF6147E09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5F5E2-3888-4509-BDCC-B364E13FC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137F1-51A7-4BE7-804F-363ADF16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6161C-9C68-49DB-93DD-DBED9443A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6BCA3-C2BB-48CF-AE90-0EAC5BA79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00FF"/>
            </a:gs>
            <a:gs pos="100000">
              <a:srgbClr val="2F007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DBA7802-FF39-44DB-8835-D376CBA3E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Европей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765175"/>
            <a:ext cx="5181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Негроидная ра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765175"/>
            <a:ext cx="28702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Индеец штата Орег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4292600"/>
            <a:ext cx="2520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>
            <a:off x="1258888" y="0"/>
            <a:ext cx="676910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Численность населения</a:t>
            </a:r>
          </a:p>
        </p:txBody>
      </p:sp>
      <p:pic>
        <p:nvPicPr>
          <p:cNvPr id="2054" name="Picture 8" descr="pe_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4292600"/>
            <a:ext cx="244792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179388" y="4365625"/>
            <a:ext cx="3455987" cy="2232025"/>
          </a:xfrm>
          <a:prstGeom prst="wedgeRoundRectCallout">
            <a:avLst>
              <a:gd name="adj1" fmla="val -55972"/>
              <a:gd name="adj2" fmla="val 60102"/>
              <a:gd name="adj3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Численность населения Северной Америки составляет более 450 млн.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Население Северной Аме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692150"/>
            <a:ext cx="493236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9" descr="Бруклинский мо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92150"/>
            <a:ext cx="39608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Размещение населения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79388" y="4005263"/>
            <a:ext cx="3960812" cy="2663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Размещение населения в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Северной Америке зависит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прежде всего от истории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заселения материка и его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природных условий.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Наиболее заселена южная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восточная части материка. 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932363" y="5805488"/>
            <a:ext cx="1008062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435600" y="3213100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3 -0.01133 C 0.0625 -0.01965 0.07014 -0.02335 0.07865 -0.02613 C 0.08872 -0.03514 0.10174 -0.03491 0.11355 -0.03676 C 0.12257 -0.04069 0.1316 -0.03861 0.14046 -0.03468 C 0.14705 -0.02589 0.15035 -0.01734 0.15955 -0.01341 C 0.16372 -0.00485 0.1665 0.00347 0.17066 0.01179 C 0.17153 0.01757 0.17483 0.04786 0.17865 0.05411 C 0.1823 0.06012 0.18768 0.05942 0.19289 0.06058 C 0.19966 0.06359 0.20521 0.06127 0.21198 0.0585 C 0.22066 0.05041 0.23056 0.04624 0.24046 0.04139 C 0.24254 0.04278 0.24514 0.04347 0.24688 0.04578 C 0.24948 0.04948 0.25035 0.05503 0.25313 0.0585 C 0.25417 0.05989 0.25539 0.06127 0.25643 0.06266 C 0.25382 0.08786 0.25209 0.12971 0.23091 0.13873 C 0.20296 0.13711 0.20191 0.1385 0.18334 0.13249 C 0.17448 0.12416 0.15921 0.12347 0.14844 0.12185 C 0.09497 0.11376 0.12014 0.11838 0.09289 0.1133 C 0.08594 0.11029 0.08212 0.10289 0.07691 0.09642 C 0.07639 0.09434 0.07622 0.09203 0.07535 0.09018 C 0.07466 0.08833 0.07292 0.08763 0.07223 0.08578 C 0.0698 0.07908 0.06858 0.06775 0.06754 0.06058 C 0.06737 0.05919 0.06684 0.03283 0.06424 0.02451 C 0.06268 0.01942 0.0573 0.01711 0.05643 0.01179 C 0.05521 0.00416 0.05643 -0.0037 0.05643 -0.01133 Z " pathEditMode="relative" ptsTypes="ffffffffffffffffffffffff">
                                      <p:cBhvr>
                                        <p:cTn id="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63 -0.00162 C 0.07656 0.00486 0.09236 0.00601 0.10764 0.0111 C 0.1092 0.01249 0.11059 0.01503 0.1125 0.01526 C 0.1316 0.01688 0.15347 0.00601 0.17274 0.00462 C 0.18594 0.0037 0.1993 0.00324 0.2125 0.00254 C 0.21892 0.00046 0.22465 -0.00231 0.22986 -0.00786 C 0.2342 -0.01272 0.23524 -0.01595 0.24097 -0.0185 C 0.24948 -0.02983 0.26267 -0.03283 0.2743 -0.03538 C 0.2809 -0.0326 0.28333 -0.02821 0.28698 -0.02058 C 0.28646 -0.00786 0.28663 0.00486 0.28542 0.01734 C 0.28385 0.03491 0.2691 0.05179 0.26007 0.06381 C 0.25729 0.07538 0.25573 0.07098 0.25365 0.08509 C 0.25486 0.11144 0.25139 0.11306 0.26163 0.1274 C 0.26337 0.13434 0.26458 0.1415 0.26632 0.14844 C 0.2658 0.15908 0.26649 0.16971 0.26476 0.18012 C 0.26337 0.18844 0.25625 0.19538 0.25208 0.20139 C 0.25069 0.21434 0.24965 0.22451 0.2441 0.23514 C 0.24601 0.2689 0.24358 0.25549 0.24896 0.27746 C 0.25 0.28162 0.25208 0.29017 0.25208 0.29017 C 0.25156 0.30081 0.25174 0.31144 0.25052 0.32185 C 0.24983 0.3274 0.24583 0.33133 0.2441 0.33665 C 0.24201 0.34266 0.24184 0.34983 0.23941 0.35561 C 0.23733 0.36046 0.23385 0.3637 0.23142 0.36832 C 0.22413 0.36601 0.22639 0.36809 0.22187 0.36208 C 0.21927 0.35861 0.21406 0.35144 0.21406 0.35144 C 0.21111 0.33942 0.20295 0.32879 0.19809 0.31769 C 0.19601 0.31306 0.19549 0.30751 0.1934 0.30289 C 0.18889 0.29249 0.18073 0.29202 0.17274 0.29017 C 0.1533 0.29179 0.1349 0.29549 0.11719 0.30705 C 0.11562 0.30913 0.11441 0.31168 0.1125 0.31329 C 0.10521 0.31977 0.10972 0.31052 0.10451 0.31977 C 0.10226 0.32393 0.09809 0.33249 0.09809 0.33249 C 0.09496 0.3311 0.09132 0.3304 0.08854 0.32809 C 0.08229 0.32277 0.08281 0.2985 0.08229 0.29225 C 0.08351 0.22173 0.07934 0.20393 0.09809 0.1526 C 0.10139 0.13087 0.10833 0.10012 0.0934 0.08509 C 0.08993 0.07098 0.075 0.0659 0.06632 0.05757 C 0.06111 0.03653 0.07274 0.02936 0.08542 0.02381 C 0.08646 0.02243 0.08854 0.01942 0.08854 0.01942 " pathEditMode="relative" ptsTypes="ffffffffffffffffffffffffffffffffffffffA">
                                      <p:cBhvr>
                                        <p:cTn id="10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Население Северной Аме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692150"/>
            <a:ext cx="514826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0" descr="Выпас ско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836613"/>
            <a:ext cx="39608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WordArt 3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Размещение населения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79388" y="4005263"/>
            <a:ext cx="3960812" cy="2663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Редко заселены северные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территории материка, занятые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тундрой и таёжными лесами.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Также низкая плотность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населения в горных районах,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где засушливый климат и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пересечённый рельеф.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3203575" y="1125538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276600" y="2492375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086 C 0.01753 -0.01433 0.02135 -0.02196 0.02222 -0.02566 C 0.0243 -0.03444 0.025 -0.04416 0.02691 -0.05317 C 0.02778 -0.05733 0.02882 -0.06751 0.03333 -0.07005 C 0.03576 -0.07144 0.03854 -0.07144 0.04114 -0.07213 C 0.05868 -0.08416 0.07916 -0.07653 0.09826 -0.08069 C 0.12118 -0.0793 0.14097 -0.07514 0.16337 -0.07213 C 0.18611 -0.07283 0.20885 -0.07283 0.2316 -0.07421 C 0.24496 -0.07491 0.26076 -0.08231 0.27448 -0.08485 C 0.30382 -0.08369 0.32257 -0.08207 0.34913 -0.07861 C 0.35781 -0.07468 0.36701 -0.07283 0.37604 -0.07005 C 0.38038 -0.06866 0.38455 -0.06728 0.38889 -0.06589 C 0.39097 -0.0652 0.39514 -0.06381 0.39514 -0.06381 C 0.40399 -0.05155 0.3941 -0.06335 0.42048 -0.05525 C 0.42604 -0.05364 0.43333 -0.04046 0.43333 -0.04046 C 0.4368 -0.02658 0.43923 -0.01109 0.44444 0.00186 C 0.45035 0.01642 0.45868 0.02752 0.46666 0.03977 C 0.47187 0.04787 0.47482 0.05665 0.47934 0.06521 C 0.4816 0.07793 0.48021 0.07099 0.48403 0.08625 C 0.48559 0.09226 0.49045 0.10336 0.49045 0.10336 C 0.49219 0.11284 0.49583 0.12486 0.5 0.13295 C 0.50173 0.14475 0.50312 0.14983 0.50781 0.16024 C 0.50833 0.1644 0.50816 0.16879 0.50937 0.17272 C 0.50989 0.1748 0.51198 0.17527 0.51267 0.17735 C 0.51423 0.18105 0.5158 0.18983 0.5158 0.18983 C 0.51441 0.20694 0.51406 0.22382 0.5 0.23006 C 0.47482 0.26174 0.39809 0.25272 0.37778 0.25342 C 0.36684 0.25573 0.35677 0.26105 0.34601 0.26382 C 0.28385 0.26105 0.31198 0.26243 0.27934 0.25527 C 0.27482 0.24949 0.27239 0.24671 0.26666 0.24278 C 0.26163 0.2333 0.25416 0.22706 0.24757 0.2192 C 0.24132 0.21203 0.23507 0.20186 0.22691 0.19839 C 0.20035 0.18683 0.16823 0.18821 0.14114 0.18567 C 0.12708 0.1829 0.11371 0.18012 0.1 0.17503 C 0.09201 0.1681 0.08351 0.15977 0.07448 0.15608 C 0.06319 0.14613 0.04965 0.13735 0.03646 0.13295 C 0.03142 0.12625 0.02344 0.11191 0.02048 0.10336 C 0.01146 0.07723 0.02222 0.10082 0.01423 0.08417 C 0.01232 0.07423 0.00937 0.06475 0.00781 0.05457 C 0.00712 0.05041 0.00677 0.04602 0.00625 0.04186 C 0.00573 0.03631 0.00538 0.03053 0.00469 0.02498 C 0.00347 0.01642 3.88889E-6 -0.00023 3.88889E-6 -0.00023 " pathEditMode="relative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0.00601 C 0.06371 0.00139 0.07083 -0.00185 0.07864 -0.00439 C 0.10243 -0.02567 0.11389 -0.02174 0.14687 -0.02359 C 0.15226 -0.02289 0.15764 -0.02243 0.16285 -0.02127 C 0.17621 -0.0185 0.1842 -0.00509 0.19462 0.00393 C 0.19566 0.00601 0.19705 0.00809 0.19774 0.0104 C 0.19913 0.01457 0.20087 0.02312 0.20087 0.02312 C 0.20139 0.04555 0.19653 0.09225 0.21198 0.11399 C 0.21059 0.12902 0.20903 0.13757 0.20087 0.14774 C 0.19462 0.17272 0.20226 0.14035 0.19774 0.20902 C 0.19739 0.2148 0.19462 0.22589 0.19462 0.22589 C 0.19566 0.24809 0.19201 0.28046 0.20573 0.2978 C 0.20903 0.30705 0.21198 0.31121 0.2184 0.31676 C 0.22552 0.3311 0.22205 0.32601 0.22795 0.33387 C 0.23281 0.35306 0.23854 0.37272 0.24531 0.39075 C 0.2493 0.41225 0.24392 0.38983 0.25017 0.40347 C 0.25434 0.41272 0.25 0.41526 0.25798 0.42266 C 0.26285 0.44023 0.26198 0.44162 0.25972 0.46705 C 0.25955 0.46936 0.25937 0.47214 0.25798 0.47329 C 0.25469 0.47607 0.25052 0.47607 0.24687 0.47746 C 0.23212 0.47537 0.22569 0.47006 0.21198 0.46705 C 0.1941 0.45457 0.16944 0.45364 0.15017 0.45225 C 0.14722 0.44023 0.14722 0.42844 0.14531 0.41618 C 0.14236 0.39746 0.13489 0.37665 0.12465 0.36347 C 0.11892 0.33965 0.15469 0.35445 0.16128 0.35491 C 0.16389 0.35422 0.16684 0.35491 0.1691 0.35283 C 0.1743 0.34821 0.16962 0.33156 0.16597 0.3274 C 0.14948 0.30867 0.12778 0.30566 0.10729 0.30196 C 0.10017 0.29272 0.09687 0.28115 0.09132 0.27029 C 0.09045 0.26566 0.08802 0.25225 0.08663 0.24925 C 0.08316 0.24208 0.08368 0.24439 0.08194 0.23653 C 0.08125 0.23376 0.0809 0.23075 0.08021 0.22798 C 0.07916 0.22381 0.07708 0.21549 0.07708 0.21549 C 0.07378 0.17549 0.0816 0.13295 0.07239 0.0948 C 0.07934 0.0941 0.08628 0.0948 0.09305 0.09272 C 0.09566 0.09202 0.09722 0.08855 0.0993 0.08647 C 0.10642 0.07977 0.11232 0.07144 0.1184 0.06312 C 0.125 0.03653 0.11041 0.03468 0.09774 0.02312 C 0.09618 0.02173 0.09479 0.01942 0.09305 0.01873 C 0.08993 0.01734 0.08351 0.01457 0.08351 0.01457 C 0.07969 0.00971 0.08125 0.01179 0.07864 0.00832 " pathEditMode="relative" ptsTypes="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2" descr="Чика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7050" y="692150"/>
            <a:ext cx="35369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Население Северной Амер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50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Крупнейшие города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4859338" y="2636838"/>
            <a:ext cx="194468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Нью-Йорк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4356100" y="3357563"/>
            <a:ext cx="360363" cy="4318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4356100" y="3716338"/>
            <a:ext cx="360363" cy="360362"/>
          </a:xfrm>
          <a:prstGeom prst="flowChartConnector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4859338" y="3429000"/>
            <a:ext cx="194468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Филадельфия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284663" y="4005263"/>
            <a:ext cx="360362" cy="360362"/>
          </a:xfrm>
          <a:prstGeom prst="flowChartConnector">
            <a:avLst/>
          </a:prstGeom>
          <a:solidFill>
            <a:srgbClr val="FF00FF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4859338" y="4221163"/>
            <a:ext cx="194468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Бостон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211638" y="2924175"/>
            <a:ext cx="360362" cy="360363"/>
          </a:xfrm>
          <a:prstGeom prst="flowChartConnector">
            <a:avLst/>
          </a:prstGeom>
          <a:solidFill>
            <a:srgbClr val="00FF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132138" y="1844675"/>
            <a:ext cx="194468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Монреаль</a:t>
            </a:r>
          </a:p>
        </p:txBody>
      </p:sp>
      <p:sp>
        <p:nvSpPr>
          <p:cNvPr id="15374" name="AutoShape 14"/>
          <p:cNvSpPr>
            <a:spLocks noChangeArrowheads="1"/>
          </p:cNvSpPr>
          <p:nvPr/>
        </p:nvSpPr>
        <p:spPr bwMode="auto">
          <a:xfrm>
            <a:off x="2627313" y="6426200"/>
            <a:ext cx="360362" cy="4318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3059113" y="6137275"/>
            <a:ext cx="194468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Мехико</a:t>
            </a:r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1258888" y="4365625"/>
            <a:ext cx="360362" cy="431800"/>
          </a:xfrm>
          <a:prstGeom prst="flowChartConnector">
            <a:avLst/>
          </a:prstGeom>
          <a:solidFill>
            <a:srgbClr val="0000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0" y="4941888"/>
            <a:ext cx="2089150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Лос-Анджелес</a:t>
            </a:r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3348038" y="3644900"/>
            <a:ext cx="360362" cy="431800"/>
          </a:xfrm>
          <a:prstGeom prst="flowChartConnector">
            <a:avLst/>
          </a:prstGeom>
          <a:solidFill>
            <a:srgbClr val="0000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1619250" y="2924175"/>
            <a:ext cx="1801813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Чикаго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53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153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70" decel="100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770" decel="100000"/>
                                        <p:tgtEl>
                                          <p:spTgt spid="153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53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80" grpId="0" animBg="1"/>
      <p:bldP spid="153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Гаваи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84538"/>
            <a:ext cx="49704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3419475" y="0"/>
            <a:ext cx="2016125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США</a:t>
            </a:r>
          </a:p>
        </p:txBody>
      </p:sp>
      <p:pic>
        <p:nvPicPr>
          <p:cNvPr id="14340" name="Picture 5" descr="us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36004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179388" y="5805488"/>
            <a:ext cx="4537075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США самая развитая страна мира.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5580063" y="6021388"/>
            <a:ext cx="2016125" cy="8366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Гавайские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острова</a:t>
            </a:r>
          </a:p>
        </p:txBody>
      </p:sp>
      <p:pic>
        <p:nvPicPr>
          <p:cNvPr id="14343" name="Picture 10" descr="Политическая карта С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88913"/>
            <a:ext cx="30241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1" descr="Аляск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620713"/>
            <a:ext cx="30956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3563938" y="2781300"/>
            <a:ext cx="1511300" cy="6492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Аляска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2771775" y="0"/>
            <a:ext cx="3529013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Вашингтон</a:t>
            </a:r>
          </a:p>
        </p:txBody>
      </p:sp>
      <p:pic>
        <p:nvPicPr>
          <p:cNvPr id="15363" name="Picture 5" descr="Вашингтон, Белый д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492375"/>
            <a:ext cx="51498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Новый рисунок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620713"/>
            <a:ext cx="455612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5219700" y="5949950"/>
            <a:ext cx="3744913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Вашингтон – столица США.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sp>
        <p:nvSpPr>
          <p:cNvPr id="15366" name="AutoShape 8"/>
          <p:cNvSpPr>
            <a:spLocks noChangeArrowheads="1"/>
          </p:cNvSpPr>
          <p:nvPr/>
        </p:nvSpPr>
        <p:spPr bwMode="auto">
          <a:xfrm>
            <a:off x="1331913" y="1773238"/>
            <a:ext cx="2232025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471800"/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FFFF00"/>
                </a:solidFill>
                <a:latin typeface="Times New Roman" pitchFamily="18" charset="0"/>
              </a:rPr>
              <a:t>Белый дом</a:t>
            </a:r>
          </a:p>
        </p:txBody>
      </p:sp>
      <p:sp>
        <p:nvSpPr>
          <p:cNvPr id="15367" name="AutoShape 9"/>
          <p:cNvSpPr>
            <a:spLocks noChangeArrowheads="1"/>
          </p:cNvSpPr>
          <p:nvPr/>
        </p:nvSpPr>
        <p:spPr bwMode="auto">
          <a:xfrm>
            <a:off x="5867400" y="4292600"/>
            <a:ext cx="2232025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471800"/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FFFF00"/>
                </a:solidFill>
                <a:latin typeface="Times New Roman" pitchFamily="18" charset="0"/>
              </a:rPr>
              <a:t>Капитолий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Оттав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8325" y="2492375"/>
            <a:ext cx="603567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Политическая карта Кана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9025" y="0"/>
            <a:ext cx="29749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Оттава, флаг над парламент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765175"/>
            <a:ext cx="35290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179388" y="5805488"/>
            <a:ext cx="3744912" cy="10525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Оттава – столица Канады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sp>
        <p:nvSpPr>
          <p:cNvPr id="16390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2952750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Канада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2484438" y="0"/>
            <a:ext cx="27368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Мексика</a:t>
            </a:r>
          </a:p>
        </p:txBody>
      </p:sp>
      <p:pic>
        <p:nvPicPr>
          <p:cNvPr id="17411" name="Picture 5" descr="Политическая карта Мекс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88913"/>
            <a:ext cx="33845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Мехи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284538"/>
            <a:ext cx="47529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4716463" y="6165850"/>
            <a:ext cx="3744912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Мехико – столица Мексики.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pic>
        <p:nvPicPr>
          <p:cNvPr id="17414" name="Picture 8" descr="Мексика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765175"/>
            <a:ext cx="49688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Мексик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221163"/>
            <a:ext cx="3887787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3132138" y="0"/>
            <a:ext cx="27368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Куба</a:t>
            </a:r>
          </a:p>
        </p:txBody>
      </p:sp>
      <p:pic>
        <p:nvPicPr>
          <p:cNvPr id="18435" name="Picture 5" descr="c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725"/>
            <a:ext cx="38512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Гава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492375"/>
            <a:ext cx="5546725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4500563" y="6021388"/>
            <a:ext cx="3744912" cy="8366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Гавана – столица Кубы.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pic>
        <p:nvPicPr>
          <p:cNvPr id="18438" name="Picture 8" descr="Куб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92150"/>
            <a:ext cx="49688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Коренное население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900113" y="1341438"/>
            <a:ext cx="3167062" cy="1150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Индейцы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292725" y="1341438"/>
            <a:ext cx="3167063" cy="1150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Эскимосы</a:t>
            </a:r>
          </a:p>
        </p:txBody>
      </p:sp>
      <p:pic>
        <p:nvPicPr>
          <p:cNvPr id="3077" name="Picture 7" descr="индей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565400"/>
            <a:ext cx="4392612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эскимосы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565400"/>
            <a:ext cx="408781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in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92150"/>
            <a:ext cx="28082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Население Северной Амер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765175"/>
            <a:ext cx="4200525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Заселение материка</a:t>
            </a:r>
          </a:p>
        </p:txBody>
      </p:sp>
      <p:sp>
        <p:nvSpPr>
          <p:cNvPr id="5125" name="Cloud"/>
          <p:cNvSpPr>
            <a:spLocks noChangeAspect="1" noEditPoints="1" noChangeArrowheads="1"/>
          </p:cNvSpPr>
          <p:nvPr/>
        </p:nvSpPr>
        <p:spPr bwMode="auto">
          <a:xfrm>
            <a:off x="3454400" y="3546475"/>
            <a:ext cx="5689600" cy="33115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FFFF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Заселение материка началось примерно 2,5-3 тыс. лет назад. Древние предки индейцев расселились по всей территории материка.</a:t>
            </a:r>
          </a:p>
        </p:txBody>
      </p:sp>
      <p:pic>
        <p:nvPicPr>
          <p:cNvPr id="4102" name="Picture 8" descr="CAVEMAN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4481513"/>
            <a:ext cx="21605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in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92150"/>
            <a:ext cx="33115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индеец 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92150"/>
            <a:ext cx="424815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sp>
        <p:nvSpPr>
          <p:cNvPr id="7173" name="Cloud"/>
          <p:cNvSpPr>
            <a:spLocks noChangeAspect="1" noEditPoints="1" noChangeArrowheads="1"/>
          </p:cNvSpPr>
          <p:nvPr/>
        </p:nvSpPr>
        <p:spPr bwMode="auto">
          <a:xfrm>
            <a:off x="3203575" y="3429000"/>
            <a:ext cx="5940425" cy="3429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8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Численность современных индейцев составляет около 15 млн. человек. Индейцы занимались охотой, рыболовством и земледелием. Они выращивали кукурузу, томаты и другие культурные растения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Индеец-охо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36004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 descr="Новый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765175"/>
            <a:ext cx="39798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sp>
        <p:nvSpPr>
          <p:cNvPr id="8197" name="Cloud"/>
          <p:cNvSpPr>
            <a:spLocks noChangeAspect="1" noEditPoints="1" noChangeArrowheads="1"/>
          </p:cNvSpPr>
          <p:nvPr/>
        </p:nvSpPr>
        <p:spPr bwMode="auto">
          <a:xfrm>
            <a:off x="0" y="3573463"/>
            <a:ext cx="6659563" cy="32845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 приходом европейцев судьба индейцев сложилась трагически: их истребляли, сгоняли с плодородных земель. Многие индейские племена – ирокезы, гуроны, алгонкины, сиу, семинолы исчезли или сократились в численности.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Cloud"/>
          <p:cNvSpPr>
            <a:spLocks noChangeAspect="1" noEditPoints="1" noChangeArrowheads="1"/>
          </p:cNvSpPr>
          <p:nvPr/>
        </p:nvSpPr>
        <p:spPr bwMode="auto">
          <a:xfrm>
            <a:off x="0" y="4292600"/>
            <a:ext cx="4427538" cy="2565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Живут индейцы в жилищах, которые называются вигвам.</a:t>
            </a:r>
          </a:p>
        </p:txBody>
      </p:sp>
      <p:pic>
        <p:nvPicPr>
          <p:cNvPr id="7171" name="Picture 7" descr="вигвам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765175"/>
            <a:ext cx="5329238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инде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3644900"/>
            <a:ext cx="417671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pic>
        <p:nvPicPr>
          <p:cNvPr id="7174" name="Picture 6" descr="вигвам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765175"/>
            <a:ext cx="37449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эским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765175"/>
            <a:ext cx="31686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эскимосы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765175"/>
            <a:ext cx="57626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Эскимосы</a:t>
            </a:r>
          </a:p>
        </p:txBody>
      </p:sp>
      <p:sp>
        <p:nvSpPr>
          <p:cNvPr id="9221" name="Cloud"/>
          <p:cNvSpPr>
            <a:spLocks noChangeAspect="1" noEditPoints="1" noChangeArrowheads="1"/>
          </p:cNvSpPr>
          <p:nvPr/>
        </p:nvSpPr>
        <p:spPr bwMode="auto">
          <a:xfrm>
            <a:off x="0" y="4652963"/>
            <a:ext cx="7451725" cy="22050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00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Предки современных индейцев появились позднее. Они начали осваивать арктические и субарктические территории, так как южные районы уже были заняты.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инуи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836613"/>
            <a:ext cx="36877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6" descr="иглу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836613"/>
            <a:ext cx="49688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Эскимосы</a:t>
            </a:r>
          </a:p>
        </p:txBody>
      </p:sp>
      <p:sp>
        <p:nvSpPr>
          <p:cNvPr id="10245" name="Cloud"/>
          <p:cNvSpPr>
            <a:spLocks noChangeAspect="1" noEditPoints="1" noChangeArrowheads="1"/>
          </p:cNvSpPr>
          <p:nvPr/>
        </p:nvSpPr>
        <p:spPr bwMode="auto">
          <a:xfrm>
            <a:off x="0" y="4652963"/>
            <a:ext cx="7451725" cy="22050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00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Эскимосы называют себя инуитами. Живут они на Аляске, севере Канады и в Гренландии, в особых домах из снега – иглу. Всего их насчитывается около 60 тыс. человек.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Итальян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765175"/>
            <a:ext cx="3606800" cy="58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7" descr="Китайские студен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765175"/>
            <a:ext cx="54006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Современное население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0" y="3429000"/>
            <a:ext cx="6659563" cy="3168650"/>
          </a:xfrm>
          <a:prstGeom prst="cloudCallout">
            <a:avLst>
              <a:gd name="adj1" fmla="val -47019"/>
              <a:gd name="adj2" fmla="val 56315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Основную часть населения составляют выходцы из разных стран Европы, в основном Великобритании. В последние десятилетия особенно возросло число переселенцев из Южной Америки и Азии.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300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Мама</cp:lastModifiedBy>
  <cp:revision>11</cp:revision>
  <dcterms:created xsi:type="dcterms:W3CDTF">2009-02-28T12:47:37Z</dcterms:created>
  <dcterms:modified xsi:type="dcterms:W3CDTF">2012-01-07T04:33:31Z</dcterms:modified>
</cp:coreProperties>
</file>