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2" r:id="rId1"/>
  </p:sldMasterIdLst>
  <p:sldIdLst>
    <p:sldId id="280" r:id="rId2"/>
    <p:sldId id="294" r:id="rId3"/>
    <p:sldId id="299" r:id="rId4"/>
    <p:sldId id="290" r:id="rId5"/>
    <p:sldId id="295" r:id="rId6"/>
    <p:sldId id="291" r:id="rId7"/>
    <p:sldId id="305" r:id="rId8"/>
    <p:sldId id="292" r:id="rId9"/>
    <p:sldId id="293" r:id="rId10"/>
    <p:sldId id="304" r:id="rId11"/>
    <p:sldId id="302" r:id="rId12"/>
    <p:sldId id="288" r:id="rId13"/>
    <p:sldId id="284" r:id="rId14"/>
    <p:sldId id="287" r:id="rId15"/>
    <p:sldId id="301" r:id="rId16"/>
    <p:sldId id="286" r:id="rId17"/>
    <p:sldId id="300" r:id="rId18"/>
    <p:sldId id="289" r:id="rId19"/>
    <p:sldId id="285" r:id="rId20"/>
    <p:sldId id="306" r:id="rId21"/>
    <p:sldId id="303" r:id="rId22"/>
    <p:sldId id="298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9900"/>
    <a:srgbClr val="9900CC"/>
    <a:srgbClr val="3333FF"/>
    <a:srgbClr val="CC3300"/>
    <a:srgbClr val="FF0066"/>
    <a:srgbClr val="00CCFF"/>
    <a:srgbClr val="009900"/>
    <a:srgbClr val="FF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40" autoAdjust="0"/>
    <p:restoredTop sz="94118" autoAdjust="0"/>
  </p:normalViewPr>
  <p:slideViewPr>
    <p:cSldViewPr>
      <p:cViewPr varScale="1">
        <p:scale>
          <a:sx n="87" d="100"/>
          <a:sy n="87" d="100"/>
        </p:scale>
        <p:origin x="1494" y="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D41376B8-69C7-48D2-8008-E03909B709AE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85241491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B9F0AC8-8030-415B-833A-7B247EA17C0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828970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98794890-F858-46F5-B645-519C49FD0D5C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06295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6DDEBF6C-8E50-42FF-9296-08089F0F910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5050954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92B49EF6-DC90-4AC0-803F-1C8608224AB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5307920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3C4BF9-C92D-4013-BED2-10DF379798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32823303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AFF2AA26-F6E0-48C2-A017-F989F5B303FB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7816257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76B14C05-B525-4C0E-A6FC-009586DF41F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969845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0130D3-EC6D-433F-AA2E-6C5818B19C7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783319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2D20CF38-45EE-4FE7-995F-AE1554336CE6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3353046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fld id="{F55531CD-4800-407A-A7A3-CF9FDD0F8148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430462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  <a:normAutofit/>
          </a:bodyPr>
          <a:lstStyle>
            <a:lvl1pPr algn="ctr">
              <a:defRPr sz="1600">
                <a:solidFill>
                  <a:srgbClr val="7B9899"/>
                </a:solidFill>
              </a:defRPr>
            </a:lvl1pPr>
          </a:lstStyle>
          <a:p>
            <a:fld id="{D360AC68-7935-4208-A16D-ECBE42114B40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38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  <a:endParaRPr lang="en-US" altLang="ru-RU" smtClean="0"/>
          </a:p>
        </p:txBody>
      </p:sp>
      <p:sp>
        <p:nvSpPr>
          <p:cNvPr id="1039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  <a:endParaRPr lang="en-US" altLang="ru-RU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18" r:id="rId2"/>
    <p:sldLayoutId id="2147483919" r:id="rId3"/>
    <p:sldLayoutId id="2147483920" r:id="rId4"/>
    <p:sldLayoutId id="2147483921" r:id="rId5"/>
    <p:sldLayoutId id="2147483922" r:id="rId6"/>
    <p:sldLayoutId id="2147483923" r:id="rId7"/>
    <p:sldLayoutId id="2147483924" r:id="rId8"/>
    <p:sldLayoutId id="2147483925" r:id="rId9"/>
    <p:sldLayoutId id="2147483926" r:id="rId10"/>
    <p:sldLayoutId id="214748392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anose="05020102010507070707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anose="05000000000000000000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anose="05020102010507070707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anose="05000000000000000000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gif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gif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gif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gif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685800" y="3352800"/>
            <a:ext cx="7848600" cy="12192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5400" dirty="0" smtClean="0"/>
              <a:t>население и политическая карта </a:t>
            </a:r>
            <a:endParaRPr lang="ru-RU" sz="5400" dirty="0"/>
          </a:p>
        </p:txBody>
      </p:sp>
      <p:sp>
        <p:nvSpPr>
          <p:cNvPr id="13315" name="Заголовок 3"/>
          <p:cNvSpPr>
            <a:spLocks noGrp="1"/>
          </p:cNvSpPr>
          <p:nvPr>
            <p:ph type="ctrTitle"/>
          </p:nvPr>
        </p:nvSpPr>
        <p:spPr>
          <a:xfrm>
            <a:off x="304800" y="381000"/>
            <a:ext cx="6477000" cy="914400"/>
          </a:xfrm>
        </p:spPr>
        <p:txBody>
          <a:bodyPr/>
          <a:lstStyle/>
          <a:p>
            <a:pPr eaLnBrk="1" hangingPunct="1"/>
            <a:r>
              <a:rPr lang="ru-RU" altLang="ru-RU" b="1" smtClean="0"/>
              <a:t>НАРОДЫ И СТРАНЫ</a:t>
            </a:r>
          </a:p>
        </p:txBody>
      </p:sp>
      <p:pic>
        <p:nvPicPr>
          <p:cNvPr id="13316" name="Picture 8" descr="globus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4400" y="5257800"/>
            <a:ext cx="1122363" cy="1122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086600" y="0"/>
            <a:ext cx="2057400" cy="20574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28600" y="228600"/>
            <a:ext cx="8458200" cy="2432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latin typeface="Comic Sans MS" panose="030F0702030302020204" pitchFamily="66" charset="0"/>
              </a:rPr>
              <a:t>Крупнейшие индейские 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4400" b="1">
                <a:latin typeface="Comic Sans MS" panose="030F0702030302020204" pitchFamily="66" charset="0"/>
              </a:rPr>
              <a:t>народы</a:t>
            </a:r>
          </a:p>
          <a:p>
            <a:pPr eaLnBrk="1" hangingPunct="1">
              <a:spcBef>
                <a:spcPct val="50000"/>
              </a:spcBef>
            </a:pPr>
            <a:endParaRPr lang="ru-RU" altLang="ru-RU" sz="2800" b="1">
              <a:latin typeface="Times New Roman" panose="02020603050405020304" pitchFamily="18" charset="0"/>
            </a:endParaRPr>
          </a:p>
        </p:txBody>
      </p:sp>
      <p:sp>
        <p:nvSpPr>
          <p:cNvPr id="22531" name="Rectangle 4"/>
          <p:cNvSpPr>
            <a:spLocks noChangeArrowheads="1"/>
          </p:cNvSpPr>
          <p:nvPr/>
        </p:nvSpPr>
        <p:spPr bwMode="auto">
          <a:xfrm>
            <a:off x="250825" y="2492375"/>
            <a:ext cx="2376488" cy="1081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2" name="Text Box 9"/>
          <p:cNvSpPr txBox="1">
            <a:spLocks noChangeArrowheads="1"/>
          </p:cNvSpPr>
          <p:nvPr/>
        </p:nvSpPr>
        <p:spPr bwMode="auto">
          <a:xfrm>
            <a:off x="468313" y="2636838"/>
            <a:ext cx="1728787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Кечуа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15 млн.чел.</a:t>
            </a:r>
          </a:p>
        </p:txBody>
      </p:sp>
      <p:sp>
        <p:nvSpPr>
          <p:cNvPr id="22533" name="Rectangle 10"/>
          <p:cNvSpPr>
            <a:spLocks noChangeArrowheads="1"/>
          </p:cNvSpPr>
          <p:nvPr/>
        </p:nvSpPr>
        <p:spPr bwMode="auto">
          <a:xfrm>
            <a:off x="5795963" y="5013325"/>
            <a:ext cx="2376487" cy="1081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4" name="Rectangle 11"/>
          <p:cNvSpPr>
            <a:spLocks noChangeArrowheads="1"/>
          </p:cNvSpPr>
          <p:nvPr/>
        </p:nvSpPr>
        <p:spPr bwMode="auto">
          <a:xfrm>
            <a:off x="684213" y="5084763"/>
            <a:ext cx="2376487" cy="10810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5" name="Rectangle 12"/>
          <p:cNvSpPr>
            <a:spLocks noChangeArrowheads="1"/>
          </p:cNvSpPr>
          <p:nvPr/>
        </p:nvSpPr>
        <p:spPr bwMode="auto">
          <a:xfrm>
            <a:off x="3132138" y="3573463"/>
            <a:ext cx="2376487" cy="1081087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22536" name="Rectangle 13"/>
          <p:cNvSpPr>
            <a:spLocks noChangeArrowheads="1"/>
          </p:cNvSpPr>
          <p:nvPr/>
        </p:nvSpPr>
        <p:spPr bwMode="auto">
          <a:xfrm>
            <a:off x="5867400" y="2492375"/>
            <a:ext cx="2376488" cy="1081088"/>
          </a:xfrm>
          <a:prstGeom prst="rect">
            <a:avLst/>
          </a:prstGeom>
          <a:solidFill>
            <a:schemeClr val="bg2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r>
              <a:rPr lang="ru-RU" altLang="ru-RU" sz="2000" b="1"/>
              <a:t>Аймара</a:t>
            </a:r>
          </a:p>
          <a:p>
            <a:pPr algn="ctr" eaLnBrk="1" hangingPunct="1"/>
            <a:endParaRPr lang="ru-RU" altLang="ru-RU" sz="2000" b="1"/>
          </a:p>
          <a:p>
            <a:pPr algn="ctr" eaLnBrk="1" hangingPunct="1"/>
            <a:r>
              <a:rPr lang="ru-RU" altLang="ru-RU" sz="2000" b="1"/>
              <a:t>2,55млн.чел</a:t>
            </a:r>
          </a:p>
        </p:txBody>
      </p:sp>
      <p:sp>
        <p:nvSpPr>
          <p:cNvPr id="22537" name="Line 14"/>
          <p:cNvSpPr>
            <a:spLocks noChangeShapeType="1"/>
          </p:cNvSpPr>
          <p:nvPr/>
        </p:nvSpPr>
        <p:spPr bwMode="auto">
          <a:xfrm flipH="1">
            <a:off x="1692275" y="1628775"/>
            <a:ext cx="1655763" cy="7921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8" name="Line 15"/>
          <p:cNvSpPr>
            <a:spLocks noChangeShapeType="1"/>
          </p:cNvSpPr>
          <p:nvPr/>
        </p:nvSpPr>
        <p:spPr bwMode="auto">
          <a:xfrm>
            <a:off x="5003800" y="1628775"/>
            <a:ext cx="1800225" cy="7207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39" name="Line 16"/>
          <p:cNvSpPr>
            <a:spLocks noChangeShapeType="1"/>
          </p:cNvSpPr>
          <p:nvPr/>
        </p:nvSpPr>
        <p:spPr bwMode="auto">
          <a:xfrm>
            <a:off x="4284663" y="1844675"/>
            <a:ext cx="0" cy="15128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0" name="Line 17"/>
          <p:cNvSpPr>
            <a:spLocks noChangeShapeType="1"/>
          </p:cNvSpPr>
          <p:nvPr/>
        </p:nvSpPr>
        <p:spPr bwMode="auto">
          <a:xfrm flipH="1">
            <a:off x="1908175" y="1773238"/>
            <a:ext cx="1871663" cy="32400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1" name="Line 18"/>
          <p:cNvSpPr>
            <a:spLocks noChangeShapeType="1"/>
          </p:cNvSpPr>
          <p:nvPr/>
        </p:nvSpPr>
        <p:spPr bwMode="auto">
          <a:xfrm>
            <a:off x="4572000" y="1773238"/>
            <a:ext cx="2160588" cy="31686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2542" name="Text Box 19"/>
          <p:cNvSpPr txBox="1">
            <a:spLocks noChangeArrowheads="1"/>
          </p:cNvSpPr>
          <p:nvPr/>
        </p:nvSpPr>
        <p:spPr bwMode="auto">
          <a:xfrm>
            <a:off x="971550" y="5157788"/>
            <a:ext cx="18002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Араваки</a:t>
            </a:r>
          </a:p>
          <a:p>
            <a:pPr eaLnBrk="1" hangingPunct="1">
              <a:spcBef>
                <a:spcPct val="50000"/>
              </a:spcBef>
            </a:pPr>
            <a:r>
              <a:rPr lang="ru-RU" altLang="ru-RU" sz="2000" b="1"/>
              <a:t>400тыс.чел.</a:t>
            </a:r>
          </a:p>
        </p:txBody>
      </p:sp>
      <p:sp>
        <p:nvSpPr>
          <p:cNvPr id="22543" name="Text Box 22"/>
          <p:cNvSpPr txBox="1">
            <a:spLocks noChangeArrowheads="1"/>
          </p:cNvSpPr>
          <p:nvPr/>
        </p:nvSpPr>
        <p:spPr bwMode="auto">
          <a:xfrm>
            <a:off x="3276600" y="3716338"/>
            <a:ext cx="20161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Арауканы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870тыс.чел.</a:t>
            </a:r>
          </a:p>
        </p:txBody>
      </p:sp>
      <p:sp>
        <p:nvSpPr>
          <p:cNvPr id="22544" name="Text Box 23"/>
          <p:cNvSpPr txBox="1">
            <a:spLocks noChangeArrowheads="1"/>
          </p:cNvSpPr>
          <p:nvPr/>
        </p:nvSpPr>
        <p:spPr bwMode="auto">
          <a:xfrm>
            <a:off x="5940425" y="5157788"/>
            <a:ext cx="2016125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Чибча</a:t>
            </a:r>
          </a:p>
          <a:p>
            <a:pPr algn="ctr" eaLnBrk="1" hangingPunct="1">
              <a:spcBef>
                <a:spcPct val="50000"/>
              </a:spcBef>
            </a:pPr>
            <a:r>
              <a:rPr lang="ru-RU" altLang="ru-RU" sz="2000" b="1"/>
              <a:t>635 тыс.чел.</a:t>
            </a:r>
          </a:p>
        </p:txBody>
      </p:sp>
      <p:pic>
        <p:nvPicPr>
          <p:cNvPr id="22545" name="Picture 5" descr="0001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152400"/>
            <a:ext cx="17145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>
    <p:sndAc>
      <p:endSnd/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ru-RU" sz="5400" b="1" dirty="0" smtClean="0"/>
              <a:t>Коренные народы</a:t>
            </a:r>
            <a:endParaRPr lang="ru-RU" sz="5400" b="1" dirty="0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295400"/>
            <a:ext cx="8686800" cy="4724400"/>
          </a:xfrm>
        </p:spPr>
        <p:txBody>
          <a:bodyPr/>
          <a:lstStyle/>
          <a:p>
            <a:r>
              <a:rPr lang="ru-RU" altLang="ru-RU" b="1" smtClean="0"/>
              <a:t>Аравакские племена –Бразилия, Колумбия, Перу</a:t>
            </a:r>
          </a:p>
          <a:p>
            <a:r>
              <a:rPr lang="ru-RU" altLang="ru-RU" b="1" smtClean="0"/>
              <a:t>Тупи – Бразилия</a:t>
            </a:r>
          </a:p>
          <a:p>
            <a:r>
              <a:rPr lang="ru-RU" altLang="ru-RU" b="1" smtClean="0"/>
              <a:t> Чако – Аргентина</a:t>
            </a:r>
          </a:p>
          <a:p>
            <a:r>
              <a:rPr lang="ru-RU" altLang="ru-RU" b="1" smtClean="0"/>
              <a:t>Кечуа, аймара – Перу, Боливия</a:t>
            </a:r>
          </a:p>
        </p:txBody>
      </p:sp>
      <p:pic>
        <p:nvPicPr>
          <p:cNvPr id="82948" name="Picture 4" descr="Индейцы Южной Аме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114800" y="3733800"/>
            <a:ext cx="4394200" cy="27781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23557" name="Picture 5" descr="00014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95400" y="3886200"/>
            <a:ext cx="17145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9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Заголовок 5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143000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solidFill>
                  <a:srgbClr val="7B9899"/>
                </a:solidFill>
              </a:rPr>
              <a:t>Состав населения</a:t>
            </a:r>
          </a:p>
        </p:txBody>
      </p:sp>
      <p:sp>
        <p:nvSpPr>
          <p:cNvPr id="24579" name="Содержимое 6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4238" cy="4572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8200" y="1905000"/>
            <a:ext cx="3352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Индейцы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685800" y="1905000"/>
            <a:ext cx="32766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Европейцы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590800" y="4267200"/>
            <a:ext cx="3352800" cy="1447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4000" b="1" i="1" dirty="0"/>
              <a:t>МЕТИСЫ</a:t>
            </a: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1295400" y="3505200"/>
            <a:ext cx="1143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6248400" y="3581400"/>
            <a:ext cx="1143000" cy="1676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4585" name="Picture 9" descr="C:\Documents and Settings\Сергей\Рабочий стол\аргентина\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9400" y="2971800"/>
            <a:ext cx="12954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6" name="Picture 10" descr="C:\Documents and Settings\Сергей\Рабочий стол\аргентина\21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43800" y="2895600"/>
            <a:ext cx="1143000" cy="1695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Метис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5029200" y="5029200"/>
            <a:ext cx="2733522" cy="161161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5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143000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solidFill>
                  <a:srgbClr val="7B9899"/>
                </a:solidFill>
              </a:rPr>
              <a:t>Состав населения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53000" y="1905000"/>
            <a:ext cx="30480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err="1"/>
              <a:t>Негры</a:t>
            </a:r>
            <a:endParaRPr lang="ru-RU" sz="36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8200" y="1905000"/>
            <a:ext cx="32004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Европейцы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19400" y="4267200"/>
            <a:ext cx="3200400" cy="1447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МУЛАТЫ</a:t>
            </a: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1295400" y="3505200"/>
            <a:ext cx="1143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6400800" y="3581400"/>
            <a:ext cx="1143000" cy="1676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5608" name="Picture 10" descr="C:\Documents and Settings\Сергей\Рабочий стол\аргентина\3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3048000"/>
            <a:ext cx="12954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9" name="Содержимое 1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ru-RU" altLang="ru-RU" i="1" smtClean="0"/>
          </a:p>
        </p:txBody>
      </p:sp>
      <p:pic>
        <p:nvPicPr>
          <p:cNvPr id="25610" name="Picture 11" descr="C:\Documents and Settings\Сергей\Рабочий стол\аргентина\3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0" y="3048000"/>
            <a:ext cx="1447800" cy="108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Мулат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34000" y="5064359"/>
            <a:ext cx="2904472" cy="179364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Заголовок 5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143000"/>
          </a:xfrm>
        </p:spPr>
        <p:txBody>
          <a:bodyPr/>
          <a:lstStyle/>
          <a:p>
            <a:pPr eaLnBrk="1" hangingPunct="1"/>
            <a:r>
              <a:rPr lang="ru-RU" altLang="ru-RU" sz="6600" smtClean="0">
                <a:solidFill>
                  <a:srgbClr val="7B9899"/>
                </a:solidFill>
              </a:rPr>
              <a:t>Состав населения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953000" y="1905000"/>
            <a:ext cx="28956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err="1"/>
              <a:t>Негры</a:t>
            </a:r>
            <a:endParaRPr lang="ru-RU" sz="3600" b="1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838200" y="1905000"/>
            <a:ext cx="2971800" cy="15240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Индейцы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895600" y="4267200"/>
            <a:ext cx="3124200" cy="14478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/>
              <a:t>САМБО</a:t>
            </a:r>
          </a:p>
        </p:txBody>
      </p:sp>
      <p:sp>
        <p:nvSpPr>
          <p:cNvPr id="11" name="Выгнутая влево стрелка 10"/>
          <p:cNvSpPr/>
          <p:nvPr/>
        </p:nvSpPr>
        <p:spPr>
          <a:xfrm>
            <a:off x="1600200" y="3505200"/>
            <a:ext cx="1143000" cy="1676400"/>
          </a:xfrm>
          <a:prstGeom prst="curv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Выгнутая вправо стрелка 11"/>
          <p:cNvSpPr/>
          <p:nvPr/>
        </p:nvSpPr>
        <p:spPr>
          <a:xfrm>
            <a:off x="6096000" y="3581400"/>
            <a:ext cx="1143000" cy="1676400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>
              <a:solidFill>
                <a:schemeClr val="tx1"/>
              </a:solidFill>
            </a:endParaRPr>
          </a:p>
        </p:txBody>
      </p:sp>
      <p:pic>
        <p:nvPicPr>
          <p:cNvPr id="26632" name="Picture 9" descr="C:\Documents and Settings\Сергей\Рабочий стол\аргентина\2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304800" y="3200400"/>
            <a:ext cx="1258888" cy="1866900"/>
          </a:xfrm>
          <a:noFill/>
        </p:spPr>
      </p:pic>
      <p:pic>
        <p:nvPicPr>
          <p:cNvPr id="26633" name="Picture 10" descr="C:\Documents and Settings\Сергей\Рабочий стол\аргентина\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67600" y="3200400"/>
            <a:ext cx="1292225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4" descr="Самбо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29200" y="5185920"/>
            <a:ext cx="2627462" cy="167208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dirty="0"/>
              <a:t>Смешение рас 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77828" name="Picture 4" descr="Население Южной Америк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1676400"/>
            <a:ext cx="7758113" cy="4757738"/>
          </a:xfrm>
          <a:prstGeom prst="rect">
            <a:avLst/>
          </a:prstGeom>
          <a:ln w="127000" cap="sq">
            <a:solidFill>
              <a:srgbClr val="FFC000"/>
            </a:solidFill>
            <a:miter lim="800000"/>
          </a:ln>
          <a:effectLst>
            <a:outerShdw blurRad="57150" dist="50800" dir="2700000" algn="tl" rotWithShape="0">
              <a:srgbClr val="000000">
                <a:alpha val="40000"/>
              </a:srgbClr>
            </a:outerShdw>
          </a:effectLst>
        </p:spPr>
      </p:pic>
    </p:spTree>
  </p:cSld>
  <p:clrMapOvr>
    <a:masterClrMapping/>
  </p:clrMapOvr>
  <p:transition spd="med">
    <p:wipe dir="u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Заголовок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991600" cy="758825"/>
          </a:xfrm>
        </p:spPr>
        <p:txBody>
          <a:bodyPr/>
          <a:lstStyle/>
          <a:p>
            <a:pPr eaLnBrk="1" hangingPunct="1"/>
            <a:r>
              <a:rPr lang="ru-RU" altLang="ru-RU" sz="4800" b="1" smtClean="0">
                <a:solidFill>
                  <a:srgbClr val="7B9899"/>
                </a:solidFill>
              </a:rPr>
              <a:t>Численность населения</a:t>
            </a:r>
          </a:p>
        </p:txBody>
      </p:sp>
      <p:sp>
        <p:nvSpPr>
          <p:cNvPr id="28675" name="Содержимое 2"/>
          <p:cNvSpPr>
            <a:spLocks noGrp="1"/>
          </p:cNvSpPr>
          <p:nvPr>
            <p:ph sz="quarter" idx="1"/>
          </p:nvPr>
        </p:nvSpPr>
        <p:spPr>
          <a:xfrm>
            <a:off x="304800" y="1447800"/>
            <a:ext cx="8504238" cy="4572000"/>
          </a:xfrm>
        </p:spPr>
        <p:txBody>
          <a:bodyPr/>
          <a:lstStyle/>
          <a:p>
            <a:pPr algn="r" eaLnBrk="1" hangingPunct="1"/>
            <a:r>
              <a:rPr lang="ru-RU" altLang="ru-RU" sz="7200" smtClean="0"/>
              <a:t>350 миллионов      человек</a:t>
            </a:r>
          </a:p>
        </p:txBody>
      </p:sp>
      <p:pic>
        <p:nvPicPr>
          <p:cNvPr id="25604" name="Picture 4" descr="C:\Documents and Settings\Сергей\Рабочий стол\аргентина\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2000" y="2895600"/>
            <a:ext cx="3133725" cy="34321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Picture 4" descr="мальчик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19800" y="4267200"/>
            <a:ext cx="9779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4400" b="1" dirty="0" smtClean="0"/>
              <a:t>Численность населения</a:t>
            </a:r>
            <a:endParaRPr lang="ru-RU" sz="4400" b="1" dirty="0"/>
          </a:p>
        </p:txBody>
      </p:sp>
      <p:sp>
        <p:nvSpPr>
          <p:cNvPr id="29699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r>
              <a:rPr lang="ru-RU" altLang="ru-RU" b="1" smtClean="0"/>
              <a:t>Увеличивается</a:t>
            </a:r>
          </a:p>
          <a:p>
            <a:r>
              <a:rPr lang="ru-RU" altLang="ru-RU" b="1" smtClean="0"/>
              <a:t>Снижение смертности и высокая рождаемость</a:t>
            </a:r>
          </a:p>
          <a:p>
            <a:r>
              <a:rPr lang="ru-RU" altLang="ru-RU" b="1" smtClean="0"/>
              <a:t>Много детей</a:t>
            </a:r>
          </a:p>
        </p:txBody>
      </p:sp>
      <p:pic>
        <p:nvPicPr>
          <p:cNvPr id="788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33800" y="2743200"/>
            <a:ext cx="5029200" cy="37719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Рисунок 4" descr="baby01.gif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0600" y="3810000"/>
            <a:ext cx="17335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88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88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295400"/>
          </a:xfrm>
        </p:spPr>
        <p:txBody>
          <a:bodyPr/>
          <a:lstStyle/>
          <a:p>
            <a:pPr eaLnBrk="1" hangingPunct="1"/>
            <a:r>
              <a:rPr lang="ru-RU" altLang="ru-RU" sz="4400" b="1" smtClean="0">
                <a:solidFill>
                  <a:srgbClr val="7B9899"/>
                </a:solidFill>
              </a:rPr>
              <a:t>Крупнейшие города </a:t>
            </a:r>
            <a:br>
              <a:rPr lang="ru-RU" altLang="ru-RU" sz="4400" b="1" smtClean="0">
                <a:solidFill>
                  <a:srgbClr val="7B9899"/>
                </a:solidFill>
              </a:rPr>
            </a:br>
            <a:r>
              <a:rPr lang="ru-RU" altLang="ru-RU" sz="4400" b="1" smtClean="0">
                <a:solidFill>
                  <a:srgbClr val="7B9899"/>
                </a:solidFill>
              </a:rPr>
              <a:t>Южной Америки</a:t>
            </a:r>
          </a:p>
        </p:txBody>
      </p:sp>
      <p:sp>
        <p:nvSpPr>
          <p:cNvPr id="3072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981200"/>
            <a:ext cx="8504238" cy="4117975"/>
          </a:xfrm>
        </p:spPr>
        <p:txBody>
          <a:bodyPr/>
          <a:lstStyle/>
          <a:p>
            <a:pPr algn="ctr" eaLnBrk="1" hangingPunct="1"/>
            <a:r>
              <a:rPr lang="ru-RU" altLang="ru-RU" b="1" smtClean="0"/>
              <a:t>Сан – Паулу – 18,5 млн. человек</a:t>
            </a:r>
          </a:p>
          <a:p>
            <a:pPr algn="ctr" eaLnBrk="1" hangingPunct="1"/>
            <a:r>
              <a:rPr lang="ru-RU" altLang="ru-RU" b="1" smtClean="0"/>
              <a:t>Буэнос – Айрес - 12,9 млн. человек</a:t>
            </a:r>
          </a:p>
          <a:p>
            <a:pPr algn="ctr" eaLnBrk="1" hangingPunct="1"/>
            <a:r>
              <a:rPr lang="ru-RU" altLang="ru-RU" b="1" smtClean="0"/>
              <a:t>Рио-де-Жанейро - 11,2 млн. человек</a:t>
            </a:r>
          </a:p>
        </p:txBody>
      </p:sp>
      <p:pic>
        <p:nvPicPr>
          <p:cNvPr id="4" name="Picture 4" descr="S4451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43400" y="3657600"/>
            <a:ext cx="4321175" cy="25193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66800" y="3657600"/>
            <a:ext cx="2133600" cy="2618509"/>
          </a:xfrm>
          <a:prstGeom prst="rect">
            <a:avLst/>
          </a:prstGeom>
          <a:noFill/>
          <a:ln w="25400">
            <a:solidFill>
              <a:srgbClr val="FFFF00"/>
            </a:solidFill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altLang="ru-RU" smtClean="0">
              <a:solidFill>
                <a:srgbClr val="7B9899"/>
              </a:solidFill>
            </a:endParaRPr>
          </a:p>
        </p:txBody>
      </p:sp>
      <p:sp>
        <p:nvSpPr>
          <p:cNvPr id="31747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0" y="381000"/>
            <a:ext cx="5005388" cy="6172200"/>
          </a:xfrm>
          <a:prstGeom prst="rect">
            <a:avLst/>
          </a:prstGeom>
          <a:ln w="38100" cap="sq">
            <a:solidFill>
              <a:schemeClr val="bg2">
                <a:lumMod val="50000"/>
              </a:schemeClr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31749" name="Picture 2" descr="E:\Мои  документы\Мои рисунки\6943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2514600"/>
            <a:ext cx="1768475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comb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dirty="0" smtClean="0"/>
              <a:t>Заселение материка</a:t>
            </a:r>
            <a:endParaRPr lang="ru-RU" sz="5400" b="1" dirty="0"/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 eaLnBrk="1" hangingPunct="1"/>
            <a:r>
              <a:rPr lang="ru-RU" altLang="ru-RU" sz="4400" smtClean="0"/>
              <a:t>Первые люди появились на материке 15-17 тысяч лет назад. Это были древние индейцы.</a:t>
            </a:r>
          </a:p>
        </p:txBody>
      </p:sp>
      <p:pic>
        <p:nvPicPr>
          <p:cNvPr id="15364" name="Picture 4" descr="C:\Documents and Settings\Сергей\Рабочий стол\аргентина\2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5800" y="3657600"/>
            <a:ext cx="2286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5" name="Picture 6" descr="C:\Documents and Settings\Сергей\Рабочий стол\аргентина\2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1200" y="4267200"/>
            <a:ext cx="3128963" cy="2405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Text Box 4"/>
          <p:cNvSpPr txBox="1">
            <a:spLocks noChangeArrowheads="1"/>
          </p:cNvSpPr>
          <p:nvPr/>
        </p:nvSpPr>
        <p:spPr bwMode="auto">
          <a:xfrm>
            <a:off x="5562600" y="117475"/>
            <a:ext cx="3581400" cy="674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342900" indent="-3429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3200" b="1" i="1" u="sng"/>
              <a:t>13 государств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3200" b="1">
                <a:solidFill>
                  <a:srgbClr val="996600"/>
                </a:solidFill>
              </a:rPr>
              <a:t>Андские страны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3200" b="1">
                <a:solidFill>
                  <a:srgbClr val="008000"/>
                </a:solidFill>
              </a:rPr>
              <a:t>Страны Востока материка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r>
              <a:rPr lang="ru-RU" altLang="ru-RU" sz="3200" b="1">
                <a:solidFill>
                  <a:srgbClr val="0066FF"/>
                </a:solidFill>
              </a:rPr>
              <a:t>Страны Карибского бассейна</a:t>
            </a: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ru-RU" altLang="ru-RU" sz="3200" b="1">
              <a:solidFill>
                <a:srgbClr val="0066FF"/>
              </a:solidFill>
            </a:endParaRPr>
          </a:p>
          <a:p>
            <a:pPr eaLnBrk="1" hangingPunct="1">
              <a:spcBef>
                <a:spcPct val="50000"/>
              </a:spcBef>
              <a:buFontTx/>
              <a:buAutoNum type="arabicPeriod"/>
            </a:pPr>
            <a:endParaRPr lang="ru-RU" altLang="ru-RU" sz="3200" b="1"/>
          </a:p>
        </p:txBody>
      </p:sp>
      <p:pic>
        <p:nvPicPr>
          <p:cNvPr id="32771" name="Picture 9" descr="копия3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4800" y="304800"/>
            <a:ext cx="4800600" cy="5946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772" name="Picture 2" descr="E:\Мои  документы\Мои рисунки\69432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800600"/>
            <a:ext cx="1371600" cy="1285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" y="0"/>
            <a:ext cx="8534400" cy="1447800"/>
          </a:xfrm>
        </p:spPr>
        <p:txBody>
          <a:bodyPr/>
          <a:lstStyle/>
          <a:p>
            <a:pPr>
              <a:defRPr/>
            </a:pPr>
            <a:r>
              <a:rPr lang="ru-RU" sz="4800" b="1" dirty="0"/>
              <a:t>Практическая </a:t>
            </a:r>
            <a:r>
              <a:rPr lang="ru-RU" sz="4800" b="1" dirty="0" smtClean="0"/>
              <a:t>работа:</a:t>
            </a:r>
            <a:r>
              <a:rPr lang="ru-RU" sz="4000" b="1" dirty="0"/>
              <a:t/>
            </a:r>
            <a:br>
              <a:rPr lang="ru-RU" sz="4000" b="1" dirty="0"/>
            </a:br>
            <a:r>
              <a:rPr lang="ru-RU" sz="3600" b="1" dirty="0" smtClean="0">
                <a:solidFill>
                  <a:srgbClr val="CC9900"/>
                </a:solidFill>
              </a:rPr>
              <a:t> </a:t>
            </a:r>
            <a:r>
              <a:rPr lang="ru-RU" sz="3600" b="1" dirty="0">
                <a:solidFill>
                  <a:srgbClr val="CC9900"/>
                </a:solidFill>
              </a:rPr>
              <a:t>по атласу определить столицы 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81000" y="1981200"/>
            <a:ext cx="8291513" cy="4471988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altLang="ru-RU" sz="2800" smtClean="0"/>
              <a:t>   </a:t>
            </a:r>
            <a:r>
              <a:rPr lang="ru-RU" altLang="ru-RU" sz="2800" b="1" u="sng" smtClean="0"/>
              <a:t>Страны равнинного Востока материка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Бразилия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Аргентина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Венесуэла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   </a:t>
            </a:r>
            <a:r>
              <a:rPr lang="ru-RU" altLang="ru-RU" sz="2800" b="1" u="sng" smtClean="0"/>
              <a:t>Группа Андских стран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Колумбия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Эквадор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Перу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Боливия –</a:t>
            </a:r>
          </a:p>
          <a:p>
            <a:pPr>
              <a:lnSpc>
                <a:spcPct val="80000"/>
              </a:lnSpc>
            </a:pPr>
            <a:r>
              <a:rPr lang="ru-RU" altLang="ru-RU" sz="2800" smtClean="0"/>
              <a:t>Чили -</a:t>
            </a:r>
          </a:p>
        </p:txBody>
      </p:sp>
      <p:pic>
        <p:nvPicPr>
          <p:cNvPr id="798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2514600"/>
            <a:ext cx="3048000" cy="3954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8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98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8534400" cy="758825"/>
          </a:xfrm>
        </p:spPr>
        <p:txBody>
          <a:bodyPr/>
          <a:lstStyle/>
          <a:p>
            <a:pPr>
              <a:defRPr/>
            </a:pPr>
            <a:r>
              <a:rPr lang="ru-RU" sz="6000" b="1" dirty="0" smtClean="0"/>
              <a:t>Домашнее задание</a:t>
            </a:r>
            <a:endParaRPr lang="ru-RU" sz="6000" b="1" dirty="0"/>
          </a:p>
        </p:txBody>
      </p:sp>
      <p:sp>
        <p:nvSpPr>
          <p:cNvPr id="34819" name="Содержимое 2"/>
          <p:cNvSpPr>
            <a:spLocks noGrp="1"/>
          </p:cNvSpPr>
          <p:nvPr>
            <p:ph sz="quarter" idx="1"/>
          </p:nvPr>
        </p:nvSpPr>
        <p:spPr>
          <a:xfrm>
            <a:off x="228600" y="1524000"/>
            <a:ext cx="8504238" cy="4572000"/>
          </a:xfrm>
        </p:spPr>
        <p:txBody>
          <a:bodyPr/>
          <a:lstStyle/>
          <a:p>
            <a:pPr algn="ctr"/>
            <a:r>
              <a:rPr lang="ru-RU" altLang="ru-RU" sz="4000" b="1" smtClean="0"/>
              <a:t>§ 35</a:t>
            </a:r>
          </a:p>
          <a:p>
            <a:pPr algn="ctr"/>
            <a:r>
              <a:rPr lang="ru-RU" altLang="ru-RU" sz="4000" b="1" smtClean="0"/>
              <a:t>К/к «Страны Южной Америки»</a:t>
            </a:r>
          </a:p>
          <a:p>
            <a:pPr algn="r">
              <a:buFont typeface="Wingdings 2" panose="05020102010507070707" pitchFamily="18" charset="2"/>
              <a:buNone/>
            </a:pPr>
            <a:r>
              <a:rPr lang="ru-RU" altLang="ru-RU" sz="4000" b="1" smtClean="0"/>
              <a:t>(задание 1) </a:t>
            </a:r>
          </a:p>
        </p:txBody>
      </p:sp>
      <p:pic>
        <p:nvPicPr>
          <p:cNvPr id="34820" name="Picture 5" descr="00014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52800" y="3886200"/>
            <a:ext cx="1714500" cy="223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 descr="Вигвам из бересты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1000" y="4572000"/>
            <a:ext cx="2581275" cy="191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5400" b="1" dirty="0"/>
              <a:t>Заселение </a:t>
            </a:r>
            <a:r>
              <a:rPr lang="ru-RU" sz="5400" b="1" dirty="0" smtClean="0"/>
              <a:t>материка</a:t>
            </a:r>
            <a:endParaRPr lang="ru-RU" sz="5400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endParaRPr lang="ru-RU" altLang="ru-RU" smtClean="0"/>
          </a:p>
        </p:txBody>
      </p:sp>
      <p:pic>
        <p:nvPicPr>
          <p:cNvPr id="78852" name="Picture 4" descr="Заселение индейцам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90600" y="1524000"/>
            <a:ext cx="7145211" cy="47625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FFC000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  <p:pic>
        <p:nvPicPr>
          <p:cNvPr id="5" name="Picture 35" descr="708px-Индейцы-в-лодке---иллюстрац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1200" y="990600"/>
            <a:ext cx="3159126" cy="18084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Picture 12" descr="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57800" y="3810000"/>
            <a:ext cx="3505200" cy="26289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Picture 10" descr="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04800" y="3276600"/>
            <a:ext cx="3454400" cy="2590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788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8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301625" y="228600"/>
            <a:ext cx="8534400" cy="1295400"/>
          </a:xfrm>
        </p:spPr>
        <p:txBody>
          <a:bodyPr/>
          <a:lstStyle/>
          <a:p>
            <a:pPr eaLnBrk="1" hangingPunct="1"/>
            <a:r>
              <a:rPr lang="ru-RU" altLang="ru-RU" sz="4000" b="1" smtClean="0">
                <a:solidFill>
                  <a:srgbClr val="7B9899"/>
                </a:solidFill>
              </a:rPr>
              <a:t>Основное занятие индейцев – </a:t>
            </a:r>
            <a:br>
              <a:rPr lang="ru-RU" altLang="ru-RU" sz="4000" b="1" smtClean="0">
                <a:solidFill>
                  <a:srgbClr val="7B9899"/>
                </a:solidFill>
              </a:rPr>
            </a:br>
            <a:r>
              <a:rPr lang="ru-RU" altLang="ru-RU" sz="4000" b="1" smtClean="0">
                <a:solidFill>
                  <a:srgbClr val="7B9899"/>
                </a:solidFill>
              </a:rPr>
              <a:t>земледелие</a:t>
            </a:r>
          </a:p>
        </p:txBody>
      </p:sp>
      <p:sp>
        <p:nvSpPr>
          <p:cNvPr id="16387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905000"/>
            <a:ext cx="8504238" cy="4194175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6388" name="Picture 9" descr="MCj02461370000[1]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48400" y="1981200"/>
            <a:ext cx="2697163" cy="1998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 descr="c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252571">
            <a:off x="553988" y="1961933"/>
            <a:ext cx="2743200" cy="20574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" name="Picture 4" descr="http://www.free-lancers.net/posted_files/12D487C95A0F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47800" y="4343400"/>
            <a:ext cx="3171825" cy="21621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7" name="Picture 2" descr="http://sharik.spb.ru/images/elements_big/1207-0961_m1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895710">
            <a:off x="3616168" y="2017475"/>
            <a:ext cx="2286000" cy="17526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8" name="Picture 6" descr="http://im6-tub.yandex.net/i?id=50253029&amp;tov=6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257800" y="4495800"/>
            <a:ext cx="2438400" cy="17881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ransition spd="slow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accel="50000" fill="hold">
                                          <p:stCondLst>
                                            <p:cond delay="10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2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9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b="1" dirty="0" smtClean="0"/>
              <a:t>Колонизация материка</a:t>
            </a:r>
            <a:endParaRPr lang="ru-RU" sz="4400" b="1" dirty="0"/>
          </a:p>
        </p:txBody>
      </p:sp>
      <p:sp>
        <p:nvSpPr>
          <p:cNvPr id="17411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algn="ctr" eaLnBrk="1" hangingPunct="1"/>
            <a:r>
              <a:rPr lang="ru-RU" altLang="ru-RU" sz="3600" smtClean="0"/>
              <a:t>Началась с 16 века европейцами – испанцами и португальцами</a:t>
            </a:r>
          </a:p>
        </p:txBody>
      </p:sp>
      <p:pic>
        <p:nvPicPr>
          <p:cNvPr id="17412" name="Picture 8" descr="егш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09800" y="2819400"/>
            <a:ext cx="4826000" cy="3676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b="1" dirty="0" smtClean="0"/>
              <a:t>Древние цивилизации</a:t>
            </a:r>
            <a:endParaRPr lang="ru-RU" sz="4400" b="1" dirty="0"/>
          </a:p>
        </p:txBody>
      </p:sp>
      <p:sp>
        <p:nvSpPr>
          <p:cNvPr id="18435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18436" name="Picture 2" descr="F:\Чудеса света\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9200" y="1524000"/>
            <a:ext cx="6929438" cy="4956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4600" y="4337050"/>
            <a:ext cx="2546350" cy="19685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19459" name="Text Box 15"/>
          <p:cNvSpPr txBox="1">
            <a:spLocks noChangeArrowheads="1"/>
          </p:cNvSpPr>
          <p:nvPr/>
        </p:nvSpPr>
        <p:spPr bwMode="auto">
          <a:xfrm>
            <a:off x="1143000" y="228600"/>
            <a:ext cx="6553200" cy="1754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5400" b="1">
                <a:latin typeface="Comic Sans MS" panose="030F0702030302020204" pitchFamily="66" charset="0"/>
              </a:rPr>
              <a:t>Древние цивилизации</a:t>
            </a:r>
          </a:p>
        </p:txBody>
      </p:sp>
      <p:sp>
        <p:nvSpPr>
          <p:cNvPr id="19460" name="Oval 16"/>
          <p:cNvSpPr>
            <a:spLocks noChangeArrowheads="1"/>
          </p:cNvSpPr>
          <p:nvPr/>
        </p:nvSpPr>
        <p:spPr bwMode="auto">
          <a:xfrm>
            <a:off x="539750" y="2819400"/>
            <a:ext cx="2203450" cy="10429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1" name="Oval 17"/>
          <p:cNvSpPr>
            <a:spLocks noChangeArrowheads="1"/>
          </p:cNvSpPr>
          <p:nvPr/>
        </p:nvSpPr>
        <p:spPr bwMode="auto">
          <a:xfrm>
            <a:off x="1752600" y="4572000"/>
            <a:ext cx="2198688" cy="8016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2" name="Oval 18"/>
          <p:cNvSpPr>
            <a:spLocks noChangeArrowheads="1"/>
          </p:cNvSpPr>
          <p:nvPr/>
        </p:nvSpPr>
        <p:spPr bwMode="auto">
          <a:xfrm>
            <a:off x="4724400" y="4495800"/>
            <a:ext cx="1989138" cy="8778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3" name="Oval 19"/>
          <p:cNvSpPr>
            <a:spLocks noChangeArrowheads="1"/>
          </p:cNvSpPr>
          <p:nvPr/>
        </p:nvSpPr>
        <p:spPr bwMode="auto">
          <a:xfrm>
            <a:off x="5715000" y="2895600"/>
            <a:ext cx="1981200" cy="941388"/>
          </a:xfrm>
          <a:prstGeom prst="ellipse">
            <a:avLst/>
          </a:prstGeom>
          <a:solidFill>
            <a:schemeClr val="bg2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ru-RU" altLang="ru-RU"/>
          </a:p>
        </p:txBody>
      </p:sp>
      <p:sp>
        <p:nvSpPr>
          <p:cNvPr id="19464" name="Text Box 22"/>
          <p:cNvSpPr txBox="1">
            <a:spLocks noChangeArrowheads="1"/>
          </p:cNvSpPr>
          <p:nvPr/>
        </p:nvSpPr>
        <p:spPr bwMode="auto">
          <a:xfrm>
            <a:off x="762000" y="3048000"/>
            <a:ext cx="1538288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/>
              <a:t>майя</a:t>
            </a:r>
          </a:p>
        </p:txBody>
      </p:sp>
      <p:sp>
        <p:nvSpPr>
          <p:cNvPr id="19465" name="Text Box 23"/>
          <p:cNvSpPr txBox="1">
            <a:spLocks noChangeArrowheads="1"/>
          </p:cNvSpPr>
          <p:nvPr/>
        </p:nvSpPr>
        <p:spPr bwMode="auto">
          <a:xfrm>
            <a:off x="2133600" y="4724400"/>
            <a:ext cx="12239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/>
              <a:t>инки</a:t>
            </a:r>
          </a:p>
        </p:txBody>
      </p:sp>
      <p:sp>
        <p:nvSpPr>
          <p:cNvPr id="19466" name="Text Box 24"/>
          <p:cNvSpPr txBox="1">
            <a:spLocks noChangeArrowheads="1"/>
          </p:cNvSpPr>
          <p:nvPr/>
        </p:nvSpPr>
        <p:spPr bwMode="auto">
          <a:xfrm>
            <a:off x="4953000" y="4724400"/>
            <a:ext cx="1439863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/>
              <a:t>ацтеки</a:t>
            </a:r>
          </a:p>
        </p:txBody>
      </p:sp>
      <p:sp>
        <p:nvSpPr>
          <p:cNvPr id="19467" name="Text Box 25"/>
          <p:cNvSpPr txBox="1">
            <a:spLocks noChangeArrowheads="1"/>
          </p:cNvSpPr>
          <p:nvPr/>
        </p:nvSpPr>
        <p:spPr bwMode="auto">
          <a:xfrm>
            <a:off x="5943600" y="3124200"/>
            <a:ext cx="1752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ru-RU" altLang="ru-RU" sz="2400" b="1"/>
              <a:t>ольмеки</a:t>
            </a:r>
          </a:p>
        </p:txBody>
      </p:sp>
      <p:sp>
        <p:nvSpPr>
          <p:cNvPr id="19468" name="Line 27"/>
          <p:cNvSpPr>
            <a:spLocks noChangeShapeType="1"/>
          </p:cNvSpPr>
          <p:nvPr/>
        </p:nvSpPr>
        <p:spPr bwMode="auto">
          <a:xfrm flipH="1">
            <a:off x="1763713" y="1989138"/>
            <a:ext cx="935037" cy="8651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69" name="Line 28"/>
          <p:cNvSpPr>
            <a:spLocks noChangeShapeType="1"/>
          </p:cNvSpPr>
          <p:nvPr/>
        </p:nvSpPr>
        <p:spPr bwMode="auto">
          <a:xfrm flipH="1">
            <a:off x="2771775" y="2060575"/>
            <a:ext cx="790575" cy="23034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0" name="Line 29"/>
          <p:cNvSpPr>
            <a:spLocks noChangeShapeType="1"/>
          </p:cNvSpPr>
          <p:nvPr/>
        </p:nvSpPr>
        <p:spPr bwMode="auto">
          <a:xfrm>
            <a:off x="4572000" y="2060575"/>
            <a:ext cx="936625" cy="22320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9471" name="Line 30"/>
          <p:cNvSpPr>
            <a:spLocks noChangeShapeType="1"/>
          </p:cNvSpPr>
          <p:nvPr/>
        </p:nvSpPr>
        <p:spPr bwMode="auto">
          <a:xfrm>
            <a:off x="5292725" y="1989138"/>
            <a:ext cx="863600" cy="7905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19472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98675" cy="222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b="1" dirty="0" smtClean="0"/>
              <a:t>Традиционные жилища</a:t>
            </a:r>
            <a:endParaRPr lang="ru-RU" sz="4400" b="1" dirty="0"/>
          </a:p>
        </p:txBody>
      </p:sp>
      <p:sp>
        <p:nvSpPr>
          <p:cNvPr id="20483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861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3000" y="1600200"/>
            <a:ext cx="6842125" cy="44196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wheel spokes="2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86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400" b="1" dirty="0" smtClean="0"/>
              <a:t>Коренные народы</a:t>
            </a:r>
            <a:endParaRPr lang="ru-RU" sz="4400" b="1" dirty="0"/>
          </a:p>
        </p:txBody>
      </p:sp>
      <p:sp>
        <p:nvSpPr>
          <p:cNvPr id="21507" name="Содержимое 2"/>
          <p:cNvSpPr>
            <a:spLocks noGrp="1"/>
          </p:cNvSpPr>
          <p:nvPr>
            <p:ph sz="quarter" idx="1"/>
          </p:nvPr>
        </p:nvSpPr>
        <p:spPr>
          <a:xfrm>
            <a:off x="301625" y="1527175"/>
            <a:ext cx="8504238" cy="4572000"/>
          </a:xfrm>
        </p:spPr>
        <p:txBody>
          <a:bodyPr/>
          <a:lstStyle/>
          <a:p>
            <a:pPr eaLnBrk="1" hangingPunct="1"/>
            <a:endParaRPr lang="ru-RU" altLang="ru-RU" smtClean="0"/>
          </a:p>
        </p:txBody>
      </p:sp>
      <p:pic>
        <p:nvPicPr>
          <p:cNvPr id="6963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2400" y="1524000"/>
            <a:ext cx="8716963" cy="445293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 spd="slow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9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</TotalTime>
  <Words>204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30" baseType="lpstr">
      <vt:lpstr>Arial</vt:lpstr>
      <vt:lpstr>Georgia</vt:lpstr>
      <vt:lpstr>Wingdings 2</vt:lpstr>
      <vt:lpstr>Wingdings</vt:lpstr>
      <vt:lpstr>Calibri</vt:lpstr>
      <vt:lpstr>Comic Sans MS</vt:lpstr>
      <vt:lpstr>Times New Roman</vt:lpstr>
      <vt:lpstr>Официальная</vt:lpstr>
      <vt:lpstr>НАРОДЫ И СТРАНЫ</vt:lpstr>
      <vt:lpstr>Заселение материка</vt:lpstr>
      <vt:lpstr>Заселение материка</vt:lpstr>
      <vt:lpstr>Основное занятие индейцев –  земледелие</vt:lpstr>
      <vt:lpstr>Колонизация материка</vt:lpstr>
      <vt:lpstr>Древние цивилизации</vt:lpstr>
      <vt:lpstr>Презентация PowerPoint</vt:lpstr>
      <vt:lpstr>Традиционные жилища</vt:lpstr>
      <vt:lpstr>Коренные народы</vt:lpstr>
      <vt:lpstr>Презентация PowerPoint</vt:lpstr>
      <vt:lpstr>Коренные народы</vt:lpstr>
      <vt:lpstr>Состав населения</vt:lpstr>
      <vt:lpstr>Состав населения</vt:lpstr>
      <vt:lpstr>Состав населения</vt:lpstr>
      <vt:lpstr>Смешение рас </vt:lpstr>
      <vt:lpstr>Численность населения</vt:lpstr>
      <vt:lpstr>Численность населения</vt:lpstr>
      <vt:lpstr>Крупнейшие города  Южной Америки</vt:lpstr>
      <vt:lpstr>Презентация PowerPoint</vt:lpstr>
      <vt:lpstr>Презентация PowerPoint</vt:lpstr>
      <vt:lpstr>Практическая работа:  по атласу определить столицы </vt:lpstr>
      <vt:lpstr>Домашнее задание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Бразилия</dc:title>
  <dc:creator>Шибакова Кристина</dc:creator>
  <cp:lastModifiedBy>Алексей Пастухов</cp:lastModifiedBy>
  <cp:revision>65</cp:revision>
  <cp:lastPrinted>1601-01-01T00:00:00Z</cp:lastPrinted>
  <dcterms:created xsi:type="dcterms:W3CDTF">1601-01-01T00:00:00Z</dcterms:created>
  <dcterms:modified xsi:type="dcterms:W3CDTF">2015-02-06T13:47:12Z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