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1" r:id="rId4"/>
    <p:sldId id="280" r:id="rId5"/>
    <p:sldId id="281" r:id="rId6"/>
    <p:sldId id="282" r:id="rId7"/>
    <p:sldId id="274" r:id="rId8"/>
    <p:sldId id="275" r:id="rId9"/>
    <p:sldId id="284" r:id="rId10"/>
    <p:sldId id="287" r:id="rId11"/>
    <p:sldId id="288" r:id="rId12"/>
    <p:sldId id="289" r:id="rId13"/>
    <p:sldId id="290" r:id="rId14"/>
    <p:sldId id="294" r:id="rId15"/>
    <p:sldId id="291" r:id="rId16"/>
    <p:sldId id="285" r:id="rId17"/>
    <p:sldId id="272" r:id="rId18"/>
    <p:sldId id="273" r:id="rId19"/>
    <p:sldId id="277" r:id="rId20"/>
    <p:sldId id="278" r:id="rId21"/>
    <p:sldId id="279" r:id="rId22"/>
    <p:sldId id="269" r:id="rId23"/>
    <p:sldId id="292" r:id="rId24"/>
    <p:sldId id="26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3A02"/>
    <a:srgbClr val="B74F0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ACDA40-F0BE-4897-B626-3BEC3771A25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08B17-44A7-42EF-BBE0-9EEBDDAD6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																																																							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08B17-44A7-42EF-BBE0-9EEBDDAD64E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7B362-B3DE-4272-92CE-7C4F9744533F}" type="datetimeFigureOut">
              <a:rPr lang="en-US" smtClean="0"/>
              <a:pPr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9C65B-3934-40D6-9F4D-0E1E879E5A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357687" y="765175"/>
            <a:ext cx="4143403" cy="2449511"/>
          </a:xfrm>
        </p:spPr>
        <p:txBody>
          <a:bodyPr>
            <a:noAutofit/>
          </a:bodyPr>
          <a:lstStyle/>
          <a:p>
            <a:pPr algn="r"/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Значение 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питания в 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жизни человека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Травоядные животные</a:t>
            </a:r>
            <a:endParaRPr lang="ru-RU" dirty="0"/>
          </a:p>
        </p:txBody>
      </p:sp>
      <p:pic>
        <p:nvPicPr>
          <p:cNvPr id="48129" name="Picture 1" descr="C:\Users\Dmitriy\Document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1996" y="1357298"/>
            <a:ext cx="2294808" cy="1714512"/>
          </a:xfrm>
          <a:prstGeom prst="rect">
            <a:avLst/>
          </a:prstGeom>
          <a:noFill/>
        </p:spPr>
      </p:pic>
      <p:pic>
        <p:nvPicPr>
          <p:cNvPr id="48130" name="Picture 2" descr="C:\Users\Dmitriy\Documents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500174"/>
            <a:ext cx="2614632" cy="1634145"/>
          </a:xfrm>
          <a:prstGeom prst="rect">
            <a:avLst/>
          </a:prstGeom>
          <a:noFill/>
        </p:spPr>
      </p:pic>
      <p:pic>
        <p:nvPicPr>
          <p:cNvPr id="48131" name="Picture 3" descr="C:\Users\Dmitriy\Documents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0"/>
            <a:ext cx="2571768" cy="1921436"/>
          </a:xfrm>
          <a:prstGeom prst="rect">
            <a:avLst/>
          </a:prstGeom>
          <a:noFill/>
        </p:spPr>
      </p:pic>
      <p:pic>
        <p:nvPicPr>
          <p:cNvPr id="48135" name="Picture 7" descr="http://im0-tub-ru.yandex.net/i?id=67c9a8a61d7a51db3c6a653ed26d5fae-39-144&amp;n=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929174"/>
            <a:ext cx="2967424" cy="1928826"/>
          </a:xfrm>
          <a:prstGeom prst="rect">
            <a:avLst/>
          </a:prstGeom>
          <a:noFill/>
        </p:spPr>
      </p:pic>
      <p:pic>
        <p:nvPicPr>
          <p:cNvPr id="48137" name="Picture 9" descr="4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7166"/>
            <a:ext cx="1571636" cy="1571636"/>
          </a:xfrm>
          <a:prstGeom prst="rect">
            <a:avLst/>
          </a:prstGeom>
          <a:noFill/>
        </p:spPr>
      </p:pic>
      <p:pic>
        <p:nvPicPr>
          <p:cNvPr id="48139" name="Picture 11" descr="0001639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3143248"/>
            <a:ext cx="2643206" cy="2643206"/>
          </a:xfrm>
          <a:prstGeom prst="rect">
            <a:avLst/>
          </a:prstGeom>
          <a:noFill/>
        </p:spPr>
      </p:pic>
      <p:pic>
        <p:nvPicPr>
          <p:cNvPr id="48141" name="Picture 13" descr="000182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3428990"/>
            <a:ext cx="1928826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Хищники </a:t>
            </a:r>
            <a:endParaRPr lang="ru-RU" dirty="0"/>
          </a:p>
        </p:txBody>
      </p:sp>
      <p:pic>
        <p:nvPicPr>
          <p:cNvPr id="47105" name="Picture 1" descr="C:\Users\Dmitriy\Documents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643050"/>
            <a:ext cx="2628918" cy="1643074"/>
          </a:xfrm>
          <a:prstGeom prst="rect">
            <a:avLst/>
          </a:prstGeom>
          <a:noFill/>
        </p:spPr>
      </p:pic>
      <p:pic>
        <p:nvPicPr>
          <p:cNvPr id="47106" name="Picture 2" descr="C:\Users\Dmitriy\Documents\i (2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6643" y="1500174"/>
            <a:ext cx="2743219" cy="1714512"/>
          </a:xfrm>
          <a:prstGeom prst="rect">
            <a:avLst/>
          </a:prstGeom>
          <a:noFill/>
        </p:spPr>
      </p:pic>
      <p:pic>
        <p:nvPicPr>
          <p:cNvPr id="47107" name="Picture 3" descr="C:\Users\Dmitriy\Documents\i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214818"/>
            <a:ext cx="3162315" cy="1976447"/>
          </a:xfrm>
          <a:prstGeom prst="rect">
            <a:avLst/>
          </a:prstGeom>
          <a:noFill/>
        </p:spPr>
      </p:pic>
      <p:pic>
        <p:nvPicPr>
          <p:cNvPr id="47108" name="Picture 4" descr="C:\Users\Dmitriy\Documents\i (4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38635" y="3929066"/>
            <a:ext cx="2971821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«Чем питается человек?»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Назовите продукты, которые человек употребляет в пищу.</a:t>
            </a:r>
          </a:p>
          <a:p>
            <a:r>
              <a:rPr lang="ru-RU" dirty="0" smtClean="0"/>
              <a:t>Кто назовет больше?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Кухонная утварь Древней Руси</a:t>
            </a:r>
            <a:endParaRPr lang="ru-RU" dirty="0"/>
          </a:p>
        </p:txBody>
      </p:sp>
      <p:pic>
        <p:nvPicPr>
          <p:cNvPr id="45057" name="Picture 1" descr="C:\Users\Dmitriy\Documents\i (5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4806" y="1871964"/>
            <a:ext cx="2758434" cy="2199978"/>
          </a:xfrm>
          <a:prstGeom prst="rect">
            <a:avLst/>
          </a:prstGeom>
          <a:noFill/>
        </p:spPr>
      </p:pic>
      <p:pic>
        <p:nvPicPr>
          <p:cNvPr id="45058" name="Picture 2" descr="C:\Users\Dmitriy\Documents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714488"/>
            <a:ext cx="2985009" cy="2000264"/>
          </a:xfrm>
          <a:prstGeom prst="rect">
            <a:avLst/>
          </a:prstGeom>
          <a:noFill/>
        </p:spPr>
      </p:pic>
      <p:pic>
        <p:nvPicPr>
          <p:cNvPr id="45059" name="Picture 3" descr="C:\Users\Dmitriy\Documents\i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214686"/>
            <a:ext cx="2214575" cy="3198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Хохлома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1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 smtClean="0"/>
              <a:t>Посуда Хохломы создаёт ощущение жаркого пламени. Она практична и нарядна. Она поражает своей удивительной красотой. Не случайно Хохлома так любима не только туристами, но и самими россиянами.</a:t>
            </a:r>
          </a:p>
          <a:p>
            <a:pPr>
              <a:lnSpc>
                <a:spcPct val="90000"/>
              </a:lnSpc>
              <a:defRPr/>
            </a:pPr>
            <a:r>
              <a:rPr lang="ru-RU" dirty="0" smtClean="0"/>
              <a:t>В моду сейчас постепенно возвращается искусство Древней Руси с ее характерными самобытными элементами. Хохлома – это снова модно и стильно</a:t>
            </a:r>
            <a:endParaRPr lang="ru-RU" dirty="0"/>
          </a:p>
        </p:txBody>
      </p:sp>
      <p:pic>
        <p:nvPicPr>
          <p:cNvPr id="4" name="Picture 8" descr="C:\Users\Dmitriy\Document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4198" y="214290"/>
            <a:ext cx="189215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Хохлома </a:t>
            </a:r>
            <a:endParaRPr lang="ru-RU" dirty="0"/>
          </a:p>
        </p:txBody>
      </p:sp>
      <p:pic>
        <p:nvPicPr>
          <p:cNvPr id="44035" name="Picture 3" descr="C:\Users\Dmitriy\Documents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4571984"/>
            <a:ext cx="2286016" cy="2286016"/>
          </a:xfrm>
          <a:prstGeom prst="rect">
            <a:avLst/>
          </a:prstGeom>
          <a:noFill/>
        </p:spPr>
      </p:pic>
      <p:pic>
        <p:nvPicPr>
          <p:cNvPr id="44036" name="Picture 4" descr="C:\Users\Dmitriy\Documents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286232"/>
            <a:ext cx="3442212" cy="2571768"/>
          </a:xfrm>
          <a:prstGeom prst="rect">
            <a:avLst/>
          </a:prstGeom>
          <a:noFill/>
        </p:spPr>
      </p:pic>
      <p:pic>
        <p:nvPicPr>
          <p:cNvPr id="44038" name="Picture 6" descr="C:\Users\Dmitriy\Documents\i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0456" y="2428868"/>
            <a:ext cx="1866900" cy="1428750"/>
          </a:xfrm>
          <a:prstGeom prst="rect">
            <a:avLst/>
          </a:prstGeom>
          <a:noFill/>
        </p:spPr>
      </p:pic>
      <p:pic>
        <p:nvPicPr>
          <p:cNvPr id="44039" name="Picture 7" descr="C:\Users\Dmitriy\Documents\i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1214422"/>
            <a:ext cx="4556791" cy="3286148"/>
          </a:xfrm>
          <a:prstGeom prst="rect">
            <a:avLst/>
          </a:prstGeom>
          <a:noFill/>
        </p:spPr>
      </p:pic>
      <p:pic>
        <p:nvPicPr>
          <p:cNvPr id="44040" name="Picture 8" descr="C:\Users\Dmitriy\Documents\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1896" y="428604"/>
            <a:ext cx="2348881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Трапеза – это прием пищи</a:t>
            </a:r>
            <a:endParaRPr lang="ru-RU" dirty="0"/>
          </a:p>
        </p:txBody>
      </p:sp>
      <p:pic>
        <p:nvPicPr>
          <p:cNvPr id="1027" name="Picture 3" descr="C:\Users\Dmitriy\Documents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43015" y="1764690"/>
            <a:ext cx="6549123" cy="4093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pic>
        <p:nvPicPr>
          <p:cNvPr id="3" name="Picture 2" descr="C:\Users\Dmitriy\Documents\тренажер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64" y="1500150"/>
            <a:ext cx="9098236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 «Режим питания»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600" dirty="0" smtClean="0"/>
              <a:t>Для того, чтобы  пища приносила человеку пользу нужно соблюдать правила приема пищи. Говорят так: «Надо соблюдать режим питания»</a:t>
            </a:r>
          </a:p>
          <a:p>
            <a:r>
              <a:rPr lang="ru-RU" sz="3600" dirty="0" smtClean="0"/>
              <a:t>     Соблюдать режим питания – это значит принимать пищу  в строго установленное время. Например, завтрак должен быть  в 8 часов утра, обед -  в час дня, полдник в 4 часа дня, ужин в 7 часов вечера.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Организм человека привыкает к правильному режиму.</a:t>
            </a:r>
          </a:p>
          <a:p>
            <a:r>
              <a:rPr lang="ru-RU" dirty="0" smtClean="0"/>
              <a:t>    Если изменить этот режим, то аппетит портится, а иногда совсем пропадает. Большой перерыв в  еде вызывает слабость, школьник плохо усваивает учебный материал, взрослый человек плохо работает. Вредно съедать  перед обедом кусок хлеба или еще что – то. Это портит аппетит. Взрослые люди едят три раза в день. Дети должны питаться  четыре раза в день.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«Успокоение»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86116" y="1142985"/>
            <a:ext cx="5500726" cy="4643470"/>
          </a:xfrm>
        </p:spPr>
        <p:txBody>
          <a:bodyPr>
            <a:normAutofit fontScale="77500" lnSpcReduction="20000"/>
          </a:bodyPr>
          <a:lstStyle/>
          <a:p>
            <a:endParaRPr lang="ru-RU" sz="2400" dirty="0" smtClean="0">
              <a:latin typeface="Futura Md BT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Futura Md BT" pitchFamily="34" charset="0"/>
              </a:rPr>
              <a:t>Нам радостно, нам весело!</a:t>
            </a:r>
          </a:p>
          <a:p>
            <a:pPr>
              <a:buNone/>
            </a:pPr>
            <a:r>
              <a:rPr lang="ru-RU" sz="2800" dirty="0" smtClean="0">
                <a:latin typeface="Futura Md BT" pitchFamily="34" charset="0"/>
              </a:rPr>
              <a:t>Смеемся мы с утра.</a:t>
            </a:r>
          </a:p>
          <a:p>
            <a:pPr>
              <a:buNone/>
            </a:pPr>
            <a:r>
              <a:rPr lang="ru-RU" sz="2800" dirty="0" smtClean="0">
                <a:latin typeface="Futura Md BT" pitchFamily="34" charset="0"/>
              </a:rPr>
              <a:t>Но вот пришло мгновенье.</a:t>
            </a:r>
          </a:p>
          <a:p>
            <a:pPr>
              <a:buNone/>
            </a:pPr>
            <a:r>
              <a:rPr lang="ru-RU" sz="2800" dirty="0" smtClean="0">
                <a:latin typeface="Futura Md BT" pitchFamily="34" charset="0"/>
              </a:rPr>
              <a:t>Серьезным стать пора.</a:t>
            </a:r>
          </a:p>
          <a:p>
            <a:pPr>
              <a:buNone/>
            </a:pPr>
            <a:endParaRPr lang="ru-RU" sz="2800" dirty="0" smtClean="0">
              <a:latin typeface="Futura Md BT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Futura Md BT" pitchFamily="34" charset="0"/>
              </a:rPr>
              <a:t>Глазки прикрыли, ручки сложили.</a:t>
            </a:r>
          </a:p>
          <a:p>
            <a:pPr>
              <a:buNone/>
            </a:pPr>
            <a:r>
              <a:rPr lang="ru-RU" sz="2800" dirty="0" smtClean="0">
                <a:latin typeface="Futura Md BT" pitchFamily="34" charset="0"/>
              </a:rPr>
              <a:t>Головки опустили, ротики закрыли.</a:t>
            </a:r>
          </a:p>
          <a:p>
            <a:pPr>
              <a:buNone/>
            </a:pPr>
            <a:r>
              <a:rPr lang="ru-RU" sz="2800" dirty="0" smtClean="0">
                <a:latin typeface="Futura Md BT" pitchFamily="34" charset="0"/>
              </a:rPr>
              <a:t>И затихли на минутку.</a:t>
            </a:r>
          </a:p>
          <a:p>
            <a:pPr>
              <a:buNone/>
            </a:pPr>
            <a:r>
              <a:rPr lang="ru-RU" sz="2800" dirty="0" smtClean="0">
                <a:latin typeface="Futura Md BT" pitchFamily="34" charset="0"/>
              </a:rPr>
              <a:t>Чтоб не слышать даже шутку.</a:t>
            </a:r>
          </a:p>
          <a:p>
            <a:pPr>
              <a:buNone/>
            </a:pPr>
            <a:endParaRPr lang="ru-RU" sz="2800" dirty="0" smtClean="0">
              <a:latin typeface="Futura Md BT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Futura Md BT" pitchFamily="34" charset="0"/>
              </a:rPr>
              <a:t>Чтоб не видеть никого!</a:t>
            </a:r>
          </a:p>
          <a:p>
            <a:pPr>
              <a:buNone/>
            </a:pPr>
            <a:r>
              <a:rPr lang="ru-RU" sz="2800" dirty="0" smtClean="0">
                <a:latin typeface="Futura Md BT" pitchFamily="34" charset="0"/>
              </a:rPr>
              <a:t>А  себя лишь одного</a:t>
            </a:r>
            <a:r>
              <a:rPr lang="ru-RU" sz="2600" dirty="0" smtClean="0">
                <a:latin typeface="Futura Md BT" pitchFamily="34" charset="0"/>
              </a:rPr>
              <a:t>!</a:t>
            </a:r>
            <a:endParaRPr lang="en-US" sz="2600" dirty="0">
              <a:latin typeface="Futura Md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восприятия текста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значит режим питания?</a:t>
            </a:r>
          </a:p>
          <a:p>
            <a:r>
              <a:rPr lang="ru-RU" dirty="0" smtClean="0"/>
              <a:t>Как действует на организм человека изменение режима питания?</a:t>
            </a:r>
          </a:p>
          <a:p>
            <a:r>
              <a:rPr lang="ru-RU" dirty="0" smtClean="0"/>
              <a:t>Сколько раз в день должны питаться взрослые и дети?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Закрепление изученного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Вспомните, на какие две группы делятся все продукты питания?</a:t>
            </a:r>
          </a:p>
          <a:p>
            <a:r>
              <a:rPr lang="ru-RU" dirty="0" smtClean="0"/>
              <a:t>Прочитайте, поставьте знак «+» в нужном столбце.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Итог урока. Рефлексия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Futura Md BT" pitchFamily="34" charset="0"/>
              </a:rPr>
              <a:t>Какой раздел мы начали изучать?</a:t>
            </a:r>
          </a:p>
          <a:p>
            <a:r>
              <a:rPr lang="ru-RU" sz="2400" dirty="0" smtClean="0">
                <a:latin typeface="Futura Md BT" pitchFamily="34" charset="0"/>
              </a:rPr>
              <a:t>Какие вопросы мы рассматривали сегодня?</a:t>
            </a:r>
          </a:p>
          <a:p>
            <a:r>
              <a:rPr lang="ru-RU" sz="2400" dirty="0" smtClean="0">
                <a:latin typeface="Futura Md BT" pitchFamily="34" charset="0"/>
              </a:rPr>
              <a:t>Что нового узнали?</a:t>
            </a:r>
          </a:p>
          <a:p>
            <a:endParaRPr lang="en-US" sz="2400" dirty="0">
              <a:latin typeface="Futura Md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Что в моей корзине?</a:t>
            </a:r>
          </a:p>
          <a:p>
            <a:r>
              <a:rPr lang="ru-RU" dirty="0" smtClean="0"/>
              <a:t>Какая это пища?</a:t>
            </a:r>
          </a:p>
          <a:p>
            <a:r>
              <a:rPr lang="ru-RU" dirty="0" smtClean="0"/>
              <a:t>Почему я взяла именно яблоки?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4" name="Picture 3" descr="C:\Users\Марина\Pictures\солнышко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571612"/>
            <a:ext cx="4357718" cy="411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так заливисто поет,</a:t>
            </a:r>
          </a:p>
          <a:p>
            <a:r>
              <a:rPr lang="ru-RU" dirty="0" smtClean="0"/>
              <a:t>О том, что солнышко встает?</a:t>
            </a:r>
          </a:p>
          <a:p>
            <a:endParaRPr lang="ru-RU" dirty="0" smtClean="0"/>
          </a:p>
          <a:p>
            <a:r>
              <a:rPr lang="ru-RU" dirty="0" smtClean="0"/>
              <a:t>Натужится,</a:t>
            </a:r>
          </a:p>
          <a:p>
            <a:r>
              <a:rPr lang="ru-RU" dirty="0" smtClean="0"/>
              <a:t>Начнет болтать.</a:t>
            </a:r>
          </a:p>
          <a:p>
            <a:r>
              <a:rPr lang="ru-RU" dirty="0" smtClean="0"/>
              <a:t>По  - чудному лепетать</a:t>
            </a:r>
          </a:p>
          <a:p>
            <a:pPr>
              <a:buNone/>
            </a:pPr>
            <a:r>
              <a:rPr lang="ru-RU" dirty="0" smtClean="0"/>
              <a:t>  .</a:t>
            </a:r>
          </a:p>
        </p:txBody>
      </p:sp>
      <p:pic>
        <p:nvPicPr>
          <p:cNvPr id="16386" name="Picture 2" descr="http://im0-tub-ru.yandex.net/i?id=d8b018d7be191d8cd63f584c9a9f3d41-88-144&amp;n=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6068" y="1785926"/>
            <a:ext cx="1571636" cy="1571636"/>
          </a:xfrm>
          <a:prstGeom prst="rect">
            <a:avLst/>
          </a:prstGeom>
          <a:noFill/>
        </p:spPr>
      </p:pic>
      <p:pic>
        <p:nvPicPr>
          <p:cNvPr id="16388" name="Picture 4" descr="http://im0-tub-ru.yandex.net/i?id=461523970d9b46e1cd49b0c8a0142ae0-141-144&amp;n=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286256"/>
            <a:ext cx="1647828" cy="16735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Золотая голова</a:t>
            </a:r>
          </a:p>
          <a:p>
            <a:r>
              <a:rPr lang="ru-RU" dirty="0" smtClean="0"/>
              <a:t>Велика и тяжела,</a:t>
            </a:r>
          </a:p>
          <a:p>
            <a:r>
              <a:rPr lang="ru-RU" dirty="0" smtClean="0"/>
              <a:t>Золотая голова</a:t>
            </a:r>
          </a:p>
          <a:p>
            <a:r>
              <a:rPr lang="ru-RU" dirty="0" smtClean="0"/>
              <a:t>Отдохнуть прилегла,</a:t>
            </a:r>
          </a:p>
          <a:p>
            <a:r>
              <a:rPr lang="ru-RU" dirty="0" smtClean="0"/>
              <a:t>Голова велика,</a:t>
            </a:r>
          </a:p>
          <a:p>
            <a:r>
              <a:rPr lang="ru-RU" dirty="0" smtClean="0"/>
              <a:t>Только шейка тонка.</a:t>
            </a:r>
            <a:endParaRPr lang="ru-RU" dirty="0"/>
          </a:p>
        </p:txBody>
      </p:sp>
      <p:pic>
        <p:nvPicPr>
          <p:cNvPr id="7170" name="Picture 2" descr="http://im0-tub-ru.yandex.net/i?id=7d1185cf2244489ebb812c5e8e39e765-34-144&amp;n=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1523" y="2143116"/>
            <a:ext cx="3771927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Сам алый, сахарный,</a:t>
            </a:r>
          </a:p>
          <a:p>
            <a:r>
              <a:rPr lang="ru-RU" dirty="0" smtClean="0"/>
              <a:t>Кафтан зеленый, бархатный.</a:t>
            </a:r>
          </a:p>
          <a:p>
            <a:endParaRPr lang="ru-RU" dirty="0" smtClean="0"/>
          </a:p>
          <a:p>
            <a:r>
              <a:rPr lang="ru-RU" dirty="0" smtClean="0"/>
              <a:t>Хожу с края на край,</a:t>
            </a:r>
          </a:p>
          <a:p>
            <a:r>
              <a:rPr lang="ru-RU" dirty="0" smtClean="0"/>
              <a:t>Режу  белый  каравай.</a:t>
            </a:r>
            <a:endParaRPr lang="ru-RU" dirty="0"/>
          </a:p>
        </p:txBody>
      </p:sp>
      <p:pic>
        <p:nvPicPr>
          <p:cNvPr id="6146" name="Picture 2" descr="http://im1-tub-ru.yandex.net/i?id=589024797ff5eb646f6710306e33270c-88-144&amp;n=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230161"/>
            <a:ext cx="2000264" cy="2097050"/>
          </a:xfrm>
          <a:prstGeom prst="rect">
            <a:avLst/>
          </a:prstGeom>
          <a:noFill/>
        </p:spPr>
      </p:pic>
      <p:pic>
        <p:nvPicPr>
          <p:cNvPr id="6148" name="Picture 4" descr="http://im0-tub-ru.yandex.net/i?id=a4cc54c317c04e4ee9a39cea46387612-134-144&amp;n=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643314"/>
            <a:ext cx="2736625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Распускает хвост павлином,</a:t>
            </a:r>
            <a:br>
              <a:rPr lang="ru-RU" dirty="0" smtClean="0"/>
            </a:br>
            <a:r>
              <a:rPr lang="ru-RU" dirty="0" smtClean="0"/>
              <a:t>Ходит важным господином,</a:t>
            </a:r>
            <a:br>
              <a:rPr lang="ru-RU" dirty="0" smtClean="0"/>
            </a:br>
            <a:r>
              <a:rPr lang="ru-RU" dirty="0" smtClean="0"/>
              <a:t>По земле ногами - стук,</a:t>
            </a:r>
            <a:br>
              <a:rPr lang="ru-RU" dirty="0" smtClean="0"/>
            </a:br>
            <a:r>
              <a:rPr lang="ru-RU" dirty="0" smtClean="0"/>
              <a:t>Как зовут его - ...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Зимой и летом одним цветом.</a:t>
            </a:r>
            <a:endParaRPr lang="ru-RU" dirty="0"/>
          </a:p>
        </p:txBody>
      </p:sp>
      <p:pic>
        <p:nvPicPr>
          <p:cNvPr id="4" name="Picture 4" descr="http://im0-tub-ru.yandex.net/i?id=461523970d9b46e1cd49b0c8a0142ae0-141-144&amp;n=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000240"/>
            <a:ext cx="1647828" cy="1673575"/>
          </a:xfrm>
          <a:prstGeom prst="rect">
            <a:avLst/>
          </a:prstGeom>
          <a:noFill/>
        </p:spPr>
      </p:pic>
      <p:pic>
        <p:nvPicPr>
          <p:cNvPr id="5122" name="Picture 2" descr="http://im0-tub-ru.yandex.net/i?id=38d329e305b6985fc1fc000ae499b1ca-133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214818"/>
            <a:ext cx="1204915" cy="2030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214578"/>
          </a:xfrm>
        </p:spPr>
        <p:txBody>
          <a:bodyPr/>
          <a:lstStyle/>
          <a:p>
            <a:r>
              <a:rPr lang="ru-RU" sz="4800" dirty="0" smtClean="0"/>
              <a:t>Дерево держится своими корнями, а человек пищей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3316" name="Picture 4" descr="http://im1-tub-ru.yandex.net/i?id=35b15649f94997cd8592db3426343ee2-05-144&amp;n=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200891"/>
            <a:ext cx="2500330" cy="2443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много добиться, </a:t>
            </a:r>
          </a:p>
          <a:p>
            <a:r>
              <a:rPr lang="ru-RU" dirty="0" smtClean="0"/>
              <a:t>Чтобы хорошо учиться,</a:t>
            </a:r>
          </a:p>
          <a:p>
            <a:r>
              <a:rPr lang="ru-RU" dirty="0" smtClean="0"/>
              <a:t>Надо на стараться,</a:t>
            </a:r>
          </a:p>
          <a:p>
            <a:r>
              <a:rPr lang="ru-RU" dirty="0" smtClean="0"/>
              <a:t> Правильно питаться!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Пословицы и поговорки о питании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Щи да каша – пища наша</a:t>
            </a:r>
          </a:p>
          <a:p>
            <a:pPr>
              <a:buNone/>
            </a:pPr>
            <a:r>
              <a:rPr lang="ru-RU" dirty="0" smtClean="0"/>
              <a:t>Изба красна углами, а стол пирогами.</a:t>
            </a:r>
          </a:p>
          <a:p>
            <a:pPr>
              <a:buNone/>
            </a:pPr>
            <a:r>
              <a:rPr lang="ru-RU" dirty="0" smtClean="0"/>
              <a:t>Чай пить – не дрова рубить.</a:t>
            </a:r>
          </a:p>
          <a:p>
            <a:pPr>
              <a:buNone/>
            </a:pPr>
            <a:r>
              <a:rPr lang="ru-RU" dirty="0" smtClean="0"/>
              <a:t>Без блина – не Масленица, без пирога – </a:t>
            </a:r>
          </a:p>
          <a:p>
            <a:pPr>
              <a:buNone/>
            </a:pPr>
            <a:r>
              <a:rPr lang="ru-RU" dirty="0" smtClean="0"/>
              <a:t>не именины.</a:t>
            </a:r>
          </a:p>
          <a:p>
            <a:pPr>
              <a:buNone/>
            </a:pPr>
            <a:r>
              <a:rPr lang="ru-RU" dirty="0" smtClean="0"/>
              <a:t>Выпей чайку – забудешь тоску.</a:t>
            </a:r>
          </a:p>
          <a:p>
            <a:pPr>
              <a:buNone/>
            </a:pPr>
            <a:r>
              <a:rPr lang="ru-RU" dirty="0" smtClean="0"/>
              <a:t>Репу есть – не велика честь.</a:t>
            </a:r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1307</TotalTime>
  <Words>529</Words>
  <Application>Microsoft Office PowerPoint</Application>
  <PresentationFormat>Экран (4:3)</PresentationFormat>
  <Paragraphs>92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   Значение питания в  жизни человека</vt:lpstr>
      <vt:lpstr>Упражнение «Успокоение»</vt:lpstr>
      <vt:lpstr>Загадки </vt:lpstr>
      <vt:lpstr>Загадки </vt:lpstr>
      <vt:lpstr>Загадки </vt:lpstr>
      <vt:lpstr>Загадки </vt:lpstr>
      <vt:lpstr>Дерево держится своими корнями, а человек пищей.</vt:lpstr>
      <vt:lpstr>Девиз урока</vt:lpstr>
      <vt:lpstr>Пословицы и поговорки о питании</vt:lpstr>
      <vt:lpstr>Травоядные животные</vt:lpstr>
      <vt:lpstr>Хищники </vt:lpstr>
      <vt:lpstr>Игра «Чем питается человек?»</vt:lpstr>
      <vt:lpstr>Кухонная утварь Древней Руси</vt:lpstr>
      <vt:lpstr>Хохлома </vt:lpstr>
      <vt:lpstr>Хохлома </vt:lpstr>
      <vt:lpstr>Трапеза – это прием пищи</vt:lpstr>
      <vt:lpstr>Физминутка</vt:lpstr>
      <vt:lpstr>Текст «Режим питания»</vt:lpstr>
      <vt:lpstr>Слайд 19</vt:lpstr>
      <vt:lpstr>Проверка восприятия текста</vt:lpstr>
      <vt:lpstr>Закрепление изученного материала</vt:lpstr>
      <vt:lpstr>Итог урока. Рефлексия</vt:lpstr>
      <vt:lpstr>Рефлексия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edit  Master title style</dc:title>
  <dc:creator>1</dc:creator>
  <cp:lastModifiedBy>Dmitriy</cp:lastModifiedBy>
  <cp:revision>42</cp:revision>
  <dcterms:created xsi:type="dcterms:W3CDTF">2013-08-20T17:36:09Z</dcterms:created>
  <dcterms:modified xsi:type="dcterms:W3CDTF">2014-10-26T22:17:32Z</dcterms:modified>
</cp:coreProperties>
</file>