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0"/>
  </p:notesMasterIdLst>
  <p:handoutMasterIdLst>
    <p:handoutMasterId r:id="rId21"/>
  </p:handoutMasterIdLst>
  <p:sldIdLst>
    <p:sldId id="274" r:id="rId2"/>
    <p:sldId id="273" r:id="rId3"/>
    <p:sldId id="267" r:id="rId4"/>
    <p:sldId id="271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5" r:id="rId13"/>
    <p:sldId id="268" r:id="rId14"/>
    <p:sldId id="269" r:id="rId15"/>
    <p:sldId id="270" r:id="rId16"/>
    <p:sldId id="264" r:id="rId17"/>
    <p:sldId id="266" r:id="rId18"/>
    <p:sldId id="275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0021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705" autoAdjust="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C43813-14D6-48EB-B8C8-3A3C8A6BBCC0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2412AA-01EE-4C0B-B9D1-D7419A8D6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414712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349253-B0C1-4F55-B900-430AABE2900B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E78A04-3E9E-4210-B115-D166F22D8C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853207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89665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849257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4C71EC6-210F-42DE-9C53-41977AD35B3D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wmf"/><Relationship Id="rId4" Type="http://schemas.openxmlformats.org/officeDocument/2006/relationships/image" Target="../media/image22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image" Target="../media/image24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w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w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260648"/>
            <a:ext cx="8784976" cy="4392488"/>
          </a:xfrm>
        </p:spPr>
        <p:txBody>
          <a:bodyPr/>
          <a:lstStyle/>
          <a:p>
            <a:r>
              <a:rPr lang="ru-RU" sz="6000" b="1" dirty="0" smtClean="0"/>
              <a:t>Внутренний угол треугольника. Теорема о внешнем угле треугольника.</a:t>
            </a:r>
            <a:endParaRPr lang="ru-RU" sz="6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03848" y="5013176"/>
            <a:ext cx="5688632" cy="1656184"/>
          </a:xfrm>
        </p:spPr>
        <p:txBody>
          <a:bodyPr>
            <a:normAutofit/>
          </a:bodyPr>
          <a:lstStyle/>
          <a:p>
            <a:pPr algn="r"/>
            <a:r>
              <a:rPr lang="ru-RU" sz="2000" b="1" dirty="0" smtClean="0">
                <a:solidFill>
                  <a:srgbClr val="A50021"/>
                </a:solidFill>
              </a:rPr>
              <a:t>Урок по </a:t>
            </a:r>
            <a:r>
              <a:rPr lang="ru-RU" sz="2000" b="1" dirty="0" smtClean="0">
                <a:solidFill>
                  <a:srgbClr val="A50021"/>
                </a:solidFill>
              </a:rPr>
              <a:t>геометрии</a:t>
            </a:r>
          </a:p>
          <a:p>
            <a:pPr algn="r"/>
            <a:r>
              <a:rPr lang="ru-RU" sz="2000" b="1" dirty="0" smtClean="0">
                <a:solidFill>
                  <a:srgbClr val="A50021"/>
                </a:solidFill>
              </a:rPr>
              <a:t>7 класс</a:t>
            </a:r>
            <a:r>
              <a:rPr lang="en-US" sz="2000" b="1" dirty="0" smtClean="0">
                <a:solidFill>
                  <a:srgbClr val="A50021"/>
                </a:solidFill>
              </a:rPr>
              <a:t> </a:t>
            </a:r>
            <a:r>
              <a:rPr lang="ru-RU" sz="2000" b="1" dirty="0" smtClean="0">
                <a:solidFill>
                  <a:srgbClr val="A50021"/>
                </a:solidFill>
              </a:rPr>
              <a:t>МАОУ «СОШ № 7»</a:t>
            </a:r>
            <a:endParaRPr lang="ru-RU" sz="2000" b="1" dirty="0" smtClean="0">
              <a:solidFill>
                <a:srgbClr val="A50021"/>
              </a:solidFill>
            </a:endParaRPr>
          </a:p>
          <a:p>
            <a:pPr algn="r"/>
            <a:r>
              <a:rPr lang="ru-RU" sz="2000" b="1" dirty="0" smtClean="0">
                <a:solidFill>
                  <a:srgbClr val="A50021"/>
                </a:solidFill>
              </a:rPr>
              <a:t>Учитель математики Чупрова </a:t>
            </a:r>
            <a:r>
              <a:rPr lang="ru-RU" sz="2000" b="1" dirty="0" smtClean="0">
                <a:solidFill>
                  <a:srgbClr val="A50021"/>
                </a:solidFill>
              </a:rPr>
              <a:t>Е.М.</a:t>
            </a:r>
            <a:endParaRPr lang="ru-RU" sz="2000" b="1" dirty="0">
              <a:solidFill>
                <a:srgbClr val="A5002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0692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Теорема о внешнем угле треугольника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A50021"/>
                </a:solidFill>
              </a:rPr>
              <a:t>Внешний угол треугольника равен сумме двух углов треугольника, не смежных с ним.</a:t>
            </a:r>
            <a:endParaRPr lang="ru-RU" sz="2800" b="1" dirty="0">
              <a:solidFill>
                <a:srgbClr val="A50021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200044"/>
            <a:ext cx="5184576" cy="2781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340889" y="3855978"/>
            <a:ext cx="35269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>
                <a:ln w="11430"/>
                <a:solidFill>
                  <a:srgbClr val="A5002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Доказательство: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371971" y="4394979"/>
            <a:ext cx="349584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400" b="1" dirty="0" smtClean="0">
                <a:solidFill>
                  <a:srgbClr val="A50021"/>
                </a:solidFill>
                <a:sym typeface="Symbol"/>
              </a:rPr>
              <a:t></a:t>
            </a:r>
            <a:r>
              <a:rPr lang="ru-RU" sz="2400" b="1" dirty="0" smtClean="0">
                <a:solidFill>
                  <a:srgbClr val="A50021"/>
                </a:solidFill>
              </a:rPr>
              <a:t>4 – внешний угол, смежный с </a:t>
            </a:r>
            <a:r>
              <a:rPr lang="ru-RU" sz="2400" b="1" dirty="0" smtClean="0">
                <a:solidFill>
                  <a:srgbClr val="A50021"/>
                </a:solidFill>
                <a:sym typeface="Symbol"/>
              </a:rPr>
              <a:t></a:t>
            </a:r>
            <a:r>
              <a:rPr lang="ru-RU" sz="2400" b="1" dirty="0" smtClean="0">
                <a:solidFill>
                  <a:srgbClr val="A50021"/>
                </a:solidFill>
              </a:rPr>
              <a:t>3</a:t>
            </a:r>
          </a:p>
          <a:p>
            <a:pPr marL="342900" indent="-342900">
              <a:buFontTx/>
              <a:buAutoNum type="arabicPeriod"/>
            </a:pPr>
            <a:r>
              <a:rPr lang="ru-RU" sz="2400" b="1" dirty="0" smtClean="0">
                <a:solidFill>
                  <a:srgbClr val="A50021"/>
                </a:solidFill>
                <a:sym typeface="Symbol"/>
              </a:rPr>
              <a:t>4+3=180</a:t>
            </a:r>
            <a:r>
              <a:rPr lang="ru-RU" sz="2400" b="1" dirty="0">
                <a:solidFill>
                  <a:srgbClr val="A50021"/>
                </a:solidFill>
                <a:sym typeface="Symbol"/>
              </a:rPr>
              <a:t></a:t>
            </a:r>
            <a:endParaRPr lang="ru-RU" sz="2400" b="1" dirty="0">
              <a:solidFill>
                <a:srgbClr val="A50021"/>
              </a:solidFill>
            </a:endParaRPr>
          </a:p>
          <a:p>
            <a:pPr marL="342900" indent="-342900">
              <a:buAutoNum type="arabicPeriod"/>
            </a:pPr>
            <a:r>
              <a:rPr lang="ru-RU" sz="2400" b="1" dirty="0" smtClean="0">
                <a:solidFill>
                  <a:srgbClr val="A50021"/>
                </a:solidFill>
                <a:sym typeface="Symbol"/>
              </a:rPr>
              <a:t>(1+2)+3=180</a:t>
            </a:r>
            <a:r>
              <a:rPr lang="ru-RU" sz="2400" b="1" dirty="0">
                <a:solidFill>
                  <a:srgbClr val="A50021"/>
                </a:solidFill>
                <a:sym typeface="Symbol"/>
              </a:rPr>
              <a:t> </a:t>
            </a:r>
            <a:r>
              <a:rPr lang="ru-RU" sz="2400" b="1" dirty="0" smtClean="0">
                <a:solidFill>
                  <a:srgbClr val="A50021"/>
                </a:solidFill>
                <a:sym typeface="Symbol"/>
              </a:rPr>
              <a:t>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solidFill>
                  <a:srgbClr val="A50021"/>
                </a:solidFill>
                <a:sym typeface="Symbol"/>
              </a:rPr>
              <a:t>4=</a:t>
            </a:r>
            <a:r>
              <a:rPr lang="ru-RU" sz="2400" b="1" dirty="0">
                <a:solidFill>
                  <a:srgbClr val="A50021"/>
                </a:solidFill>
                <a:sym typeface="Symbol"/>
              </a:rPr>
              <a:t> </a:t>
            </a:r>
            <a:r>
              <a:rPr lang="ru-RU" sz="2400" b="1" dirty="0" smtClean="0">
                <a:solidFill>
                  <a:srgbClr val="A50021"/>
                </a:solidFill>
                <a:sym typeface="Symbol"/>
              </a:rPr>
              <a:t>1+</a:t>
            </a:r>
            <a:r>
              <a:rPr lang="ru-RU" sz="2400" b="1" dirty="0">
                <a:solidFill>
                  <a:srgbClr val="A50021"/>
                </a:solidFill>
                <a:sym typeface="Symbol"/>
              </a:rPr>
              <a:t> </a:t>
            </a:r>
            <a:r>
              <a:rPr lang="ru-RU" sz="2400" b="1" dirty="0" smtClean="0">
                <a:solidFill>
                  <a:srgbClr val="A50021"/>
                </a:solidFill>
                <a:sym typeface="Symbol"/>
              </a:rPr>
              <a:t>2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351652" y="2669433"/>
            <a:ext cx="450636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ln w="11430"/>
                <a:solidFill>
                  <a:srgbClr val="A5002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Дано</a:t>
            </a:r>
            <a:r>
              <a:rPr lang="ru-RU" sz="3200" b="1" dirty="0" smtClean="0">
                <a:ln w="11430"/>
                <a:solidFill>
                  <a:srgbClr val="A5002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: </a:t>
            </a:r>
            <a:r>
              <a:rPr lang="ru-RU" sz="2400" b="1" dirty="0" smtClean="0">
                <a:solidFill>
                  <a:srgbClr val="A50021"/>
                </a:solidFill>
                <a:latin typeface="Times New Roman"/>
                <a:cs typeface="Times New Roman"/>
                <a:sym typeface="Symbol"/>
              </a:rPr>
              <a:t>∆</a:t>
            </a:r>
            <a:r>
              <a:rPr lang="en-US" sz="2400" b="1" dirty="0" smtClean="0">
                <a:solidFill>
                  <a:srgbClr val="A50021"/>
                </a:solidFill>
                <a:latin typeface="Times New Roman"/>
                <a:cs typeface="Times New Roman"/>
                <a:sym typeface="Symbol"/>
              </a:rPr>
              <a:t>ABC</a:t>
            </a:r>
            <a:r>
              <a:rPr lang="ru-RU" sz="2400" b="1" dirty="0" smtClean="0">
                <a:solidFill>
                  <a:srgbClr val="A50021"/>
                </a:solidFill>
                <a:latin typeface="Times New Roman"/>
                <a:cs typeface="Times New Roman"/>
                <a:sym typeface="Symbol"/>
              </a:rPr>
              <a:t>, 4 – внешний.</a:t>
            </a:r>
            <a:endParaRPr lang="ru-RU" sz="2400" b="1" dirty="0">
              <a:solidFill>
                <a:srgbClr val="A50021"/>
              </a:solidFill>
              <a:sym typeface="Symbo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328409" y="3192654"/>
            <a:ext cx="42386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ln w="11430"/>
                <a:solidFill>
                  <a:srgbClr val="A5002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Доказать</a:t>
            </a:r>
            <a:r>
              <a:rPr lang="ru-RU" sz="3200" b="1" dirty="0" smtClean="0">
                <a:ln w="11430"/>
                <a:solidFill>
                  <a:srgbClr val="A5002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: </a:t>
            </a:r>
            <a:r>
              <a:rPr lang="ru-RU" sz="2800" b="1" dirty="0" smtClean="0">
                <a:solidFill>
                  <a:srgbClr val="A50021"/>
                </a:solidFill>
                <a:latin typeface="Times New Roman"/>
                <a:cs typeface="Times New Roman"/>
                <a:sym typeface="Symbol"/>
              </a:rPr>
              <a:t>4=1+2.</a:t>
            </a:r>
            <a:r>
              <a:rPr lang="ru-RU" sz="2800" b="1" dirty="0" smtClean="0">
                <a:solidFill>
                  <a:srgbClr val="A50021"/>
                </a:solidFill>
              </a:rPr>
              <a:t> </a:t>
            </a:r>
            <a:endParaRPr lang="ru-RU" sz="2400" b="1" dirty="0">
              <a:solidFill>
                <a:srgbClr val="A50021"/>
              </a:solidFill>
              <a:sym typeface="Symbol"/>
            </a:endParaRPr>
          </a:p>
        </p:txBody>
      </p:sp>
      <p:pic>
        <p:nvPicPr>
          <p:cNvPr id="1026" name="Picture 2" descr="C:\Users\chpf\AppData\Local\Microsoft\Windows\Temporary Internet Files\Content.IE5\13EAFV8X\MC900397526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2463615"/>
            <a:ext cx="1786073" cy="1581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0752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2776"/>
          </a:xfrm>
        </p:spPr>
        <p:txBody>
          <a:bodyPr/>
          <a:lstStyle/>
          <a:p>
            <a:r>
              <a:rPr lang="ru-RU" b="1" dirty="0" smtClean="0"/>
              <a:t>Задача (устно)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A50021"/>
                </a:solidFill>
              </a:rPr>
              <a:t>Найдите внутренние и внешний угол </a:t>
            </a:r>
            <a:r>
              <a:rPr lang="en-US" sz="2800" b="1" dirty="0" smtClean="0">
                <a:solidFill>
                  <a:srgbClr val="A50021"/>
                </a:solidFill>
              </a:rPr>
              <a:t>EMN </a:t>
            </a:r>
            <a:r>
              <a:rPr lang="ru-RU" sz="2800" b="1" dirty="0" smtClean="0">
                <a:solidFill>
                  <a:srgbClr val="A50021"/>
                </a:solidFill>
              </a:rPr>
              <a:t>треугольника </a:t>
            </a:r>
            <a:r>
              <a:rPr lang="en-US" sz="2800" b="1" dirty="0" smtClean="0">
                <a:solidFill>
                  <a:srgbClr val="A50021"/>
                </a:solidFill>
              </a:rPr>
              <a:t>MNK</a:t>
            </a:r>
            <a:r>
              <a:rPr lang="ru-RU" sz="2800" b="1" dirty="0" smtClean="0">
                <a:solidFill>
                  <a:srgbClr val="A50021"/>
                </a:solidFill>
              </a:rPr>
              <a:t>.</a:t>
            </a:r>
            <a:endParaRPr lang="ru-RU" sz="2800" b="1" dirty="0">
              <a:solidFill>
                <a:srgbClr val="A5002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507991"/>
            <a:ext cx="5406628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25838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2776"/>
          </a:xfrm>
        </p:spPr>
        <p:txBody>
          <a:bodyPr/>
          <a:lstStyle/>
          <a:p>
            <a:r>
              <a:rPr lang="ru-RU" b="1" dirty="0" smtClean="0"/>
              <a:t>Задача № 23</a:t>
            </a:r>
            <a:r>
              <a:rPr lang="en-US" b="1" dirty="0" smtClean="0"/>
              <a:t>3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numCol="2">
            <a:normAutofit lnSpcReduction="10000"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sz="3200" b="1" dirty="0" smtClean="0">
                <a:solidFill>
                  <a:srgbClr val="A50021"/>
                </a:solidFill>
              </a:rPr>
              <a:t>Дано</a:t>
            </a:r>
            <a:r>
              <a:rPr lang="ru-RU" sz="3200" b="1" dirty="0">
                <a:solidFill>
                  <a:srgbClr val="A50021"/>
                </a:solidFill>
              </a:rPr>
              <a:t>:</a:t>
            </a:r>
          </a:p>
          <a:p>
            <a:r>
              <a:rPr lang="ru-RU" sz="3200" b="1" dirty="0" smtClean="0">
                <a:solidFill>
                  <a:srgbClr val="A50021"/>
                </a:solidFill>
                <a:latin typeface="Times New Roman"/>
                <a:cs typeface="Times New Roman"/>
                <a:sym typeface="Symbol"/>
              </a:rPr>
              <a:t>∆</a:t>
            </a:r>
            <a:r>
              <a:rPr lang="en-US" sz="3200" b="1" dirty="0" smtClean="0">
                <a:solidFill>
                  <a:srgbClr val="A50021"/>
                </a:solidFill>
                <a:latin typeface="Times New Roman"/>
                <a:cs typeface="Times New Roman"/>
                <a:sym typeface="Symbol"/>
              </a:rPr>
              <a:t>MNP</a:t>
            </a:r>
            <a:r>
              <a:rPr lang="ru-RU" sz="3200" b="1" dirty="0" smtClean="0">
                <a:solidFill>
                  <a:srgbClr val="A50021"/>
                </a:solidFill>
                <a:latin typeface="Times New Roman"/>
                <a:cs typeface="Times New Roman"/>
                <a:sym typeface="Symbol"/>
              </a:rPr>
              <a:t>, </a:t>
            </a:r>
            <a:r>
              <a:rPr lang="en-US" sz="3200" b="1" dirty="0" smtClean="0">
                <a:solidFill>
                  <a:srgbClr val="A50021"/>
                </a:solidFill>
                <a:latin typeface="Times New Roman"/>
                <a:cs typeface="Times New Roman"/>
                <a:sym typeface="Symbol"/>
              </a:rPr>
              <a:t>MN=NP;</a:t>
            </a:r>
          </a:p>
          <a:p>
            <a:r>
              <a:rPr lang="en-US" sz="3200" b="1" dirty="0" smtClean="0">
                <a:solidFill>
                  <a:srgbClr val="A50021"/>
                </a:solidFill>
                <a:latin typeface="Times New Roman"/>
                <a:cs typeface="Times New Roman"/>
                <a:sym typeface="Symbol"/>
              </a:rPr>
              <a:t>PNK – </a:t>
            </a:r>
            <a:r>
              <a:rPr lang="ru-RU" sz="3200" b="1" dirty="0" smtClean="0">
                <a:solidFill>
                  <a:srgbClr val="A50021"/>
                </a:solidFill>
                <a:latin typeface="Times New Roman"/>
                <a:cs typeface="Times New Roman"/>
                <a:sym typeface="Symbol"/>
              </a:rPr>
              <a:t>внешний </a:t>
            </a:r>
            <a:r>
              <a:rPr lang="ru-RU" sz="3200" b="1" dirty="0">
                <a:solidFill>
                  <a:srgbClr val="A50021"/>
                </a:solidFill>
                <a:latin typeface="Times New Roman"/>
                <a:cs typeface="Times New Roman"/>
                <a:sym typeface="Symbol"/>
              </a:rPr>
              <a:t>угол </a:t>
            </a:r>
            <a:r>
              <a:rPr lang="ru-RU" sz="3200" b="1" dirty="0" smtClean="0">
                <a:solidFill>
                  <a:srgbClr val="A50021"/>
                </a:solidFill>
                <a:latin typeface="Times New Roman"/>
                <a:cs typeface="Times New Roman"/>
                <a:sym typeface="Symbol"/>
              </a:rPr>
              <a:t>∆</a:t>
            </a:r>
            <a:r>
              <a:rPr lang="en-US" sz="3200" b="1" dirty="0" smtClean="0">
                <a:solidFill>
                  <a:srgbClr val="A50021"/>
                </a:solidFill>
                <a:latin typeface="Times New Roman"/>
                <a:cs typeface="Times New Roman"/>
                <a:sym typeface="Symbol"/>
              </a:rPr>
              <a:t>MNP;</a:t>
            </a:r>
          </a:p>
          <a:p>
            <a:r>
              <a:rPr lang="en-US" sz="3200" b="1" dirty="0" smtClean="0">
                <a:solidFill>
                  <a:srgbClr val="A50021"/>
                </a:solidFill>
                <a:latin typeface="Times New Roman"/>
                <a:cs typeface="Times New Roman"/>
                <a:sym typeface="Symbol"/>
              </a:rPr>
              <a:t>NE – </a:t>
            </a:r>
            <a:r>
              <a:rPr lang="ru-RU" sz="3200" b="1" dirty="0" smtClean="0">
                <a:solidFill>
                  <a:srgbClr val="A50021"/>
                </a:solidFill>
                <a:latin typeface="Times New Roman"/>
                <a:cs typeface="Times New Roman"/>
                <a:sym typeface="Symbol"/>
              </a:rPr>
              <a:t>биссектриса </a:t>
            </a:r>
            <a:r>
              <a:rPr lang="en-US" sz="3200" b="1" dirty="0">
                <a:solidFill>
                  <a:srgbClr val="A50021"/>
                </a:solidFill>
                <a:latin typeface="Times New Roman"/>
                <a:cs typeface="Times New Roman"/>
                <a:sym typeface="Symbol"/>
              </a:rPr>
              <a:t></a:t>
            </a:r>
            <a:r>
              <a:rPr lang="en-US" sz="3200" b="1" dirty="0" smtClean="0">
                <a:solidFill>
                  <a:srgbClr val="A50021"/>
                </a:solidFill>
                <a:latin typeface="Times New Roman"/>
                <a:cs typeface="Times New Roman"/>
                <a:sym typeface="Symbol"/>
              </a:rPr>
              <a:t>PNK</a:t>
            </a:r>
            <a:r>
              <a:rPr lang="ru-RU" sz="3200" b="1" dirty="0" smtClean="0">
                <a:solidFill>
                  <a:srgbClr val="A50021"/>
                </a:solidFill>
                <a:latin typeface="Times New Roman"/>
                <a:cs typeface="Times New Roman"/>
                <a:sym typeface="Symbol"/>
              </a:rPr>
              <a:t>.</a:t>
            </a:r>
          </a:p>
          <a:p>
            <a:r>
              <a:rPr lang="ru-RU" sz="3200" b="1" dirty="0" smtClean="0">
                <a:solidFill>
                  <a:srgbClr val="A50021"/>
                </a:solidFill>
                <a:latin typeface="Times New Roman"/>
                <a:cs typeface="Times New Roman"/>
                <a:sym typeface="Symbol"/>
              </a:rPr>
              <a:t>Доказать:</a:t>
            </a:r>
          </a:p>
          <a:p>
            <a:r>
              <a:rPr lang="en-US" sz="3200" b="1" dirty="0" smtClean="0">
                <a:solidFill>
                  <a:srgbClr val="A50021"/>
                </a:solidFill>
                <a:latin typeface="Times New Roman"/>
                <a:cs typeface="Times New Roman"/>
                <a:sym typeface="Symbol"/>
              </a:rPr>
              <a:t>NE || MP</a:t>
            </a:r>
            <a:endParaRPr lang="ru-RU" sz="3200" b="1" dirty="0">
              <a:solidFill>
                <a:srgbClr val="A50021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702546"/>
            <a:ext cx="3610419" cy="51811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60289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2776"/>
          </a:xfrm>
        </p:spPr>
        <p:txBody>
          <a:bodyPr/>
          <a:lstStyle/>
          <a:p>
            <a:r>
              <a:rPr lang="ru-RU" b="1" dirty="0" smtClean="0"/>
              <a:t>Физкультминутка</a:t>
            </a:r>
            <a:endParaRPr lang="ru-RU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04946" y="1844824"/>
            <a:ext cx="8267007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>
                <a:ln w="11430"/>
                <a:solidFill>
                  <a:srgbClr val="A5002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anose="030F0702030302020204" pitchFamily="66" charset="0"/>
              </a:rPr>
              <a:t>Почти 90 процентов </a:t>
            </a:r>
            <a:r>
              <a:rPr lang="ru-RU" sz="3200" b="1" cap="none" spc="0" dirty="0" smtClean="0">
                <a:ln w="11430"/>
                <a:solidFill>
                  <a:srgbClr val="A5002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anose="030F0702030302020204" pitchFamily="66" charset="0"/>
              </a:rPr>
              <a:t>всей информации</a:t>
            </a:r>
          </a:p>
          <a:p>
            <a:pPr algn="ctr"/>
            <a:r>
              <a:rPr lang="ru-RU" sz="3200" b="1" cap="none" spc="0" dirty="0" smtClean="0">
                <a:ln w="11430"/>
                <a:solidFill>
                  <a:srgbClr val="A5002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anose="030F0702030302020204" pitchFamily="66" charset="0"/>
              </a:rPr>
              <a:t>человек воспринимает глазами.</a:t>
            </a:r>
          </a:p>
          <a:p>
            <a:pPr algn="ctr"/>
            <a:r>
              <a:rPr lang="ru-RU" sz="3200" b="1" cap="none" spc="0" dirty="0" smtClean="0">
                <a:ln w="11430"/>
                <a:solidFill>
                  <a:srgbClr val="A5002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anose="030F0702030302020204" pitchFamily="66" charset="0"/>
              </a:rPr>
              <a:t>Если </a:t>
            </a:r>
            <a:r>
              <a:rPr lang="ru-RU" sz="3200" b="1" cap="none" spc="0" dirty="0">
                <a:ln w="11430"/>
                <a:solidFill>
                  <a:srgbClr val="A5002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anose="030F0702030302020204" pitchFamily="66" charset="0"/>
              </a:rPr>
              <a:t>устают </a:t>
            </a:r>
            <a:r>
              <a:rPr lang="ru-RU" sz="3200" b="1" cap="none" spc="0" dirty="0" smtClean="0">
                <a:ln w="11430"/>
                <a:solidFill>
                  <a:srgbClr val="A5002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anose="030F0702030302020204" pitchFamily="66" charset="0"/>
              </a:rPr>
              <a:t>глаза, снижаются наше</a:t>
            </a:r>
          </a:p>
          <a:p>
            <a:pPr algn="ctr"/>
            <a:r>
              <a:rPr lang="ru-RU" sz="3200" b="1" cap="none" spc="0" dirty="0" smtClean="0">
                <a:ln w="11430"/>
                <a:solidFill>
                  <a:srgbClr val="A5002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anose="030F0702030302020204" pitchFamily="66" charset="0"/>
              </a:rPr>
              <a:t>внимание </a:t>
            </a:r>
            <a:r>
              <a:rPr lang="ru-RU" sz="3200" b="1" cap="none" spc="0" dirty="0">
                <a:ln w="11430"/>
                <a:solidFill>
                  <a:srgbClr val="A5002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anose="030F0702030302020204" pitchFamily="66" charset="0"/>
              </a:rPr>
              <a:t>и </a:t>
            </a:r>
            <a:r>
              <a:rPr lang="ru-RU" sz="3200" b="1" cap="none" spc="0" dirty="0" smtClean="0">
                <a:ln w="11430"/>
                <a:solidFill>
                  <a:srgbClr val="A5002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anose="030F0702030302020204" pitchFamily="66" charset="0"/>
              </a:rPr>
              <a:t>активность.</a:t>
            </a:r>
          </a:p>
          <a:p>
            <a:pPr algn="ctr"/>
            <a:r>
              <a:rPr lang="ru-RU" sz="3200" b="1" cap="none" spc="0" dirty="0" smtClean="0">
                <a:ln w="11430"/>
                <a:solidFill>
                  <a:srgbClr val="A5002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anose="030F0702030302020204" pitchFamily="66" charset="0"/>
              </a:rPr>
              <a:t>Давайте </a:t>
            </a:r>
            <a:r>
              <a:rPr lang="ru-RU" sz="3200" b="1" cap="none" spc="0" dirty="0">
                <a:ln w="11430"/>
                <a:solidFill>
                  <a:srgbClr val="A5002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anose="030F0702030302020204" pitchFamily="66" charset="0"/>
              </a:rPr>
              <a:t>перед следующей </a:t>
            </a:r>
            <a:r>
              <a:rPr lang="ru-RU" sz="3200" b="1" cap="none" spc="0" dirty="0" smtClean="0">
                <a:ln w="11430"/>
                <a:solidFill>
                  <a:srgbClr val="A5002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anose="030F0702030302020204" pitchFamily="66" charset="0"/>
              </a:rPr>
              <a:t>задачей</a:t>
            </a:r>
          </a:p>
          <a:p>
            <a:pPr algn="ctr"/>
            <a:r>
              <a:rPr lang="ru-RU" sz="3200" b="1" cap="none" spc="0" dirty="0" smtClean="0">
                <a:ln w="11430"/>
                <a:solidFill>
                  <a:srgbClr val="A5002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anose="030F0702030302020204" pitchFamily="66" charset="0"/>
              </a:rPr>
              <a:t>дадим </a:t>
            </a:r>
            <a:r>
              <a:rPr lang="ru-RU" sz="3200" b="1" cap="none" spc="0" dirty="0">
                <a:ln w="11430"/>
                <a:solidFill>
                  <a:srgbClr val="A5002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anose="030F0702030302020204" pitchFamily="66" charset="0"/>
              </a:rPr>
              <a:t>отдых глазам и </a:t>
            </a:r>
            <a:r>
              <a:rPr lang="ru-RU" sz="3200" b="1" cap="none" spc="0" dirty="0" smtClean="0">
                <a:ln w="11430"/>
                <a:solidFill>
                  <a:srgbClr val="A5002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anose="030F0702030302020204" pitchFamily="66" charset="0"/>
              </a:rPr>
              <a:t>себе.</a:t>
            </a:r>
            <a:endParaRPr lang="ru-RU" sz="3200" b="1" cap="none" spc="0" dirty="0">
              <a:ln w="11430"/>
              <a:solidFill>
                <a:srgbClr val="A5002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077" name="Picture 5" descr="C:\Users\chpf\AppData\Local\Microsoft\Windows\Temporary Internet Files\Content.IE5\XYDUAPVJ\MC900439935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4338637"/>
            <a:ext cx="1304925" cy="1819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Users\chpf\AppData\Local\Microsoft\Windows\Temporary Internet Files\Content.IE5\PB190PG0\MC900439921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539" y="4630737"/>
            <a:ext cx="1825625" cy="1527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C:\Users\chpf\AppData\Local\Microsoft\Windows\Temporary Internet Files\Content.IE5\XYDUAPVJ\MC900320882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4871846"/>
            <a:ext cx="1807769" cy="1716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8762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2776"/>
          </a:xfrm>
        </p:spPr>
        <p:txBody>
          <a:bodyPr/>
          <a:lstStyle/>
          <a:p>
            <a:r>
              <a:rPr lang="ru-RU" b="1" dirty="0" smtClean="0"/>
              <a:t>Упражнения</a:t>
            </a:r>
            <a:endParaRPr lang="ru-RU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84233" y="1844824"/>
            <a:ext cx="8975534" cy="35394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457200" indent="-457200" algn="ctr">
              <a:buFont typeface="+mj-lt"/>
              <a:buAutoNum type="arabicPeriod"/>
            </a:pPr>
            <a:r>
              <a:rPr lang="ru-RU" sz="2800" b="1" dirty="0" smtClean="0">
                <a:solidFill>
                  <a:srgbClr val="A50021"/>
                </a:solidFill>
              </a:rPr>
              <a:t>Закройте </a:t>
            </a:r>
            <a:r>
              <a:rPr lang="ru-RU" sz="2800" b="1" dirty="0">
                <a:solidFill>
                  <a:srgbClr val="A50021"/>
                </a:solidFill>
              </a:rPr>
              <a:t>глаза на несколько </a:t>
            </a:r>
            <a:r>
              <a:rPr lang="ru-RU" sz="2800" b="1" dirty="0" smtClean="0">
                <a:solidFill>
                  <a:srgbClr val="A50021"/>
                </a:solidFill>
              </a:rPr>
              <a:t>секунд,</a:t>
            </a:r>
          </a:p>
          <a:p>
            <a:pPr algn="ctr"/>
            <a:r>
              <a:rPr lang="ru-RU" sz="2800" b="1" dirty="0" smtClean="0">
                <a:solidFill>
                  <a:srgbClr val="A50021"/>
                </a:solidFill>
              </a:rPr>
              <a:t>сильно напрягая глазные мышцы,</a:t>
            </a:r>
          </a:p>
          <a:p>
            <a:pPr algn="ctr"/>
            <a:r>
              <a:rPr lang="ru-RU" sz="2800" b="1" dirty="0" smtClean="0">
                <a:solidFill>
                  <a:srgbClr val="A50021"/>
                </a:solidFill>
              </a:rPr>
              <a:t>затем </a:t>
            </a:r>
            <a:r>
              <a:rPr lang="ru-RU" sz="2800" b="1" dirty="0">
                <a:solidFill>
                  <a:srgbClr val="A50021"/>
                </a:solidFill>
              </a:rPr>
              <a:t>раскройте их, расслабив </a:t>
            </a:r>
            <a:r>
              <a:rPr lang="ru-RU" sz="2800" b="1" dirty="0" smtClean="0">
                <a:solidFill>
                  <a:srgbClr val="A50021"/>
                </a:solidFill>
              </a:rPr>
              <a:t>мышцы.</a:t>
            </a:r>
          </a:p>
          <a:p>
            <a:pPr algn="ctr"/>
            <a:r>
              <a:rPr lang="ru-RU" sz="2800" b="1" dirty="0" smtClean="0">
                <a:solidFill>
                  <a:srgbClr val="A50021"/>
                </a:solidFill>
              </a:rPr>
              <a:t>Повторите </a:t>
            </a:r>
            <a:r>
              <a:rPr lang="ru-RU" sz="2800" b="1" dirty="0">
                <a:solidFill>
                  <a:srgbClr val="A50021"/>
                </a:solidFill>
              </a:rPr>
              <a:t>3-4 </a:t>
            </a:r>
            <a:r>
              <a:rPr lang="ru-RU" sz="2800" b="1" dirty="0" smtClean="0">
                <a:solidFill>
                  <a:srgbClr val="A50021"/>
                </a:solidFill>
              </a:rPr>
              <a:t>раза.</a:t>
            </a:r>
          </a:p>
          <a:p>
            <a:pPr marL="457200" indent="-457200" algn="ctr">
              <a:buFont typeface="+mj-lt"/>
              <a:buAutoNum type="arabicPeriod"/>
            </a:pPr>
            <a:endParaRPr lang="ru-RU" sz="2800" b="1" dirty="0" smtClean="0">
              <a:solidFill>
                <a:srgbClr val="A50021"/>
              </a:solidFill>
            </a:endParaRPr>
          </a:p>
          <a:p>
            <a:pPr marL="457200" indent="-457200" algn="ctr">
              <a:buFont typeface="+mj-lt"/>
              <a:buAutoNum type="arabicPeriod" startAt="2"/>
            </a:pPr>
            <a:r>
              <a:rPr lang="ru-RU" sz="2800" b="1" dirty="0" smtClean="0">
                <a:solidFill>
                  <a:srgbClr val="A50021"/>
                </a:solidFill>
              </a:rPr>
              <a:t>Посмотрите </a:t>
            </a:r>
            <a:r>
              <a:rPr lang="ru-RU" sz="2800" b="1" dirty="0">
                <a:solidFill>
                  <a:srgbClr val="A50021"/>
                </a:solidFill>
              </a:rPr>
              <a:t>на переносицу и задержите </a:t>
            </a:r>
            <a:r>
              <a:rPr lang="ru-RU" sz="2800" b="1" dirty="0" smtClean="0">
                <a:solidFill>
                  <a:srgbClr val="A50021"/>
                </a:solidFill>
              </a:rPr>
              <a:t>взор.</a:t>
            </a:r>
          </a:p>
          <a:p>
            <a:pPr algn="ctr"/>
            <a:r>
              <a:rPr lang="ru-RU" sz="2800" b="1" dirty="0" smtClean="0">
                <a:solidFill>
                  <a:srgbClr val="A50021"/>
                </a:solidFill>
              </a:rPr>
              <a:t>Затем </a:t>
            </a:r>
            <a:r>
              <a:rPr lang="ru-RU" sz="2800" b="1" dirty="0">
                <a:solidFill>
                  <a:srgbClr val="A50021"/>
                </a:solidFill>
              </a:rPr>
              <a:t>посмотрите </a:t>
            </a:r>
            <a:r>
              <a:rPr lang="ru-RU" sz="2800" b="1" dirty="0" smtClean="0">
                <a:solidFill>
                  <a:srgbClr val="A50021"/>
                </a:solidFill>
              </a:rPr>
              <a:t>вдаль.</a:t>
            </a:r>
          </a:p>
          <a:p>
            <a:pPr algn="ctr"/>
            <a:r>
              <a:rPr lang="ru-RU" sz="2800" b="1" dirty="0" smtClean="0">
                <a:solidFill>
                  <a:srgbClr val="A50021"/>
                </a:solidFill>
              </a:rPr>
              <a:t>Повторите </a:t>
            </a:r>
            <a:r>
              <a:rPr lang="ru-RU" sz="2800" b="1" dirty="0">
                <a:solidFill>
                  <a:srgbClr val="A50021"/>
                </a:solidFill>
              </a:rPr>
              <a:t>3-4 раза. </a:t>
            </a:r>
            <a:endParaRPr lang="ru-RU" sz="2800" b="1" cap="none" spc="0" dirty="0">
              <a:ln w="11430"/>
              <a:solidFill>
                <a:srgbClr val="A5002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6" name="Picture 2" descr="C:\Users\chpf\AppData\Local\Microsoft\Windows\Temporary Internet Files\Content.IE5\XYDUAPVJ\MC900318778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106971"/>
            <a:ext cx="1137514" cy="1818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chpf\AppData\Local\Microsoft\Windows\Temporary Internet Files\Content.IE5\W4ULGA1Y\MC900423800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3" y="4509120"/>
            <a:ext cx="1495425" cy="1936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chpf\AppData\Local\Microsoft\Windows\Temporary Internet Files\Content.IE5\XYDUAPVJ\MC900298637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5477990"/>
            <a:ext cx="1887322" cy="780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9890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68760"/>
          </a:xfrm>
        </p:spPr>
        <p:txBody>
          <a:bodyPr/>
          <a:lstStyle/>
          <a:p>
            <a:r>
              <a:rPr lang="ru-RU" b="1" dirty="0" smtClean="0"/>
              <a:t>Упражнения</a:t>
            </a:r>
            <a:endParaRPr lang="ru-RU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0188" y="1844824"/>
            <a:ext cx="9023625" cy="35394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514350" indent="-514350" algn="ctr">
              <a:buFont typeface="+mj-lt"/>
              <a:buAutoNum type="arabicPeriod" startAt="3"/>
            </a:pPr>
            <a:r>
              <a:rPr lang="ru-RU" sz="2800" b="1" dirty="0">
                <a:solidFill>
                  <a:srgbClr val="A50021"/>
                </a:solidFill>
              </a:rPr>
              <a:t>Медленно наклоняйте </a:t>
            </a:r>
            <a:r>
              <a:rPr lang="ru-RU" sz="2800" b="1" dirty="0" smtClean="0">
                <a:solidFill>
                  <a:srgbClr val="A50021"/>
                </a:solidFill>
              </a:rPr>
              <a:t>голову:</a:t>
            </a:r>
          </a:p>
          <a:p>
            <a:pPr algn="ctr"/>
            <a:r>
              <a:rPr lang="ru-RU" sz="2800" b="1" dirty="0" smtClean="0">
                <a:solidFill>
                  <a:srgbClr val="A50021"/>
                </a:solidFill>
              </a:rPr>
              <a:t>вперед-влево-вправо-назад.</a:t>
            </a:r>
          </a:p>
          <a:p>
            <a:pPr algn="ctr"/>
            <a:r>
              <a:rPr lang="ru-RU" sz="2800" b="1" dirty="0" smtClean="0">
                <a:solidFill>
                  <a:srgbClr val="A50021"/>
                </a:solidFill>
              </a:rPr>
              <a:t>Повторите </a:t>
            </a:r>
            <a:r>
              <a:rPr lang="ru-RU" sz="2800" b="1" dirty="0">
                <a:solidFill>
                  <a:srgbClr val="A50021"/>
                </a:solidFill>
              </a:rPr>
              <a:t>3-4 </a:t>
            </a:r>
            <a:r>
              <a:rPr lang="ru-RU" sz="2800" b="1" dirty="0" smtClean="0">
                <a:solidFill>
                  <a:srgbClr val="A50021"/>
                </a:solidFill>
              </a:rPr>
              <a:t>раза.</a:t>
            </a:r>
          </a:p>
          <a:p>
            <a:pPr algn="ctr"/>
            <a:endParaRPr lang="ru-RU" sz="2800" b="1" dirty="0" smtClean="0">
              <a:solidFill>
                <a:srgbClr val="A50021"/>
              </a:solidFill>
            </a:endParaRPr>
          </a:p>
          <a:p>
            <a:pPr marL="514350" indent="-514350" algn="ctr">
              <a:buFont typeface="+mj-lt"/>
              <a:buAutoNum type="arabicPeriod" startAt="4"/>
            </a:pPr>
            <a:r>
              <a:rPr lang="ru-RU" sz="2800" b="1" dirty="0" smtClean="0">
                <a:solidFill>
                  <a:srgbClr val="A50021"/>
                </a:solidFill>
              </a:rPr>
              <a:t>Поморгайте </a:t>
            </a:r>
            <a:r>
              <a:rPr lang="ru-RU" sz="2800" b="1" dirty="0">
                <a:solidFill>
                  <a:srgbClr val="A50021"/>
                </a:solidFill>
              </a:rPr>
              <a:t>несколько раз </a:t>
            </a:r>
            <a:r>
              <a:rPr lang="ru-RU" sz="2800" b="1" dirty="0" smtClean="0">
                <a:solidFill>
                  <a:srgbClr val="A50021"/>
                </a:solidFill>
              </a:rPr>
              <a:t>глазами,</a:t>
            </a:r>
          </a:p>
          <a:p>
            <a:pPr algn="ctr"/>
            <a:r>
              <a:rPr lang="ru-RU" sz="2800" b="1" dirty="0" smtClean="0">
                <a:solidFill>
                  <a:srgbClr val="A50021"/>
                </a:solidFill>
              </a:rPr>
              <a:t>не </a:t>
            </a:r>
            <a:r>
              <a:rPr lang="ru-RU" sz="2800" b="1" dirty="0">
                <a:solidFill>
                  <a:srgbClr val="A50021"/>
                </a:solidFill>
              </a:rPr>
              <a:t>напрягая </a:t>
            </a:r>
            <a:r>
              <a:rPr lang="ru-RU" sz="2800" b="1" dirty="0" smtClean="0">
                <a:solidFill>
                  <a:srgbClr val="A50021"/>
                </a:solidFill>
              </a:rPr>
              <a:t>мышц.</a:t>
            </a:r>
          </a:p>
          <a:p>
            <a:pPr algn="ctr"/>
            <a:endParaRPr lang="ru-RU" sz="2800" b="1" dirty="0" smtClean="0">
              <a:solidFill>
                <a:srgbClr val="A50021"/>
              </a:solidFill>
            </a:endParaRPr>
          </a:p>
          <a:p>
            <a:pPr marL="514350" indent="-514350" algn="ctr">
              <a:buFont typeface="+mj-lt"/>
              <a:buAutoNum type="arabicPeriod" startAt="5"/>
            </a:pPr>
            <a:r>
              <a:rPr lang="ru-RU" sz="2800" b="1" dirty="0" smtClean="0">
                <a:solidFill>
                  <a:srgbClr val="A50021"/>
                </a:solidFill>
              </a:rPr>
              <a:t>Сделайте </a:t>
            </a:r>
            <a:r>
              <a:rPr lang="ru-RU" sz="2800" b="1" dirty="0">
                <a:solidFill>
                  <a:srgbClr val="A50021"/>
                </a:solidFill>
              </a:rPr>
              <a:t>глубокий вздох и медленный выдох.</a:t>
            </a:r>
            <a:endParaRPr lang="ru-RU" sz="2800" b="1" cap="none" spc="0" dirty="0">
              <a:ln w="11430"/>
              <a:solidFill>
                <a:srgbClr val="A5002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052" name="Picture 4" descr="C:\Users\chpf\AppData\Local\Microsoft\Windows\Temporary Internet Files\Content.IE5\W4ULGA1Y\MC900440548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88640"/>
            <a:ext cx="71755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chpf\AppData\Local\Microsoft\Windows\Temporary Internet Files\Content.IE5\XYDUAPVJ\MC900412174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0982" y="1480136"/>
            <a:ext cx="1758950" cy="1987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5932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b="1" dirty="0" smtClean="0"/>
              <a:t>Ответы к самостоятельной работе</a:t>
            </a:r>
            <a:endParaRPr lang="ru-RU" sz="4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numCol="2">
            <a:noAutofit/>
          </a:bodyPr>
          <a:lstStyle/>
          <a:p>
            <a:r>
              <a:rPr lang="ru-RU" sz="3600" b="1" dirty="0" smtClean="0">
                <a:solidFill>
                  <a:srgbClr val="A50021"/>
                </a:solidFill>
              </a:rPr>
              <a:t>Вариант </a:t>
            </a:r>
            <a:r>
              <a:rPr lang="en-US" sz="3600" b="1" dirty="0" smtClean="0">
                <a:solidFill>
                  <a:srgbClr val="A50021"/>
                </a:solidFill>
              </a:rPr>
              <a:t>I</a:t>
            </a:r>
            <a:endParaRPr lang="ru-RU" sz="3600" b="1" dirty="0" smtClean="0">
              <a:solidFill>
                <a:srgbClr val="A50021"/>
              </a:solidFill>
            </a:endParaRPr>
          </a:p>
          <a:p>
            <a:r>
              <a:rPr lang="ru-RU" sz="3600" b="1" dirty="0" smtClean="0">
                <a:solidFill>
                  <a:srgbClr val="A50021"/>
                </a:solidFill>
              </a:rPr>
              <a:t>1) 42</a:t>
            </a:r>
            <a:r>
              <a:rPr lang="ru-RU" sz="3600" b="1" dirty="0" smtClean="0">
                <a:solidFill>
                  <a:srgbClr val="A50021"/>
                </a:solidFill>
                <a:sym typeface="Symbol"/>
              </a:rPr>
              <a:t>, </a:t>
            </a:r>
            <a:r>
              <a:rPr lang="ru-RU" sz="3600" b="1" dirty="0">
                <a:solidFill>
                  <a:srgbClr val="A50021"/>
                </a:solidFill>
              </a:rPr>
              <a:t>42</a:t>
            </a:r>
            <a:r>
              <a:rPr lang="ru-RU" sz="3600" b="1" dirty="0" smtClean="0">
                <a:solidFill>
                  <a:srgbClr val="A50021"/>
                </a:solidFill>
                <a:sym typeface="Symbol"/>
              </a:rPr>
              <a:t>;</a:t>
            </a:r>
          </a:p>
          <a:p>
            <a:r>
              <a:rPr lang="ru-RU" sz="3600" b="1" dirty="0" smtClean="0">
                <a:solidFill>
                  <a:srgbClr val="A50021"/>
                </a:solidFill>
                <a:sym typeface="Symbol"/>
              </a:rPr>
              <a:t>2) 68.</a:t>
            </a:r>
          </a:p>
          <a:p>
            <a:r>
              <a:rPr lang="ru-RU" sz="3600" b="1" dirty="0" smtClean="0">
                <a:solidFill>
                  <a:srgbClr val="A50021"/>
                </a:solidFill>
                <a:sym typeface="Symbol"/>
              </a:rPr>
              <a:t>Вариант</a:t>
            </a:r>
            <a:r>
              <a:rPr lang="en-US" sz="3600" b="1" dirty="0" smtClean="0">
                <a:solidFill>
                  <a:srgbClr val="A50021"/>
                </a:solidFill>
                <a:sym typeface="Symbol"/>
              </a:rPr>
              <a:t> II</a:t>
            </a:r>
          </a:p>
          <a:p>
            <a:r>
              <a:rPr lang="en-US" sz="3600" b="1" dirty="0" smtClean="0">
                <a:solidFill>
                  <a:srgbClr val="A50021"/>
                </a:solidFill>
                <a:sym typeface="Symbol"/>
              </a:rPr>
              <a:t>1)</a:t>
            </a:r>
            <a:r>
              <a:rPr lang="ru-RU" sz="3600" b="1" dirty="0" smtClean="0">
                <a:solidFill>
                  <a:srgbClr val="A50021"/>
                </a:solidFill>
                <a:sym typeface="Symbol"/>
              </a:rPr>
              <a:t> 36</a:t>
            </a:r>
            <a:r>
              <a:rPr lang="ru-RU" sz="3600" b="1" dirty="0">
                <a:solidFill>
                  <a:srgbClr val="A50021"/>
                </a:solidFill>
                <a:sym typeface="Symbol"/>
              </a:rPr>
              <a:t>,</a:t>
            </a:r>
            <a:r>
              <a:rPr lang="en-US" sz="3600" b="1" dirty="0" smtClean="0">
                <a:solidFill>
                  <a:srgbClr val="A50021"/>
                </a:solidFill>
                <a:sym typeface="Symbol"/>
              </a:rPr>
              <a:t> 36</a:t>
            </a:r>
            <a:r>
              <a:rPr lang="ru-RU" sz="3600" b="1" dirty="0" smtClean="0">
                <a:solidFill>
                  <a:srgbClr val="A50021"/>
                </a:solidFill>
                <a:sym typeface="Symbol"/>
              </a:rPr>
              <a:t>;</a:t>
            </a:r>
          </a:p>
          <a:p>
            <a:r>
              <a:rPr lang="ru-RU" sz="3600" b="1" dirty="0" smtClean="0">
                <a:solidFill>
                  <a:srgbClr val="A50021"/>
                </a:solidFill>
                <a:sym typeface="Symbol"/>
              </a:rPr>
              <a:t>2) 72.</a:t>
            </a:r>
          </a:p>
          <a:p>
            <a:r>
              <a:rPr lang="ru-RU" sz="3600" b="1" dirty="0" smtClean="0">
                <a:solidFill>
                  <a:srgbClr val="A50021"/>
                </a:solidFill>
                <a:sym typeface="Symbol"/>
              </a:rPr>
              <a:t>Вариант </a:t>
            </a:r>
            <a:r>
              <a:rPr lang="en-US" sz="3600" b="1" dirty="0" smtClean="0">
                <a:solidFill>
                  <a:srgbClr val="A50021"/>
                </a:solidFill>
                <a:sym typeface="Symbol"/>
              </a:rPr>
              <a:t>III</a:t>
            </a:r>
          </a:p>
          <a:p>
            <a:r>
              <a:rPr lang="en-US" sz="3600" b="1" dirty="0" smtClean="0">
                <a:solidFill>
                  <a:srgbClr val="A50021"/>
                </a:solidFill>
                <a:sym typeface="Symbol"/>
              </a:rPr>
              <a:t>1) </a:t>
            </a:r>
            <a:r>
              <a:rPr lang="ru-RU" sz="3600" b="1" dirty="0" smtClean="0">
                <a:solidFill>
                  <a:srgbClr val="A50021"/>
                </a:solidFill>
                <a:sym typeface="Symbol"/>
              </a:rPr>
              <a:t>32;</a:t>
            </a:r>
          </a:p>
          <a:p>
            <a:r>
              <a:rPr lang="ru-RU" sz="3600" b="1" dirty="0" smtClean="0">
                <a:solidFill>
                  <a:srgbClr val="A50021"/>
                </a:solidFill>
                <a:sym typeface="Symbol"/>
              </a:rPr>
              <a:t>2) 24.</a:t>
            </a:r>
          </a:p>
          <a:p>
            <a:r>
              <a:rPr lang="ru-RU" sz="3600" b="1" dirty="0" smtClean="0">
                <a:solidFill>
                  <a:srgbClr val="A50021"/>
                </a:solidFill>
                <a:sym typeface="Symbol"/>
              </a:rPr>
              <a:t>Вариант </a:t>
            </a:r>
            <a:r>
              <a:rPr lang="en-US" sz="3600" b="1" dirty="0" smtClean="0">
                <a:solidFill>
                  <a:srgbClr val="A50021"/>
                </a:solidFill>
                <a:sym typeface="Symbol"/>
              </a:rPr>
              <a:t>IV</a:t>
            </a:r>
          </a:p>
          <a:p>
            <a:r>
              <a:rPr lang="en-US" sz="3600" b="1" dirty="0" smtClean="0">
                <a:solidFill>
                  <a:srgbClr val="A50021"/>
                </a:solidFill>
                <a:sym typeface="Symbol"/>
              </a:rPr>
              <a:t>1)</a:t>
            </a:r>
            <a:r>
              <a:rPr lang="ru-RU" sz="3600" b="1" dirty="0" smtClean="0">
                <a:solidFill>
                  <a:srgbClr val="A50021"/>
                </a:solidFill>
                <a:sym typeface="Symbol"/>
              </a:rPr>
              <a:t> 12;</a:t>
            </a:r>
          </a:p>
          <a:p>
            <a:r>
              <a:rPr lang="ru-RU" sz="3600" b="1" dirty="0" smtClean="0">
                <a:solidFill>
                  <a:srgbClr val="A50021"/>
                </a:solidFill>
              </a:rPr>
              <a:t>2) 64</a:t>
            </a:r>
            <a:r>
              <a:rPr lang="ru-RU" sz="3600" b="1" dirty="0" smtClean="0">
                <a:solidFill>
                  <a:srgbClr val="A50021"/>
                </a:solidFill>
                <a:sym typeface="Symbol"/>
              </a:rPr>
              <a:t>.</a:t>
            </a:r>
            <a:endParaRPr lang="ru-RU" sz="3600" b="1" dirty="0">
              <a:solidFill>
                <a:srgbClr val="A5002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822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Домашнее задание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A50021"/>
                </a:solidFill>
              </a:rPr>
              <a:t>Изучить пункты 30, 31;</a:t>
            </a:r>
          </a:p>
          <a:p>
            <a:r>
              <a:rPr lang="ru-RU" sz="4000" b="1" dirty="0" smtClean="0">
                <a:solidFill>
                  <a:srgbClr val="A50021"/>
                </a:solidFill>
              </a:rPr>
              <a:t>Решить задачи № 230, 234;</a:t>
            </a:r>
          </a:p>
          <a:p>
            <a:r>
              <a:rPr lang="ru-RU" sz="4000" b="1" dirty="0" smtClean="0">
                <a:solidFill>
                  <a:srgbClr val="A50021"/>
                </a:solidFill>
              </a:rPr>
              <a:t>Дополнительно решить задачи</a:t>
            </a:r>
          </a:p>
          <a:p>
            <a:pPr marL="0" indent="0">
              <a:buNone/>
            </a:pPr>
            <a:r>
              <a:rPr lang="ru-RU" sz="4000" b="1" dirty="0">
                <a:solidFill>
                  <a:srgbClr val="A50021"/>
                </a:solidFill>
              </a:rPr>
              <a:t> </a:t>
            </a:r>
            <a:r>
              <a:rPr lang="ru-RU" sz="4000" b="1" dirty="0" smtClean="0">
                <a:solidFill>
                  <a:srgbClr val="A50021"/>
                </a:solidFill>
              </a:rPr>
              <a:t> № 232, 335.</a:t>
            </a:r>
            <a:endParaRPr lang="ru-RU" sz="4000" b="1" dirty="0">
              <a:solidFill>
                <a:srgbClr val="A50021"/>
              </a:solidFill>
            </a:endParaRPr>
          </a:p>
        </p:txBody>
      </p:sp>
      <p:pic>
        <p:nvPicPr>
          <p:cNvPr id="2052" name="Picture 4" descr="C:\Users\chpf\AppData\Local\Microsoft\Windows\Temporary Internet Files\Content.IE5\W4ULGA1Y\MC900355323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3848719"/>
            <a:ext cx="2376264" cy="2398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9403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 smtClean="0"/>
              <a:t>Проанализируем свою работу на уроке и заполним таблицу</a:t>
            </a:r>
            <a:endParaRPr lang="ru-RU" sz="4400" dirty="0"/>
          </a:p>
        </p:txBody>
      </p:sp>
      <p:graphicFrame>
        <p:nvGraphicFramePr>
          <p:cNvPr id="10" name="Объект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31804404"/>
              </p:ext>
            </p:extLst>
          </p:nvPr>
        </p:nvGraphicFramePr>
        <p:xfrm>
          <a:off x="179511" y="1600200"/>
          <a:ext cx="8784978" cy="4540961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872209"/>
                <a:gridCol w="1782036"/>
                <a:gridCol w="3330532"/>
                <a:gridCol w="1800201"/>
              </a:tblGrid>
              <a:tr h="1755497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Оцените степень сложности урока: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/>
                        <a:t>Поставьте галочку</a:t>
                      </a:r>
                    </a:p>
                    <a:p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kern="1200" dirty="0" smtClean="0">
                          <a:effectLst/>
                        </a:rPr>
                        <a:t>Оцените степень вашего усвоения материала: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/>
                        <a:t>Поставьте галочку</a:t>
                      </a:r>
                    </a:p>
                    <a:p>
                      <a:endParaRPr lang="ru-RU" sz="2400" b="1" dirty="0"/>
                    </a:p>
                  </a:txBody>
                  <a:tcPr/>
                </a:tc>
              </a:tr>
              <a:tr h="844664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а) легко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а) усвоил полностью, могу применять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b="1" dirty="0"/>
                    </a:p>
                  </a:txBody>
                  <a:tcPr/>
                </a:tc>
              </a:tr>
              <a:tr h="1228848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б) обычно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б) усвоил полностью, но затрудняюсь в применении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b="1" dirty="0"/>
                    </a:p>
                  </a:txBody>
                  <a:tcPr/>
                </a:tc>
              </a:tr>
              <a:tr h="711952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в) трудно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в) не усвоил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6083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Небо СЛАВЯН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038505"/>
            <a:ext cx="3226847" cy="3809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-5256" y="-8483"/>
            <a:ext cx="9149256" cy="609397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lnSpc>
                <a:spcPts val="8000"/>
              </a:lnSpc>
            </a:pPr>
            <a:endParaRPr lang="ru-RU" sz="72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 panose="03010101010201010101" pitchFamily="66" charset="0"/>
            </a:endParaRPr>
          </a:p>
          <a:p>
            <a:pPr>
              <a:lnSpc>
                <a:spcPts val="7000"/>
              </a:lnSpc>
            </a:pPr>
            <a:r>
              <a:rPr lang="en-US" sz="7200" b="1" dirty="0" smtClean="0">
                <a:ln w="11430"/>
                <a:solidFill>
                  <a:srgbClr val="A5002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anose="03010101010201010101" pitchFamily="66" charset="0"/>
              </a:rPr>
              <a:t>“</a:t>
            </a:r>
            <a:r>
              <a:rPr lang="ru-RU" sz="7200" b="1" cap="none" spc="0" dirty="0" smtClean="0">
                <a:ln w="11430"/>
                <a:solidFill>
                  <a:srgbClr val="A5002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anose="03010101010201010101" pitchFamily="66" charset="0"/>
              </a:rPr>
              <a:t>Вдохновение</a:t>
            </a:r>
          </a:p>
          <a:p>
            <a:pPr>
              <a:lnSpc>
                <a:spcPts val="7000"/>
              </a:lnSpc>
            </a:pPr>
            <a:r>
              <a:rPr lang="ru-RU" sz="7200" b="1" dirty="0" smtClean="0">
                <a:ln w="11430"/>
                <a:solidFill>
                  <a:srgbClr val="A5002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anose="03010101010201010101" pitchFamily="66" charset="0"/>
              </a:rPr>
              <a:t>		н</a:t>
            </a:r>
            <a:r>
              <a:rPr lang="ru-RU" sz="7200" b="1" cap="none" spc="0" dirty="0" smtClean="0">
                <a:ln w="11430"/>
                <a:solidFill>
                  <a:srgbClr val="A5002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anose="03010101010201010101" pitchFamily="66" charset="0"/>
              </a:rPr>
              <a:t>ужно</a:t>
            </a:r>
          </a:p>
          <a:p>
            <a:pPr>
              <a:lnSpc>
                <a:spcPts val="7000"/>
              </a:lnSpc>
            </a:pPr>
            <a:r>
              <a:rPr lang="ru-RU" sz="7200" b="1" dirty="0" smtClean="0">
                <a:ln w="11430"/>
                <a:solidFill>
                  <a:srgbClr val="A5002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anose="03010101010201010101" pitchFamily="66" charset="0"/>
              </a:rPr>
              <a:t>			в</a:t>
            </a:r>
            <a:r>
              <a:rPr lang="ru-RU" sz="7200" b="1" cap="none" spc="0" dirty="0" smtClean="0">
                <a:ln w="11430"/>
                <a:solidFill>
                  <a:srgbClr val="A5002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anose="03010101010201010101" pitchFamily="66" charset="0"/>
              </a:rPr>
              <a:t> геометрии,</a:t>
            </a:r>
          </a:p>
          <a:p>
            <a:pPr>
              <a:lnSpc>
                <a:spcPts val="7000"/>
              </a:lnSpc>
            </a:pPr>
            <a:r>
              <a:rPr lang="ru-RU" sz="7200" b="1" cap="none" spc="0" dirty="0" smtClean="0">
                <a:ln w="11430"/>
                <a:solidFill>
                  <a:srgbClr val="A5002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anose="03010101010201010101" pitchFamily="66" charset="0"/>
              </a:rPr>
              <a:t>				  как в поэзии.</a:t>
            </a:r>
            <a:r>
              <a:rPr lang="en-US" sz="7200" b="1" cap="none" spc="0" dirty="0" smtClean="0">
                <a:ln w="11430"/>
                <a:solidFill>
                  <a:srgbClr val="A5002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anose="03010101010201010101" pitchFamily="66" charset="0"/>
              </a:rPr>
              <a:t>”</a:t>
            </a:r>
            <a:endParaRPr lang="ru-RU" sz="7200" b="1" cap="none" spc="0" dirty="0" smtClean="0">
              <a:ln w="11430"/>
              <a:solidFill>
                <a:srgbClr val="A5002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 panose="03010101010201010101" pitchFamily="66" charset="0"/>
            </a:endParaRPr>
          </a:p>
          <a:p>
            <a:endParaRPr lang="ru-RU" sz="3600" b="1" cap="none" spc="0" dirty="0" smtClean="0">
              <a:ln w="11430"/>
              <a:solidFill>
                <a:srgbClr val="A5002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 panose="03010101010201010101" pitchFamily="66" charset="0"/>
            </a:endParaRPr>
          </a:p>
          <a:p>
            <a:pPr algn="r"/>
            <a:r>
              <a:rPr lang="ru-RU" sz="5400" b="1" cap="none" spc="0" dirty="0" smtClean="0">
                <a:ln w="11430"/>
                <a:solidFill>
                  <a:srgbClr val="A5002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А.С. Пушкин</a:t>
            </a:r>
            <a:endParaRPr lang="ru-RU" sz="5400" b="1" cap="none" spc="0" dirty="0">
              <a:ln w="11430"/>
              <a:solidFill>
                <a:srgbClr val="A5002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05160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</p:spPr>
        <p:txBody>
          <a:bodyPr/>
          <a:lstStyle/>
          <a:p>
            <a:r>
              <a:rPr lang="ru-RU" b="1" dirty="0" smtClean="0"/>
              <a:t>Пифагор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052736"/>
            <a:ext cx="5868144" cy="5544616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A50021"/>
                </a:solidFill>
              </a:rPr>
              <a:t>Первое доказательство теоремы о сумме углов треугольника было сделано еще Пифагором (V в. до н.э.). Великий ученый Пифагор родился около 570 г. до н.э. на острове </a:t>
            </a:r>
            <a:r>
              <a:rPr lang="ru-RU" b="1" dirty="0" err="1">
                <a:solidFill>
                  <a:srgbClr val="A50021"/>
                </a:solidFill>
              </a:rPr>
              <a:t>Самосе</a:t>
            </a:r>
            <a:r>
              <a:rPr lang="ru-RU" b="1" dirty="0">
                <a:solidFill>
                  <a:srgbClr val="A50021"/>
                </a:solidFill>
              </a:rPr>
              <a:t>. Отцом Пифагора был </a:t>
            </a:r>
            <a:r>
              <a:rPr lang="ru-RU" b="1" dirty="0" err="1">
                <a:solidFill>
                  <a:srgbClr val="A50021"/>
                </a:solidFill>
              </a:rPr>
              <a:t>Мнесарх</a:t>
            </a:r>
            <a:r>
              <a:rPr lang="ru-RU" b="1" dirty="0">
                <a:solidFill>
                  <a:srgbClr val="A50021"/>
                </a:solidFill>
              </a:rPr>
              <a:t>, резчик по драгоценным камням. Имя же матери Пифагора неизвестно. По многим античным свидетельствам, родившийся мальчик был сказочно красив, а вскоре проявил и свои незаурядные способности.</a:t>
            </a:r>
          </a:p>
        </p:txBody>
      </p:sp>
      <p:pic>
        <p:nvPicPr>
          <p:cNvPr id="4" name="Рисунок 3" descr="http://doc4web.ru/uploads/files/17/16647/hello_html_71ac2902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3841" y="1916832"/>
            <a:ext cx="3275856" cy="3672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80661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27584" y="980728"/>
            <a:ext cx="7413441" cy="452431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Задачи по готовым чертежам</a:t>
            </a:r>
          </a:p>
        </p:txBody>
      </p:sp>
    </p:spTree>
    <p:extLst>
      <p:ext uri="{BB962C8B-B14F-4D97-AF65-F5344CB8AC3E}">
        <p14:creationId xmlns:p14="http://schemas.microsoft.com/office/powerpoint/2010/main" val="1976939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0"/>
            <a:ext cx="8928992" cy="155679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Вычислите все неизвестные углы треугольника</a:t>
            </a:r>
            <a:endParaRPr lang="ru-RU" b="1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6652" y="1726138"/>
            <a:ext cx="6373419" cy="2511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6652" y="4202836"/>
            <a:ext cx="6525220" cy="2623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3455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0"/>
            <a:ext cx="8928992" cy="1556792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Вычислите все неизвестные углы треугольника</a:t>
            </a: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810749"/>
            <a:ext cx="2523425" cy="2409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556792"/>
            <a:ext cx="2386220" cy="2663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199197"/>
            <a:ext cx="3856548" cy="26378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5568" y="4220119"/>
            <a:ext cx="3070764" cy="2616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45491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</p:spPr>
        <p:txBody>
          <a:bodyPr/>
          <a:lstStyle/>
          <a:p>
            <a:r>
              <a:rPr lang="ru-RU" b="1" dirty="0" smtClean="0"/>
              <a:t>Виды углов</a:t>
            </a:r>
            <a:endParaRPr lang="ru-RU" b="1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114" y="1556792"/>
            <a:ext cx="3300837" cy="247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1426909"/>
            <a:ext cx="2609178" cy="2539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8053" y="3955371"/>
            <a:ext cx="3556598" cy="2406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834644"/>
            <a:ext cx="4874525" cy="6484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451061" y="3474101"/>
            <a:ext cx="18133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A50021"/>
                </a:solidFill>
              </a:rPr>
              <a:t>Острый</a:t>
            </a:r>
            <a:endParaRPr lang="ru-RU" sz="3200" b="1" dirty="0">
              <a:solidFill>
                <a:srgbClr val="A5002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42442" y="3927123"/>
            <a:ext cx="18678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A50021"/>
                </a:solidFill>
              </a:rPr>
              <a:t>Прямой</a:t>
            </a:r>
            <a:endParaRPr lang="ru-RU" sz="3200" b="1" dirty="0">
              <a:solidFill>
                <a:srgbClr val="A5002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329148" y="5483089"/>
            <a:ext cx="28632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A50021"/>
                </a:solidFill>
              </a:rPr>
              <a:t>Развернутый</a:t>
            </a:r>
            <a:endParaRPr lang="ru-RU" sz="3200" b="1" dirty="0">
              <a:solidFill>
                <a:srgbClr val="A5002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88779" y="6031723"/>
            <a:ext cx="14959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A50021"/>
                </a:solidFill>
              </a:rPr>
              <a:t>Тупой</a:t>
            </a:r>
            <a:endParaRPr lang="ru-RU" sz="3200" b="1" dirty="0">
              <a:solidFill>
                <a:srgbClr val="A5002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8555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2" grpId="0"/>
      <p:bldP spid="13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/>
          <a:lstStyle/>
          <a:p>
            <a:r>
              <a:rPr lang="ru-RU" b="1" dirty="0" smtClean="0"/>
              <a:t>Виды углов</a:t>
            </a:r>
            <a:endParaRPr lang="ru-RU" b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087" y="980728"/>
            <a:ext cx="3923928" cy="23186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43853"/>
            <a:ext cx="3923928" cy="209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4943" y="980728"/>
            <a:ext cx="3672408" cy="4051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0" y="3339669"/>
            <a:ext cx="55050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A50021"/>
                </a:solidFill>
              </a:rPr>
              <a:t>Вертикальные углы. </a:t>
            </a:r>
            <a:r>
              <a:rPr lang="ru-RU" sz="2400" b="1" dirty="0" smtClean="0">
                <a:solidFill>
                  <a:srgbClr val="A50021"/>
                </a:solidFill>
                <a:sym typeface="Symbol"/>
              </a:rPr>
              <a:t></a:t>
            </a:r>
            <a:r>
              <a:rPr lang="ru-RU" sz="2400" b="1" dirty="0" smtClean="0">
                <a:solidFill>
                  <a:srgbClr val="A50021"/>
                </a:solidFill>
              </a:rPr>
              <a:t>1=</a:t>
            </a:r>
            <a:r>
              <a:rPr lang="ru-RU" sz="2400" b="1" dirty="0" smtClean="0">
                <a:solidFill>
                  <a:srgbClr val="A50021"/>
                </a:solidFill>
                <a:sym typeface="Symbol"/>
              </a:rPr>
              <a:t></a:t>
            </a:r>
            <a:r>
              <a:rPr lang="ru-RU" sz="2400" b="1" dirty="0" smtClean="0">
                <a:solidFill>
                  <a:srgbClr val="A50021"/>
                </a:solidFill>
              </a:rPr>
              <a:t>2, </a:t>
            </a:r>
            <a:r>
              <a:rPr lang="en-US" sz="2400" b="1" dirty="0" smtClean="0">
                <a:solidFill>
                  <a:srgbClr val="A50021"/>
                </a:solidFill>
              </a:rPr>
              <a:t> </a:t>
            </a:r>
            <a:r>
              <a:rPr lang="ru-RU" sz="2400" b="1" dirty="0" smtClean="0">
                <a:solidFill>
                  <a:srgbClr val="A50021"/>
                </a:solidFill>
                <a:sym typeface="Symbol"/>
              </a:rPr>
              <a:t></a:t>
            </a:r>
            <a:r>
              <a:rPr lang="ru-RU" sz="2400" b="1" dirty="0" smtClean="0">
                <a:solidFill>
                  <a:srgbClr val="A50021"/>
                </a:solidFill>
              </a:rPr>
              <a:t>3=</a:t>
            </a:r>
            <a:r>
              <a:rPr lang="ru-RU" sz="2400" b="1" dirty="0" smtClean="0">
                <a:solidFill>
                  <a:srgbClr val="A50021"/>
                </a:solidFill>
                <a:sym typeface="Symbol"/>
              </a:rPr>
              <a:t></a:t>
            </a:r>
            <a:r>
              <a:rPr lang="ru-RU" sz="2400" b="1" dirty="0" smtClean="0">
                <a:solidFill>
                  <a:srgbClr val="A50021"/>
                </a:solidFill>
              </a:rPr>
              <a:t>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99592" y="5919219"/>
            <a:ext cx="248978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A50021"/>
                </a:solidFill>
              </a:rPr>
              <a:t>Смежные углы</a:t>
            </a:r>
          </a:p>
          <a:p>
            <a:r>
              <a:rPr lang="ru-RU" sz="2400" b="1" dirty="0" smtClean="0">
                <a:solidFill>
                  <a:srgbClr val="A50021"/>
                </a:solidFill>
                <a:sym typeface="Symbol"/>
              </a:rPr>
              <a:t>1+2=180</a:t>
            </a:r>
            <a:endParaRPr lang="ru-RU" sz="2400" b="1" dirty="0">
              <a:solidFill>
                <a:srgbClr val="A5002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094149" y="5704543"/>
            <a:ext cx="48125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A50021"/>
                </a:solidFill>
              </a:rPr>
              <a:t>Соответственные углы. </a:t>
            </a:r>
            <a:r>
              <a:rPr lang="ru-RU" sz="2400" b="1" dirty="0" smtClean="0">
                <a:solidFill>
                  <a:srgbClr val="A50021"/>
                </a:solidFill>
                <a:sym typeface="Symbol"/>
              </a:rPr>
              <a:t></a:t>
            </a:r>
            <a:r>
              <a:rPr lang="ru-RU" sz="2400" b="1" dirty="0" smtClean="0">
                <a:solidFill>
                  <a:srgbClr val="A50021"/>
                </a:solidFill>
              </a:rPr>
              <a:t>2=</a:t>
            </a:r>
            <a:r>
              <a:rPr lang="ru-RU" sz="2400" b="1" dirty="0" smtClean="0">
                <a:solidFill>
                  <a:srgbClr val="A50021"/>
                </a:solidFill>
                <a:sym typeface="Symbol"/>
              </a:rPr>
              <a:t></a:t>
            </a:r>
            <a:r>
              <a:rPr lang="ru-RU" sz="2400" b="1" dirty="0" smtClean="0">
                <a:solidFill>
                  <a:srgbClr val="A50021"/>
                </a:solidFill>
              </a:rPr>
              <a:t>4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094862" y="4990146"/>
            <a:ext cx="48622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A50021"/>
                </a:solidFill>
              </a:rPr>
              <a:t>Накрест лежащие углы. </a:t>
            </a:r>
            <a:r>
              <a:rPr lang="ru-RU" sz="2400" b="1" dirty="0" smtClean="0">
                <a:solidFill>
                  <a:srgbClr val="A50021"/>
                </a:solidFill>
                <a:sym typeface="Symbol"/>
              </a:rPr>
              <a:t></a:t>
            </a:r>
            <a:r>
              <a:rPr lang="ru-RU" sz="2400" b="1" dirty="0" smtClean="0">
                <a:solidFill>
                  <a:srgbClr val="A50021"/>
                </a:solidFill>
              </a:rPr>
              <a:t>1=</a:t>
            </a:r>
            <a:r>
              <a:rPr lang="ru-RU" sz="2400" b="1" dirty="0" smtClean="0">
                <a:solidFill>
                  <a:srgbClr val="A50021"/>
                </a:solidFill>
                <a:sym typeface="Symbol"/>
              </a:rPr>
              <a:t></a:t>
            </a:r>
            <a:r>
              <a:rPr lang="ru-RU" sz="2400" b="1" dirty="0" smtClean="0">
                <a:solidFill>
                  <a:srgbClr val="A50021"/>
                </a:solidFill>
              </a:rPr>
              <a:t>2</a:t>
            </a:r>
            <a:endParaRPr lang="ru-RU" sz="2400" b="1" dirty="0">
              <a:solidFill>
                <a:srgbClr val="A5002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935624" y="5353998"/>
            <a:ext cx="53335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A50021"/>
                </a:solidFill>
              </a:rPr>
              <a:t>Односторонние углы. </a:t>
            </a:r>
            <a:r>
              <a:rPr lang="ru-RU" sz="2400" b="1" dirty="0" smtClean="0">
                <a:solidFill>
                  <a:srgbClr val="A50021"/>
                </a:solidFill>
                <a:sym typeface="Symbol"/>
              </a:rPr>
              <a:t></a:t>
            </a:r>
            <a:r>
              <a:rPr lang="ru-RU" sz="2400" b="1" dirty="0" smtClean="0">
                <a:solidFill>
                  <a:srgbClr val="A50021"/>
                </a:solidFill>
              </a:rPr>
              <a:t>2+</a:t>
            </a:r>
            <a:r>
              <a:rPr lang="ru-RU" sz="2400" b="1" dirty="0" smtClean="0">
                <a:solidFill>
                  <a:srgbClr val="A50021"/>
                </a:solidFill>
                <a:sym typeface="Symbol"/>
              </a:rPr>
              <a:t></a:t>
            </a:r>
            <a:r>
              <a:rPr lang="ru-RU" sz="2400" b="1" dirty="0" smtClean="0">
                <a:solidFill>
                  <a:srgbClr val="A50021"/>
                </a:solidFill>
              </a:rPr>
              <a:t>3=180</a:t>
            </a:r>
            <a:r>
              <a:rPr lang="ru-RU" sz="2400" b="1" dirty="0" smtClean="0">
                <a:solidFill>
                  <a:srgbClr val="A50021"/>
                </a:solidFill>
                <a:sym typeface="Symbol"/>
              </a:rPr>
              <a:t></a:t>
            </a:r>
            <a:endParaRPr lang="ru-RU" sz="2400" b="1" dirty="0">
              <a:solidFill>
                <a:srgbClr val="A5002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6481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9" grpId="0"/>
      <p:bldP spid="10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435280" cy="1844824"/>
          </a:xfrm>
        </p:spPr>
        <p:txBody>
          <a:bodyPr/>
          <a:lstStyle/>
          <a:p>
            <a:r>
              <a:rPr lang="ru-RU" b="1" dirty="0" smtClean="0"/>
              <a:t>Определение внешнего угла треугольника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916832"/>
            <a:ext cx="8229600" cy="4525963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A50021"/>
                </a:solidFill>
              </a:rPr>
              <a:t>Внешним углом треугольника называется угол смежный с каким-нибудь углом треугольника.</a:t>
            </a:r>
            <a:endParaRPr lang="ru-RU" sz="2800" b="1" dirty="0">
              <a:solidFill>
                <a:srgbClr val="A50021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3212976"/>
            <a:ext cx="5184576" cy="2781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83728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531</TotalTime>
  <Words>475</Words>
  <Application>Microsoft Office PowerPoint</Application>
  <PresentationFormat>Экран (4:3)</PresentationFormat>
  <Paragraphs>113</Paragraphs>
  <Slides>18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Исполнительная</vt:lpstr>
      <vt:lpstr>Внутренний угол треугольника. Теорема о внешнем угле треугольника.</vt:lpstr>
      <vt:lpstr>Презентация PowerPoint</vt:lpstr>
      <vt:lpstr>Пифагор</vt:lpstr>
      <vt:lpstr>Презентация PowerPoint</vt:lpstr>
      <vt:lpstr>Вычислите все неизвестные углы треугольника</vt:lpstr>
      <vt:lpstr>Вычислите все неизвестные углы треугольника</vt:lpstr>
      <vt:lpstr>Виды углов</vt:lpstr>
      <vt:lpstr>Виды углов</vt:lpstr>
      <vt:lpstr>Определение внешнего угла треугольника</vt:lpstr>
      <vt:lpstr>Теорема о внешнем угле треугольника</vt:lpstr>
      <vt:lpstr>Задача (устно)</vt:lpstr>
      <vt:lpstr>Задача № 233</vt:lpstr>
      <vt:lpstr>Физкультминутка</vt:lpstr>
      <vt:lpstr>Упражнения</vt:lpstr>
      <vt:lpstr>Упражнения</vt:lpstr>
      <vt:lpstr>Ответы к самостоятельной работе</vt:lpstr>
      <vt:lpstr>Домашнее задание</vt:lpstr>
      <vt:lpstr>Проанализируем свою работу на уроке и заполним таблицу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Задачи по готовым чертежам</dc:title>
  <dc:creator>chpf</dc:creator>
  <cp:lastModifiedBy>chpf</cp:lastModifiedBy>
  <cp:revision>44</cp:revision>
  <cp:lastPrinted>2014-12-02T17:59:41Z</cp:lastPrinted>
  <dcterms:created xsi:type="dcterms:W3CDTF">2014-11-13T17:22:30Z</dcterms:created>
  <dcterms:modified xsi:type="dcterms:W3CDTF">2015-02-05T17:18:20Z</dcterms:modified>
</cp:coreProperties>
</file>