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92" r:id="rId4"/>
    <p:sldId id="278" r:id="rId5"/>
    <p:sldId id="281" r:id="rId6"/>
    <p:sldId id="279" r:id="rId7"/>
    <p:sldId id="280" r:id="rId8"/>
    <p:sldId id="282" r:id="rId9"/>
    <p:sldId id="283" r:id="rId10"/>
    <p:sldId id="299" r:id="rId11"/>
    <p:sldId id="257" r:id="rId12"/>
    <p:sldId id="262" r:id="rId13"/>
    <p:sldId id="265" r:id="rId14"/>
    <p:sldId id="266" r:id="rId15"/>
    <p:sldId id="300" r:id="rId16"/>
    <p:sldId id="301" r:id="rId17"/>
    <p:sldId id="284" r:id="rId18"/>
    <p:sldId id="285" r:id="rId19"/>
    <p:sldId id="289" r:id="rId20"/>
    <p:sldId id="295" r:id="rId21"/>
    <p:sldId id="291" r:id="rId22"/>
    <p:sldId id="297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EEF03-F40D-44E0-A479-E8B8703AB6C8}" type="datetimeFigureOut">
              <a:rPr lang="ru-RU" smtClean="0"/>
              <a:pPr/>
              <a:t>27.03.2014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F317A-51B9-4A0B-B2EB-27E6E5F301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1FBCC64-8A1B-4E0C-A6D0-5C717FB41727}" type="slidenum">
              <a:rPr lang="ru-RU" smtClean="0">
                <a:latin typeface="Times New Roman" pitchFamily="18" charset="0"/>
              </a:rPr>
              <a:pPr/>
              <a:t>17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B06F348-2004-4546-BC68-59F8E2DF4FB6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F4EFE01-EB71-4527-857C-7CCA519C7C55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F9DAF0D-9090-4699-BB14-4E2E79817C13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4D8AD2C-A912-4F1F-B91B-3A315DEED47A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  технологии   с позиции </a:t>
            </a:r>
            <a:r>
              <a:rPr lang="ru-RU" dirty="0" err="1" smtClean="0"/>
              <a:t>здоровьесбережения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4038600"/>
            <a:ext cx="5715000" cy="251460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технологии</a:t>
            </a:r>
          </a:p>
          <a:p>
            <a:r>
              <a:rPr lang="ru-RU" dirty="0" smtClean="0"/>
              <a:t>МОУ СОШ №1</a:t>
            </a:r>
          </a:p>
          <a:p>
            <a:endParaRPr lang="ru-RU" dirty="0" smtClean="0"/>
          </a:p>
          <a:p>
            <a:r>
              <a:rPr lang="ru-RU" dirty="0" err="1" smtClean="0"/>
              <a:t>Милевская</a:t>
            </a:r>
            <a:r>
              <a:rPr lang="ru-RU" smtClean="0"/>
              <a:t>  Л.Г.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Защитный лист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Учащийся не наказывается за невыполненное домашнее задание.</a:t>
            </a:r>
          </a:p>
          <a:p>
            <a:r>
              <a:rPr lang="ru-RU" dirty="0" smtClean="0"/>
              <a:t>Перед  уроком учащиеся записывают свою фамилию, дату урока. </a:t>
            </a:r>
          </a:p>
          <a:p>
            <a:r>
              <a:rPr lang="ru-RU" dirty="0" smtClean="0"/>
              <a:t>Действует не всегда – дети это знают.</a:t>
            </a:r>
          </a:p>
          <a:p>
            <a:pPr algn="ctr"/>
            <a:r>
              <a:rPr lang="ru-RU" dirty="0" smtClean="0"/>
              <a:t>            Выполняют задание  в                       другой установленный срок.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- Скажите, пожалуйста, куда мне идти?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А куда ты хочешь попасть?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Мне все равно…- сказала Алиса.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Тогда все равно, куда идти, - заметил Кот.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Л. </a:t>
            </a:r>
            <a:r>
              <a:rPr lang="ru-RU" dirty="0" err="1" smtClean="0"/>
              <a:t>Кэролл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«Алиса в стране чудес»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предмета  «Технология»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Обучает  не только трудовым и конструктивно-художественным навыкам и знаниям.</a:t>
            </a:r>
          </a:p>
          <a:p>
            <a:r>
              <a:rPr lang="ru-RU" dirty="0" smtClean="0"/>
              <a:t>Формирует  мышление, эмоциональную деятельность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Связан  с   биологией, этикой, эстетикой, наукой, техникой и другими сферами деятельности, окружающими человека.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Формулировка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Организовать  учебную деятельность учащихся так, чтобы при использовании ограниченных ресурсов в течение установленного времени  достичь поставленной цели не навредив здоровью ученика.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Теоретическое обоснование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"Метод проектов – метод планирования целесообразной деятельности в связи с разрешением какого-нибудь учебно-школьного задания в реальной жизненной обстановке". </a:t>
            </a:r>
          </a:p>
          <a:p>
            <a:r>
              <a:rPr lang="ru-RU" dirty="0" smtClean="0"/>
              <a:t>                </a:t>
            </a:r>
            <a:r>
              <a:rPr lang="ru-RU" dirty="0" err="1" smtClean="0"/>
              <a:t>У.Х.Килпатрик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2400" i="1" dirty="0" smtClean="0"/>
              <a:t>сегодня я узнал…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было интересно…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было трудно…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я выполнял задания…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я понял, что…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теперь я могу…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я почувствовал, что…</a:t>
            </a:r>
          </a:p>
          <a:p>
            <a:pPr lvl="0" algn="ctr"/>
            <a:r>
              <a:rPr lang="ru-RU" sz="2400" i="1" dirty="0" smtClean="0"/>
              <a:t>я приобрел…</a:t>
            </a:r>
            <a:endParaRPr lang="ru-RU" sz="2400" dirty="0" smtClean="0"/>
          </a:p>
          <a:p>
            <a:pPr algn="ctr"/>
            <a:r>
              <a:rPr lang="ru-RU" sz="2400" i="1" dirty="0" smtClean="0"/>
              <a:t>я научился…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i="1" dirty="0" smtClean="0"/>
              <a:t>у меня получилось …</a:t>
            </a:r>
            <a:endParaRPr lang="ru-RU" dirty="0" smtClean="0"/>
          </a:p>
          <a:p>
            <a:pPr lvl="0" algn="ctr"/>
            <a:r>
              <a:rPr lang="ru-RU" i="1" dirty="0" smtClean="0"/>
              <a:t>я смог…</a:t>
            </a:r>
            <a:endParaRPr lang="ru-RU" dirty="0" smtClean="0"/>
          </a:p>
          <a:p>
            <a:pPr lvl="0" algn="ctr"/>
            <a:r>
              <a:rPr lang="ru-RU" i="1" dirty="0" smtClean="0"/>
              <a:t>я попробую…</a:t>
            </a:r>
            <a:endParaRPr lang="ru-RU" dirty="0" smtClean="0"/>
          </a:p>
          <a:p>
            <a:pPr lvl="0" algn="ctr"/>
            <a:r>
              <a:rPr lang="ru-RU" i="1" dirty="0" smtClean="0"/>
              <a:t>меня удивило…</a:t>
            </a:r>
            <a:endParaRPr lang="ru-RU" dirty="0" smtClean="0"/>
          </a:p>
          <a:p>
            <a:pPr lvl="0" algn="ctr"/>
            <a:r>
              <a:rPr lang="ru-RU" i="1" dirty="0" smtClean="0"/>
              <a:t>урок дал мне для жизни…</a:t>
            </a:r>
            <a:endParaRPr lang="ru-RU" dirty="0" smtClean="0"/>
          </a:p>
          <a:p>
            <a:pPr lvl="0" algn="ctr"/>
            <a:r>
              <a:rPr lang="ru-RU" i="1" dirty="0" smtClean="0"/>
              <a:t>мне захотелось…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397760" y="2481381"/>
            <a:ext cx="3744000" cy="4537916"/>
          </a:xfrm>
        </p:spPr>
        <p:txBody>
          <a:bodyPr tIns="0"/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</a:t>
            </a:r>
            <a:r>
              <a:rPr lang="ru-RU" sz="24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Однажды осел упал в колодец и стал громко вопить, призывая на помощь. На его крики прибежал хозяин ослика и развел руками- вытащить ослика из колодца было невозможно.</a:t>
            </a:r>
          </a:p>
        </p:txBody>
      </p: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5053"/>
            <a:ext cx="4364760" cy="39329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572000" y="1633132"/>
            <a:ext cx="3744000" cy="5943504"/>
          </a:xfrm>
        </p:spPr>
        <p:txBody>
          <a:bodyPr tIns="0">
            <a:normAutofit/>
          </a:bodyPr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0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  Хозяин рассудил так: «Осел мой уже стар, и ему недолго осталось, а я все равно хотел купить молодого осла. Этот колодец уже совсем  высох, и я уже давно хотел его засыпать и вырыть новый. Так почему бы сразу не убить двух зайцев – </a:t>
            </a:r>
            <a:r>
              <a:rPr lang="ru-RU" sz="2000" dirty="0" err="1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засыплю-ка</a:t>
            </a:r>
            <a:r>
              <a:rPr lang="ru-RU" sz="20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я старый колодец, да и ослика заодно закопаю».</a:t>
            </a: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8491"/>
            <a:ext cx="4440960" cy="46495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584960" y="1795869"/>
            <a:ext cx="3744000" cy="5289675"/>
          </a:xfrm>
        </p:spPr>
        <p:txBody>
          <a:bodyPr tIns="0"/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 </a:t>
            </a:r>
            <a:r>
              <a:rPr lang="ru-RU" sz="20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Однако очень скоро ослик замолчал. Когда хозяин заглянул в колодец, он увидел следующую картину: каждый кусок земли, который падал на спину ослика, тот стряхивал и приминал ногами. Через некоторое время, к всеобщему удивлению, ослик оказался наверху и выпрыгнул из колодца! Так вот…</a:t>
            </a:r>
          </a:p>
        </p:txBody>
      </p:sp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1"/>
            <a:ext cx="4367658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5400" dirty="0" smtClean="0"/>
              <a:t>Здоровье не всё, но всё без здоровья ничто.     </a:t>
            </a:r>
          </a:p>
          <a:p>
            <a:pPr algn="ctr">
              <a:buNone/>
            </a:pPr>
            <a:r>
              <a:rPr lang="ru-RU" sz="5400" dirty="0" smtClean="0"/>
              <a:t> Сократ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636800" y="1893799"/>
            <a:ext cx="3591360" cy="4637287"/>
          </a:xfrm>
        </p:spPr>
        <p:txBody>
          <a:bodyPr tIns="0"/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  Возможно, в вашей жизни было много всяких неприятностей, и в будущем жизнь будет посылать вам все новые и новые. И всякий раз, когда на вас упадет очередной ком, помните, что вы можете стряхнуть его и именно благодаря этому кому, подняться немного выше. Таким образом, вы постепенно сможете выбраться из самого глубокого колодца.</a:t>
            </a: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057401"/>
            <a:ext cx="4579103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789203"/>
            <a:ext cx="7837920" cy="1134839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49600" y="1175164"/>
            <a:ext cx="3744000" cy="5113977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505760" y="914497"/>
            <a:ext cx="3744000" cy="5095255"/>
          </a:xfrm>
        </p:spPr>
        <p:txBody>
          <a:bodyPr tIns="16001"/>
          <a:lstStyle/>
          <a:p>
            <a:pPr indent="-300965" algn="just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/>
              <a:t>   Каждая проблема - это камень, который жизнь кидает в вас, но ступая по этим камням, вы можете перейти бурный поток. 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Запомните четыре  простых правила: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 Освободите свое сердце от ненависти — простите всех, на кого вы были обижены. </a:t>
            </a:r>
            <a:br>
              <a:rPr lang="ru-RU" sz="1800" dirty="0" smtClean="0"/>
            </a:br>
            <a:r>
              <a:rPr lang="ru-RU" sz="1800" dirty="0" smtClean="0"/>
              <a:t>2. Освободите свое сердце от волнений—большинство из них бесполезны.</a:t>
            </a:r>
            <a:br>
              <a:rPr lang="ru-RU" sz="1800" dirty="0" smtClean="0"/>
            </a:br>
            <a:r>
              <a:rPr lang="ru-RU" sz="1800" dirty="0" smtClean="0"/>
              <a:t>3. Отдавайте больше.</a:t>
            </a:r>
          </a:p>
          <a:p>
            <a:pPr indent="-300965" algn="just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/>
              <a:t>     4.</a:t>
            </a:r>
            <a:r>
              <a:rPr lang="ru-RU" sz="2900" dirty="0" smtClean="0"/>
              <a:t> </a:t>
            </a:r>
            <a:r>
              <a:rPr lang="ru-RU" sz="1800" dirty="0" smtClean="0"/>
              <a:t>Ожидайте меньше.  </a:t>
            </a:r>
          </a:p>
          <a:p>
            <a:pPr indent="-30096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1800" dirty="0" smtClean="0"/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5185"/>
            <a:ext cx="4181400" cy="52528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С   П   А  С   Е   М       Д   Е   Т   Е   Й   –</a:t>
            </a:r>
            <a:endParaRPr lang="ru-RU" sz="2800" dirty="0" smtClean="0">
              <a:latin typeface="Arial" pitchFamily="34" charset="0"/>
              <a:ea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С   П   А   С   Е   М       Р   О   С   С   И   Ю !                   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                     В. Ф. Б а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з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а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р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н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ы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й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Забота о здоровье  - это важнейший труд воспитателя. От жизнедеятельности, бодрости детей зависит их духовная  жизнь, мировоззрение, умственное развитие.</a:t>
            </a:r>
          </a:p>
          <a:p>
            <a:pPr algn="r">
              <a:buNone/>
            </a:pPr>
            <a:r>
              <a:rPr lang="ru-RU" dirty="0" smtClean="0"/>
              <a:t>В.А.Сухомлинский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Гигиенические условия в классе</a:t>
            </a:r>
            <a:r>
              <a:rPr lang="ru-RU" dirty="0" smtClean="0"/>
              <a:t> (кабинете): чистоту, температуру и свежесть воздуха, рациональность освещения класса и доски, наличие/отсутствие монотонных, неприятных звуковых раздражителей .</a:t>
            </a:r>
          </a:p>
          <a:p>
            <a:r>
              <a:rPr lang="ru-RU" b="1" dirty="0" smtClean="0"/>
              <a:t>Число видов учебной деятельности, используемых</a:t>
            </a:r>
            <a:r>
              <a:rPr lang="ru-RU" dirty="0" smtClean="0"/>
              <a:t> учителем. (4–7 видов за урок).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Средняя продолжительность и частота чередования</a:t>
            </a:r>
            <a:r>
              <a:rPr lang="ru-RU" dirty="0" smtClean="0"/>
              <a:t> различных видов учебной деятельности. (7–10 минут).</a:t>
            </a:r>
          </a:p>
          <a:p>
            <a:r>
              <a:rPr lang="ru-RU" dirty="0" smtClean="0"/>
              <a:t>Число </a:t>
            </a:r>
            <a:r>
              <a:rPr lang="ru-RU" b="1" dirty="0" smtClean="0"/>
              <a:t>видов преподавания</a:t>
            </a:r>
            <a:r>
              <a:rPr lang="ru-RU" dirty="0" smtClean="0"/>
              <a:t>: (не менее трех за урок).</a:t>
            </a:r>
          </a:p>
          <a:p>
            <a:r>
              <a:rPr lang="ru-RU" b="1" dirty="0" smtClean="0"/>
              <a:t>Чередование видов преподавания</a:t>
            </a:r>
            <a:r>
              <a:rPr lang="ru-RU" dirty="0" smtClean="0"/>
              <a:t> не позже чем через 10–15 минут.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Использование </a:t>
            </a:r>
            <a:r>
              <a:rPr lang="ru-RU" b="1" dirty="0" smtClean="0"/>
              <a:t>методов, способствующих активизации инициативы и творческого самовыражения учащихся.</a:t>
            </a:r>
          </a:p>
          <a:p>
            <a:r>
              <a:rPr lang="ru-RU" b="1" dirty="0" smtClean="0"/>
              <a:t>Длительность применения технических средств</a:t>
            </a:r>
            <a:r>
              <a:rPr lang="ru-RU" dirty="0" smtClean="0"/>
              <a:t>. (8–10-минут).</a:t>
            </a:r>
          </a:p>
          <a:p>
            <a:r>
              <a:rPr lang="ru-RU" dirty="0" smtClean="0"/>
              <a:t>Использовать показ видеоматериалов для </a:t>
            </a:r>
            <a:r>
              <a:rPr lang="ru-RU" b="1" dirty="0" smtClean="0"/>
              <a:t>инициирования дискуссии,</a:t>
            </a:r>
            <a:r>
              <a:rPr lang="ru-RU" dirty="0" smtClean="0"/>
              <a:t> обсуждения, привития интереса к познавательным программам.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Позы учащихся и их чередование</a:t>
            </a:r>
            <a:r>
              <a:rPr lang="ru-RU" dirty="0" smtClean="0"/>
              <a:t> в зависимости от характера выполняемой работы.</a:t>
            </a:r>
          </a:p>
          <a:p>
            <a:r>
              <a:rPr lang="ru-RU" b="1" dirty="0" smtClean="0"/>
              <a:t>Физкультминутки и </a:t>
            </a:r>
            <a:r>
              <a:rPr lang="ru-RU" b="1" dirty="0" err="1" smtClean="0"/>
              <a:t>физкультпаузы</a:t>
            </a:r>
            <a:r>
              <a:rPr lang="ru-RU" dirty="0" smtClean="0"/>
              <a:t>, (норма — на 15–20 минут урока по 1 минуте из 3-х легких упражнений с 3–4 повторениями каждого), эмоциональный климат во время выполнения упражнений.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Включение в содержательную часть урока </a:t>
            </a:r>
            <a:r>
              <a:rPr lang="ru-RU" b="1" dirty="0" smtClean="0"/>
              <a:t>вопросов, связанных со здоровьем и здоровым образом жизни.</a:t>
            </a:r>
          </a:p>
          <a:p>
            <a:r>
              <a:rPr lang="ru-RU" dirty="0" smtClean="0"/>
              <a:t>Наличие у учащихся </a:t>
            </a:r>
            <a:r>
              <a:rPr lang="ru-RU" b="1" dirty="0" smtClean="0"/>
              <a:t>мотивации к учебной деятельности на уроке.</a:t>
            </a:r>
          </a:p>
          <a:p>
            <a:r>
              <a:rPr lang="ru-RU" b="1" dirty="0" smtClean="0"/>
              <a:t>Благоприятный психологический климат на уроке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Преобладающее выражение лица учителя.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Итоговая  </a:t>
            </a:r>
            <a:r>
              <a:rPr lang="ru-RU" dirty="0" smtClean="0"/>
              <a:t>плотность урока ( от 60% до 80%).</a:t>
            </a:r>
          </a:p>
          <a:p>
            <a:r>
              <a:rPr lang="ru-RU" b="1" dirty="0" smtClean="0"/>
              <a:t>Момент наступления утомления учащихся</a:t>
            </a:r>
            <a:r>
              <a:rPr lang="ru-RU" dirty="0" smtClean="0"/>
              <a:t> и снижения их учебной активности (не ранее чем за 5–10 минут до окончания урока</a:t>
            </a:r>
            <a:r>
              <a:rPr lang="ru-RU" dirty="0" smtClean="0"/>
              <a:t>).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729</Words>
  <Application>Microsoft Office PowerPoint</Application>
  <PresentationFormat>Экран (4:3)</PresentationFormat>
  <Paragraphs>77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Урок  технологии   с позиции здоровьесбережения</vt:lpstr>
      <vt:lpstr>Слайд 2</vt:lpstr>
      <vt:lpstr>Слайд 3</vt:lpstr>
      <vt:lpstr> Требования к здоровьесберегающему уроку </vt:lpstr>
      <vt:lpstr>Требования к здоровьесберегающему уроку</vt:lpstr>
      <vt:lpstr>Требования к здоровьесберегающему уроку</vt:lpstr>
      <vt:lpstr>Требования к здоровьесберегающему уроку</vt:lpstr>
      <vt:lpstr>Требования к здоровьесберегающему уроку</vt:lpstr>
      <vt:lpstr>Требования к здоровьесберегающему уроку</vt:lpstr>
      <vt:lpstr>Защитный лист</vt:lpstr>
      <vt:lpstr>Слайд 11</vt:lpstr>
      <vt:lpstr>Особенности предмета  «Технология»</vt:lpstr>
      <vt:lpstr>Формулировка проблемы</vt:lpstr>
      <vt:lpstr>Теоретическое обоснование</vt:lpstr>
      <vt:lpstr>Рефлексия </vt:lpstr>
      <vt:lpstr>Рефлексия 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Admin</cp:lastModifiedBy>
  <cp:revision>42</cp:revision>
  <dcterms:created xsi:type="dcterms:W3CDTF">2013-10-20T14:43:13Z</dcterms:created>
  <dcterms:modified xsi:type="dcterms:W3CDTF">2014-03-27T05:27:19Z</dcterms:modified>
</cp:coreProperties>
</file>