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31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71" r:id="rId3"/>
    <p:sldId id="272" r:id="rId4"/>
    <p:sldId id="286" r:id="rId5"/>
    <p:sldId id="257" r:id="rId6"/>
    <p:sldId id="258" r:id="rId7"/>
    <p:sldId id="259" r:id="rId8"/>
    <p:sldId id="260" r:id="rId9"/>
    <p:sldId id="261" r:id="rId10"/>
    <p:sldId id="262" r:id="rId11"/>
    <p:sldId id="263" r:id="rId12"/>
    <p:sldId id="264" r:id="rId13"/>
    <p:sldId id="265" r:id="rId14"/>
    <p:sldId id="266" r:id="rId15"/>
    <p:sldId id="267" r:id="rId16"/>
    <p:sldId id="273" r:id="rId17"/>
    <p:sldId id="274" r:id="rId18"/>
    <p:sldId id="275" r:id="rId19"/>
    <p:sldId id="276" r:id="rId20"/>
    <p:sldId id="277" r:id="rId21"/>
    <p:sldId id="278" r:id="rId22"/>
    <p:sldId id="279" r:id="rId23"/>
    <p:sldId id="280" r:id="rId24"/>
    <p:sldId id="281" r:id="rId25"/>
    <p:sldId id="282" r:id="rId26"/>
    <p:sldId id="283" r:id="rId27"/>
    <p:sldId id="284" r:id="rId28"/>
    <p:sldId id="285" r:id="rId29"/>
    <p:sldId id="268" r:id="rId30"/>
    <p:sldId id="269" r:id="rId31"/>
    <p:sldId id="270" r:id="rId3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457200" y="3699804"/>
            <a:ext cx="8305800" cy="1143000"/>
          </a:xfrm>
        </p:spPr>
        <p:txBody>
          <a:bodyPr>
            <a:noAutofit/>
          </a:bodyPr>
          <a:lstStyle>
            <a:lvl1pPr marL="0" indent="0" algn="ctr">
              <a:buNone/>
              <a:defRPr sz="2200" spc="100" baseline="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Заголовок 27"/>
          <p:cNvSpPr>
            <a:spLocks noGrp="1"/>
          </p:cNvSpPr>
          <p:nvPr>
            <p:ph type="ctrTitle"/>
          </p:nvPr>
        </p:nvSpPr>
        <p:spPr>
          <a:xfrm>
            <a:off x="457200" y="1433732"/>
            <a:ext cx="8305800" cy="1981200"/>
          </a:xfrm>
          <a:ln w="6350" cap="rnd">
            <a:noFill/>
          </a:ln>
        </p:spPr>
        <p:txBody>
          <a:bodyPr anchor="b" anchorCtr="0">
            <a:noAutofit/>
          </a:bodyPr>
          <a:lstStyle>
            <a:lvl1pPr algn="ctr">
              <a:defRPr lang="en-US" sz="4800" b="0" dirty="0">
                <a:ln w="3200">
                  <a:solidFill>
                    <a:schemeClr val="bg2">
                      <a:shade val="7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50800" dist="25400" dir="13500000">
                    <a:srgbClr val="000000">
                      <a:alpha val="70000"/>
                    </a:srgb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cxnSp>
        <p:nvCxnSpPr>
          <p:cNvPr id="8" name="Прямая соединительная линия 7"/>
          <p:cNvCxnSpPr/>
          <p:nvPr/>
        </p:nvCxnSpPr>
        <p:spPr>
          <a:xfrm>
            <a:off x="1463626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Прямая соединительная линия 12"/>
          <p:cNvCxnSpPr/>
          <p:nvPr/>
        </p:nvCxnSpPr>
        <p:spPr>
          <a:xfrm>
            <a:off x="4708574" y="3550126"/>
            <a:ext cx="2971800" cy="1588"/>
          </a:xfrm>
          <a:prstGeom prst="line">
            <a:avLst/>
          </a:prstGeom>
          <a:ln w="9525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Овал 13"/>
          <p:cNvSpPr/>
          <p:nvPr/>
        </p:nvSpPr>
        <p:spPr>
          <a:xfrm>
            <a:off x="4540348" y="3526302"/>
            <a:ext cx="45720" cy="45720"/>
          </a:xfrm>
          <a:prstGeom prst="ellipse">
            <a:avLst/>
          </a:prstGeom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2">
            <a:schemeClr val="accent2"/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5" name="Дата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99BF-8A19-447D-9593-807157EC41DB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A19536-5588-4457-9757-D2CAC70478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99BF-8A19-447D-9593-807157EC41DB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9536-5588-4457-9757-D2CAC7047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99BF-8A19-447D-9593-807157EC41DB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9536-5588-4457-9757-D2CAC7047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Содержимое 8"/>
          <p:cNvSpPr>
            <a:spLocks noGrp="1"/>
          </p:cNvSpPr>
          <p:nvPr>
            <p:ph idx="1"/>
          </p:nvPr>
        </p:nvSpPr>
        <p:spPr>
          <a:xfrm>
            <a:off x="457200" y="1524000"/>
            <a:ext cx="8229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33199BF-8A19-447D-9593-807157EC41DB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>
            <a:lvl1pPr algn="ctr">
              <a:defRPr/>
            </a:lvl1pPr>
          </a:lstStyle>
          <a:p>
            <a:fld id="{41A19536-5588-4457-9757-D2CAC70478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6" name="Нижний колонтитул 1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/>
        <p:txBody>
          <a:bodyPr rtlCol="0" anchor="b" anchorCtr="0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99BF-8A19-447D-9593-807157EC41DB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9536-5588-4457-9757-D2CAC70478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05200"/>
            <a:ext cx="7924800" cy="1371600"/>
          </a:xfrm>
        </p:spPr>
        <p:txBody>
          <a:bodyPr>
            <a:noAutofit/>
          </a:bodyPr>
          <a:lstStyle>
            <a:lvl1pPr algn="l" rtl="0">
              <a:spcBef>
                <a:spcPct val="0"/>
              </a:spcBef>
              <a:buNone/>
              <a:defRPr lang="en-US" sz="4800" b="0" dirty="0">
                <a:ln w="3200">
                  <a:solidFill>
                    <a:schemeClr val="bg2">
                      <a:shade val="25000"/>
                      <a:alpha val="25000"/>
                    </a:schemeClr>
                  </a:solidFill>
                  <a:prstDash val="solid"/>
                  <a:round/>
                </a:ln>
                <a:solidFill>
                  <a:srgbClr val="F9F9F9"/>
                </a:solidFill>
                <a:effectLst>
                  <a:innerShdw blurRad="38100" dist="25400" dir="13500000">
                    <a:prstClr val="black">
                      <a:alpha val="70000"/>
                    </a:prstClr>
                  </a:inn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4958864"/>
            <a:ext cx="7924800" cy="984736"/>
          </a:xfrm>
        </p:spPr>
        <p:txBody>
          <a:bodyPr anchor="t"/>
          <a:lstStyle>
            <a:lvl1pPr marL="0" indent="0">
              <a:buNone/>
              <a:defRPr sz="2000" spc="100" baseline="0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7" name="Прямая соединительная линия 6"/>
          <p:cNvCxnSpPr/>
          <p:nvPr/>
        </p:nvCxnSpPr>
        <p:spPr>
          <a:xfrm>
            <a:off x="685800" y="4916992"/>
            <a:ext cx="7924800" cy="4301"/>
          </a:xfrm>
          <a:prstGeom prst="line">
            <a:avLst/>
          </a:prstGeom>
          <a:noFill/>
          <a:ln w="9525" cap="flat" cmpd="sng" algn="ctr">
            <a:solidFill>
              <a:srgbClr val="E9E9E8"/>
            </a:solidFill>
            <a:prstDash val="solid"/>
          </a:ln>
          <a:effectLst>
            <a:outerShdw blurRad="31750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99BF-8A19-447D-9593-807157EC41DB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9536-5588-4457-9757-D2CAC70478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half" idx="1"/>
          </p:nvPr>
        </p:nvSpPr>
        <p:spPr>
          <a:xfrm>
            <a:off x="457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524000"/>
            <a:ext cx="4059936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9536-5588-4457-9757-D2CAC70478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99BF-8A19-447D-9593-807157EC41DB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  <a:sp3d prstMaterial="flat"/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2" name="Содержимое 31"/>
          <p:cNvSpPr>
            <a:spLocks noGrp="1"/>
          </p:cNvSpPr>
          <p:nvPr>
            <p:ph sz="half" idx="2"/>
          </p:nvPr>
        </p:nvSpPr>
        <p:spPr>
          <a:xfrm>
            <a:off x="457200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4" name="Содержимое 33"/>
          <p:cNvSpPr>
            <a:spLocks noGrp="1"/>
          </p:cNvSpPr>
          <p:nvPr>
            <p:ph sz="quarter" idx="4"/>
          </p:nvPr>
        </p:nvSpPr>
        <p:spPr>
          <a:xfrm>
            <a:off x="4649788" y="2201896"/>
            <a:ext cx="4038600" cy="391363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55448"/>
            <a:ext cx="82296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idx="3"/>
          </p:nvPr>
        </p:nvSpPr>
        <p:spPr>
          <a:xfrm>
            <a:off x="4648200" y="1399593"/>
            <a:ext cx="4040188" cy="762000"/>
          </a:xfrm>
          <a:noFill/>
          <a:ln w="25400" cap="rnd" cmpd="sng" algn="ctr">
            <a:noFill/>
            <a:prstDash val="solid"/>
          </a:ln>
          <a:effectLst>
            <a:softEdge rad="63500"/>
          </a:effectLst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lIns="91440" tIns="45720" rIns="91440" bIns="45720" anchor="b">
            <a:noAutofit/>
          </a:bodyPr>
          <a:lstStyle>
            <a:lvl1pPr marL="0" indent="0" algn="l">
              <a:spcBef>
                <a:spcPts val="0"/>
              </a:spcBef>
              <a:buNone/>
              <a:defRPr sz="2600" b="1" baseline="0">
                <a:solidFill>
                  <a:schemeClr val="tx2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cxnSp>
        <p:nvCxnSpPr>
          <p:cNvPr id="10" name="Прямая соединительная линия 9"/>
          <p:cNvCxnSpPr/>
          <p:nvPr/>
        </p:nvCxnSpPr>
        <p:spPr>
          <a:xfrm>
            <a:off x="562945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/>
          <p:nvPr/>
        </p:nvCxnSpPr>
        <p:spPr>
          <a:xfrm>
            <a:off x="4754880" y="2180219"/>
            <a:ext cx="3749040" cy="1588"/>
          </a:xfrm>
          <a:prstGeom prst="line">
            <a:avLst/>
          </a:prstGeom>
          <a:noFill/>
          <a:ln w="12700" cap="flat" cmpd="sng" algn="ctr">
            <a:solidFill>
              <a:schemeClr val="bg2">
                <a:tint val="20000"/>
              </a:schemeClr>
            </a:solidFill>
            <a:prstDash val="solid"/>
          </a:ln>
          <a:effectLst>
            <a:outerShdw blurRad="34925" dir="2700000" algn="tl" rotWithShape="0">
              <a:srgbClr val="000000">
                <a:alpha val="55000"/>
              </a:srgbClr>
            </a:outerShdw>
          </a:effectLst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99BF-8A19-447D-9593-807157EC41DB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9536-5588-4457-9757-D2CAC70478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99BF-8A19-447D-9593-807157EC41DB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1A19536-5588-4457-9757-D2CAC704781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Содержимое 28"/>
          <p:cNvSpPr>
            <a:spLocks noGrp="1"/>
          </p:cNvSpPr>
          <p:nvPr>
            <p:ph sz="quarter" idx="1"/>
          </p:nvPr>
        </p:nvSpPr>
        <p:spPr>
          <a:xfrm>
            <a:off x="457200" y="457200"/>
            <a:ext cx="6248400" cy="5715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781800" y="1600200"/>
            <a:ext cx="1984248" cy="3733800"/>
          </a:xfrm>
        </p:spPr>
        <p:txBody>
          <a:bodyPr tIns="45720" bIns="45720"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None/>
              <a:defRPr sz="1600">
                <a:solidFill>
                  <a:schemeClr val="tx2"/>
                </a:solidFill>
              </a:defRPr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31" name="Заголовок 30"/>
          <p:cNvSpPr>
            <a:spLocks noGrp="1"/>
          </p:cNvSpPr>
          <p:nvPr>
            <p:ph type="title"/>
          </p:nvPr>
        </p:nvSpPr>
        <p:spPr>
          <a:xfrm>
            <a:off x="6781800" y="457200"/>
            <a:ext cx="19812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Дата 7"/>
          <p:cNvSpPr>
            <a:spLocks noGrp="1"/>
          </p:cNvSpPr>
          <p:nvPr>
            <p:ph type="dt" sz="half" idx="14"/>
          </p:nvPr>
        </p:nvSpPr>
        <p:spPr/>
        <p:txBody>
          <a:bodyPr/>
          <a:lstStyle/>
          <a:p>
            <a:fld id="{D33199BF-8A19-447D-9593-807157EC41DB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41A19536-5588-4457-9757-D2CAC70478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629400" y="457200"/>
            <a:ext cx="2057400" cy="1066800"/>
          </a:xfrm>
        </p:spPr>
        <p:txBody>
          <a:bodyPr lIns="91440" tIns="91440" anchor="b" anchorCtr="0"/>
          <a:lstStyle>
            <a:lvl1pPr algn="l">
              <a:buNone/>
              <a:defRPr sz="1800" b="1" spc="-50" baseline="0">
                <a:ln w="3175">
                  <a:noFill/>
                </a:ln>
                <a:solidFill>
                  <a:schemeClr val="tx2"/>
                </a:solidFill>
                <a:effectLst/>
                <a:latin typeface="+mn-lt"/>
                <a:ea typeface="+mn-ea"/>
                <a:cs typeface="+mn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57200" y="457200"/>
            <a:ext cx="6019800" cy="5562600"/>
          </a:xfrm>
          <a:solidFill>
            <a:schemeClr val="tx2">
              <a:tint val="40000"/>
            </a:schemeClr>
          </a:solidFill>
          <a:effectLst>
            <a:outerShdw blurRad="88900" sx="103000" sy="103000" algn="ctr" rotWithShape="0">
              <a:prstClr val="black">
                <a:alpha val="32000"/>
              </a:prstClr>
            </a:outerShdw>
            <a:softEdge rad="127000"/>
          </a:effectLst>
        </p:spPr>
        <p:txBody>
          <a:bodyPr/>
          <a:lstStyle>
            <a:lvl1pPr marL="0" indent="0">
              <a:buNone/>
              <a:defRPr sz="3200">
                <a:solidFill>
                  <a:schemeClr val="bg1"/>
                </a:solidFill>
              </a:defRPr>
            </a:lvl1pPr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629400" y="1600200"/>
            <a:ext cx="2057400" cy="4419600"/>
          </a:xfrm>
        </p:spPr>
        <p:txBody>
          <a:bodyPr anchor="t" anchorCtr="0"/>
          <a:lstStyle>
            <a:lvl1pPr marL="0" indent="0">
              <a:lnSpc>
                <a:spcPct val="125000"/>
              </a:lnSpc>
              <a:spcAft>
                <a:spcPts val="1000"/>
              </a:spcAft>
              <a:buFontTx/>
              <a:buNone/>
              <a:defRPr sz="1600" b="0">
                <a:solidFill>
                  <a:schemeClr val="tx2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Дата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33199BF-8A19-447D-9593-807157EC41DB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41A19536-5588-4457-9757-D2CAC70478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457200" y="1447800"/>
            <a:ext cx="8229600" cy="46783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5791200" y="6203667"/>
            <a:ext cx="2590800" cy="384048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D33199BF-8A19-447D-9593-807157EC41DB}" type="datetimeFigureOut">
              <a:rPr lang="ru-RU" smtClean="0"/>
              <a:pPr/>
              <a:t>06.02.2015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2133600" y="6203667"/>
            <a:ext cx="358140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410575" y="6181531"/>
            <a:ext cx="609600" cy="457200"/>
          </a:xfrm>
          <a:prstGeom prst="rect">
            <a:avLst/>
          </a:prstGeom>
          <a:noFill/>
        </p:spPr>
        <p:txBody>
          <a:bodyPr vert="horz" lIns="0" tIns="0" rIns="0" bIns="0" anchor="ctr" anchorCtr="0">
            <a:noAutofit/>
          </a:bodyPr>
          <a:lstStyle>
            <a:lvl1pPr algn="ctr" eaLnBrk="1" latinLnBrk="0" hangingPunct="1">
              <a:defRPr kumimoji="0" sz="1600" baseline="0">
                <a:solidFill>
                  <a:schemeClr val="tx2"/>
                </a:solidFill>
              </a:defRPr>
            </a:lvl1pPr>
          </a:lstStyle>
          <a:p>
            <a:fld id="{41A19536-5588-4457-9757-D2CAC704781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457200" y="152400"/>
            <a:ext cx="8229600" cy="1219200"/>
          </a:xfrm>
          <a:prstGeom prst="rect">
            <a:avLst/>
          </a:prstGeom>
          <a:ln w="6350" cap="rnd">
            <a:noFill/>
          </a:ln>
        </p:spPr>
        <p:txBody>
          <a:bodyPr vert="horz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lang="en-US" sz="4200" b="0" kern="1200" spc="-100" baseline="0" dirty="0">
          <a:ln w="3200">
            <a:solidFill>
              <a:schemeClr val="bg2">
                <a:shade val="75000"/>
                <a:alpha val="25000"/>
              </a:schemeClr>
            </a:solidFill>
            <a:prstDash val="solid"/>
            <a:round/>
          </a:ln>
          <a:solidFill>
            <a:srgbClr val="F9F9F9"/>
          </a:solidFill>
          <a:effectLst>
            <a:innerShdw blurRad="50800" dist="25400" dir="13500000">
              <a:prstClr val="black">
                <a:alpha val="70000"/>
              </a:prstClr>
            </a:innerShdw>
          </a:effectLst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2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/>
        <a:buChar char="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2pPr>
      <a:lvl3pPr marL="1005840" indent="-228600" algn="l" rtl="0" eaLnBrk="1" latinLnBrk="0" hangingPunct="1">
        <a:spcBef>
          <a:spcPts val="300"/>
        </a:spcBef>
        <a:buClr>
          <a:schemeClr val="accent2">
            <a:shade val="50000"/>
          </a:schemeClr>
        </a:buClr>
        <a:buSzPct val="85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28600" algn="l" rtl="0" eaLnBrk="1" latinLnBrk="0" hangingPunct="1">
        <a:spcBef>
          <a:spcPts val="30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55448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828800" indent="-22860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ts val="340"/>
        </a:spcBef>
        <a:buClr>
          <a:schemeClr val="accent2">
            <a:shade val="75000"/>
          </a:schemeClr>
        </a:buClr>
        <a:buSzPct val="85000"/>
        <a:buFont typeface="Wingdings 2" pitchFamily="18" charset="2"/>
        <a:buChar char="?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6.jpeg"/><Relationship Id="rId1" Type="http://schemas.openxmlformats.org/officeDocument/2006/relationships/slideLayout" Target="../slideLayouts/slideLayout7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7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ru-RU" dirty="0" smtClean="0"/>
              <a:t>Древний Египет</a:t>
            </a:r>
            <a:endParaRPr lang="ru-RU" dirty="0"/>
          </a:p>
        </p:txBody>
      </p:sp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Роль декоративного искусства в жизни древнего общества.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одежда%20Древнего%20Египта%20картинки%20(8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908720"/>
            <a:ext cx="3744416" cy="527098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827584" y="2204864"/>
            <a:ext cx="2952328" cy="230832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Основной частью мужского костюма был набедренник, или передник, крепившийся на поясе.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92202621_cleopatra_bent_arms_szekeres_by_elf_fi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79712" y="476672"/>
            <a:ext cx="5188298" cy="448787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5229200"/>
            <a:ext cx="799288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Женщины высших сословий носили пышный парик с бесчисленным количеством косичек, который украшали нарядная повязка или металлический обруч.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95389497_4682843_95385627_4682843_6560998_2499c1b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932040" y="692696"/>
            <a:ext cx="3569370" cy="5164683"/>
          </a:xfrm>
          <a:prstGeom prst="rect">
            <a:avLst/>
          </a:prstGeom>
        </p:spPr>
      </p:pic>
      <p:pic>
        <p:nvPicPr>
          <p:cNvPr id="3" name="Рисунок 2" descr="57217275_1270105402_82web.jpg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39552" y="836712"/>
            <a:ext cx="3640981" cy="484934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1273641041_comp-selebs-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411760" y="620688"/>
            <a:ext cx="3974616" cy="544522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47649181_00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187624" y="692696"/>
            <a:ext cx="6391656" cy="3666744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539552" y="4653136"/>
            <a:ext cx="792088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sz="2800" dirty="0" smtClean="0"/>
          </a:p>
          <a:p>
            <a:endParaRPr lang="ru-RU" sz="2800" dirty="0"/>
          </a:p>
          <a:p>
            <a:r>
              <a:rPr lang="ru-RU" sz="2800" dirty="0" smtClean="0"/>
              <a:t>Шкура леопарда была верхней одеждой жрецов.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2051720" y="4437112"/>
            <a:ext cx="446449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Одежда жрецов и чиновников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545395_origina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27584" y="980728"/>
            <a:ext cx="7559855" cy="4283918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1547664" y="5445224"/>
            <a:ext cx="59766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dirty="0" smtClean="0"/>
              <a:t>Одежда воинов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4664"/>
            <a:ext cx="8136904" cy="31085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Гончары, камнетёсы, резчики, литейщики, ткачи, ювелиры – создавали произведения декоративного искусства, поражающие тонкостью работы, высоким художественным мастерством.</a:t>
            </a:r>
          </a:p>
          <a:p>
            <a:pPr algn="just"/>
            <a:endParaRPr lang="ru-RU" sz="2400" dirty="0" smtClean="0"/>
          </a:p>
          <a:p>
            <a:pPr algn="just"/>
            <a:r>
              <a:rPr lang="ru-RU" sz="2400" dirty="0" smtClean="0"/>
              <a:t>Например, туалетная ложечка для косметики в форме плывущей девушки.</a:t>
            </a:r>
          </a:p>
          <a:p>
            <a:endParaRPr lang="ru-RU" sz="2800" dirty="0"/>
          </a:p>
        </p:txBody>
      </p:sp>
      <p:pic>
        <p:nvPicPr>
          <p:cNvPr id="4" name="Рисунок 3" descr="bigtoiletspoongb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331640" y="3212976"/>
            <a:ext cx="6431938" cy="298817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4664"/>
            <a:ext cx="81369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Лотос – один из самых значимых символов. Он олицетворял собой красоту, бессмертие и вечную жизнь. </a:t>
            </a:r>
          </a:p>
        </p:txBody>
      </p:sp>
      <p:pic>
        <p:nvPicPr>
          <p:cNvPr id="3" name="Рисунок 2" descr="lotos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763688" y="2132856"/>
            <a:ext cx="5715000" cy="38100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_94264_1700467_XL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403648" y="764704"/>
            <a:ext cx="6804806" cy="438910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2339752" y="5445224"/>
            <a:ext cx="52565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dirty="0" smtClean="0"/>
              <a:t>Ваза из алебастра. </a:t>
            </a:r>
            <a:endParaRPr lang="ru-RU" sz="2800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806489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Древние египтяне строили пирамиды – усыпальницы фараонов. </a:t>
            </a:r>
            <a:endParaRPr lang="ru-RU" sz="2800" dirty="0"/>
          </a:p>
        </p:txBody>
      </p:sp>
      <p:pic>
        <p:nvPicPr>
          <p:cNvPr id="3" name="Рисунок 2" descr="6(43)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844824"/>
            <a:ext cx="5436096" cy="407707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8064896" cy="10772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3200" dirty="0" smtClean="0"/>
              <a:t>Какие ассоциации вызывает у вас словосочетание «Древний Египет»?</a:t>
            </a:r>
            <a:endParaRPr lang="ru-RU" sz="3200" dirty="0"/>
          </a:p>
        </p:txBody>
      </p:sp>
      <p:sp>
        <p:nvSpPr>
          <p:cNvPr id="3" name="TextBox 2"/>
          <p:cNvSpPr txBox="1"/>
          <p:nvPr/>
        </p:nvSpPr>
        <p:spPr>
          <a:xfrm>
            <a:off x="1115616" y="1772816"/>
            <a:ext cx="288032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фараон</a:t>
            </a:r>
            <a:endParaRPr lang="ru-RU" sz="2800" dirty="0"/>
          </a:p>
        </p:txBody>
      </p:sp>
      <p:sp>
        <p:nvSpPr>
          <p:cNvPr id="4" name="TextBox 3"/>
          <p:cNvSpPr txBox="1"/>
          <p:nvPr/>
        </p:nvSpPr>
        <p:spPr>
          <a:xfrm>
            <a:off x="3347864" y="2420888"/>
            <a:ext cx="331236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/>
              <a:t>пирамида</a:t>
            </a:r>
            <a:endParaRPr lang="ru-RU" sz="3200" dirty="0"/>
          </a:p>
        </p:txBody>
      </p:sp>
      <p:sp>
        <p:nvSpPr>
          <p:cNvPr id="5" name="TextBox 4"/>
          <p:cNvSpPr txBox="1"/>
          <p:nvPr/>
        </p:nvSpPr>
        <p:spPr>
          <a:xfrm>
            <a:off x="5580112" y="1916832"/>
            <a:ext cx="273630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иероглифы</a:t>
            </a:r>
            <a:endParaRPr lang="ru-RU" sz="2800" dirty="0"/>
          </a:p>
        </p:txBody>
      </p:sp>
      <p:sp>
        <p:nvSpPr>
          <p:cNvPr id="6" name="TextBox 5"/>
          <p:cNvSpPr txBox="1"/>
          <p:nvPr/>
        </p:nvSpPr>
        <p:spPr>
          <a:xfrm>
            <a:off x="1115616" y="3501008"/>
            <a:ext cx="259228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папирус</a:t>
            </a:r>
            <a:endParaRPr lang="ru-RU" sz="2400" dirty="0"/>
          </a:p>
        </p:txBody>
      </p:sp>
      <p:sp>
        <p:nvSpPr>
          <p:cNvPr id="7" name="TextBox 6"/>
          <p:cNvSpPr txBox="1"/>
          <p:nvPr/>
        </p:nvSpPr>
        <p:spPr>
          <a:xfrm>
            <a:off x="4716016" y="3573016"/>
            <a:ext cx="3456384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сфинкс</a:t>
            </a:r>
            <a:endParaRPr lang="ru-RU" sz="2800" dirty="0"/>
          </a:p>
        </p:txBody>
      </p:sp>
      <p:sp>
        <p:nvSpPr>
          <p:cNvPr id="8" name="TextBox 7"/>
          <p:cNvSpPr txBox="1"/>
          <p:nvPr/>
        </p:nvSpPr>
        <p:spPr>
          <a:xfrm>
            <a:off x="2699792" y="4437112"/>
            <a:ext cx="201622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Нил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  <p:bldP spid="5" grpId="0"/>
      <p:bldP spid="6" grpId="0"/>
      <p:bldP spid="7" grpId="0"/>
      <p:bldP spid="8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04664"/>
            <a:ext cx="8208912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Для царской мумии изготавливали из камня, ценных пород деревьев с узорной позолотой саркофаги.</a:t>
            </a:r>
          </a:p>
          <a:p>
            <a:pPr algn="just"/>
            <a:endParaRPr lang="ru-RU" sz="2800" dirty="0"/>
          </a:p>
        </p:txBody>
      </p:sp>
      <p:pic>
        <p:nvPicPr>
          <p:cNvPr id="3" name="Рисунок 2" descr="imgB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99592" y="2492896"/>
            <a:ext cx="7339811" cy="31683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23528" y="1340768"/>
            <a:ext cx="388843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Например, саркофаг фараона Тутанхамона. С каким великолепием и мастерством украшена его поверхность рядами мельчайшего орнамента, как гармонично сочетание цветов, подчёркивающих сияние золота.</a:t>
            </a:r>
          </a:p>
          <a:p>
            <a:pPr algn="just"/>
            <a:endParaRPr lang="ru-RU" sz="2400" dirty="0"/>
          </a:p>
        </p:txBody>
      </p:sp>
      <p:pic>
        <p:nvPicPr>
          <p:cNvPr id="3" name="Рисунок 2" descr="7da476b84781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764704"/>
            <a:ext cx="3980846" cy="537606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otosdeegipto-galeon-com-tutankam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427984" y="764704"/>
            <a:ext cx="3903619" cy="5373216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11560" y="3933056"/>
            <a:ext cx="338437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/>
              <a:t>Маска фараона Тутанхамона.</a:t>
            </a:r>
            <a:endParaRPr lang="ru-RU" sz="2400" dirty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8136904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Скарабей – был символом бога утреннего солнца, катящего диск по небу так же, как жук катит навозный шарик по песку.</a:t>
            </a:r>
          </a:p>
          <a:p>
            <a:pPr algn="just"/>
            <a:endParaRPr lang="ru-RU" sz="2800" dirty="0"/>
          </a:p>
        </p:txBody>
      </p:sp>
      <p:pic>
        <p:nvPicPr>
          <p:cNvPr id="3" name="Рисунок 2" descr="vGqOg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2060848"/>
            <a:ext cx="4700682" cy="396200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8208912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Часто на украшениях встречаются изображения: </a:t>
            </a:r>
          </a:p>
          <a:p>
            <a:pPr lvl="0"/>
            <a:r>
              <a:rPr lang="ru-RU" sz="2800" dirty="0" smtClean="0"/>
              <a:t>священной змеи (</a:t>
            </a:r>
            <a:r>
              <a:rPr lang="ru-RU" sz="2800" dirty="0" err="1" smtClean="0"/>
              <a:t>урея</a:t>
            </a:r>
            <a:r>
              <a:rPr lang="ru-RU" sz="2800" dirty="0" smtClean="0"/>
              <a:t>)</a:t>
            </a:r>
          </a:p>
          <a:p>
            <a:pPr algn="just"/>
            <a:endParaRPr lang="ru-RU" sz="2800" dirty="0"/>
          </a:p>
        </p:txBody>
      </p:sp>
      <p:pic>
        <p:nvPicPr>
          <p:cNvPr id="3" name="Рисунок 2" descr="urey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87824" y="1700808"/>
            <a:ext cx="2857500" cy="46672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4664"/>
            <a:ext cx="8280920" cy="181588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lvl="0" algn="just"/>
            <a:r>
              <a:rPr lang="ru-RU" sz="2800" dirty="0" smtClean="0"/>
              <a:t>ладьи вечности (этот символ связан с представлением о дневном и ночном плавании солнца – Ра по небесному и подземному Нилу)</a:t>
            </a:r>
          </a:p>
          <a:p>
            <a:pPr algn="just"/>
            <a:endParaRPr lang="ru-RU" sz="2800" dirty="0"/>
          </a:p>
        </p:txBody>
      </p:sp>
      <p:pic>
        <p:nvPicPr>
          <p:cNvPr id="3" name="Рисунок 2" descr="i_58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683568" y="2708920"/>
            <a:ext cx="7475363" cy="2624683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04664"/>
            <a:ext cx="828092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err="1" smtClean="0"/>
              <a:t>глаза-уаджета</a:t>
            </a:r>
            <a:r>
              <a:rPr lang="ru-RU" sz="2800" dirty="0" smtClean="0"/>
              <a:t>, защищающего от любой беды и символизирующего воскресение после смерти (правый глаз означал Солнце, а левый – Луну)</a:t>
            </a:r>
            <a:endParaRPr lang="ru-RU" sz="2800" dirty="0"/>
          </a:p>
        </p:txBody>
      </p:sp>
      <p:pic>
        <p:nvPicPr>
          <p:cNvPr id="3" name="Рисунок 2" descr="article-0-12FD5CDF000005DC-415_634x478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1907704" y="1988840"/>
            <a:ext cx="5484192" cy="413476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0icq3_16336400138121832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995936" y="476672"/>
            <a:ext cx="4459731" cy="5949280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3645024"/>
            <a:ext cx="3168352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dirty="0" smtClean="0"/>
              <a:t>Пектораль фараона Тутанхамона</a:t>
            </a:r>
            <a:endParaRPr lang="ru-RU" sz="2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755576" y="476672"/>
            <a:ext cx="583264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Цвет тоже имел символическое значение: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золотисто-желтый – обозначал солнце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белый – луну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зеленый – воскрешение природы и её плодородие</a:t>
            </a:r>
          </a:p>
          <a:p>
            <a:pPr lvl="0">
              <a:buFont typeface="Arial" pitchFamily="34" charset="0"/>
              <a:buChar char="•"/>
            </a:pPr>
            <a:r>
              <a:rPr lang="ru-RU" sz="2800" dirty="0" smtClean="0"/>
              <a:t>синий – небо и воду.</a:t>
            </a:r>
          </a:p>
          <a:p>
            <a:pPr algn="just">
              <a:buFont typeface="Arial" pitchFamily="34" charset="0"/>
              <a:buChar char="•"/>
            </a:pPr>
            <a:endParaRPr lang="ru-RU" sz="2800" dirty="0"/>
          </a:p>
        </p:txBody>
      </p:sp>
      <p:pic>
        <p:nvPicPr>
          <p:cNvPr id="5" name="Рисунок 4" descr="56301874-93f64c4d7337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652120" y="3356992"/>
            <a:ext cx="2963986" cy="3082134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p0024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88024" y="1196752"/>
            <a:ext cx="3435828" cy="486434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539552" y="4005064"/>
            <a:ext cx="3888432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Кто изображен?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467544" y="476672"/>
            <a:ext cx="7992888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Египтяне жили в долине реки Нил</a:t>
            </a:r>
            <a:r>
              <a:rPr lang="ru-RU" sz="2800" dirty="0" smtClean="0"/>
              <a:t>.</a:t>
            </a:r>
            <a:r>
              <a:rPr lang="ru-RU" sz="2800" dirty="0" smtClean="0"/>
              <a:t> Яркое солнце, теплый влажный климат создали прекрасные условия для жизни людей, повлияли и на их одежду.</a:t>
            </a:r>
          </a:p>
          <a:p>
            <a:pPr algn="just"/>
            <a:endParaRPr lang="ru-RU" sz="2800" dirty="0"/>
          </a:p>
        </p:txBody>
      </p:sp>
      <p:pic>
        <p:nvPicPr>
          <p:cNvPr id="3" name="Рисунок 2" descr="1243067138_10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915816" y="2492896"/>
            <a:ext cx="3163685" cy="404376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E-105priestrelief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716016" y="836712"/>
            <a:ext cx="3110155" cy="5574952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683568" y="3933056"/>
            <a:ext cx="352839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Кто изображен?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548680"/>
            <a:ext cx="7992888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Задание: Выполните гуашью эскиз одного из украшений в стиле древнеегипетского искусства: ожерелья, подвески, нагрудного украшения-пекторали</a:t>
            </a:r>
            <a:r>
              <a:rPr lang="ru-RU" sz="2800" smtClean="0"/>
              <a:t>, браслета</a:t>
            </a:r>
            <a:r>
              <a:rPr lang="ru-RU" sz="2800" dirty="0" smtClean="0"/>
              <a:t>.  Используйте в декоративной композиции знаки-символы, выстраивая их в причудливый узор.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83568" y="692696"/>
            <a:ext cx="770485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Цель нашего урока – познакомиться с ролью декоративного искусства в эпоху Древнего Египта, а также узнать о символике украшений и одежды этого периода.</a:t>
            </a:r>
          </a:p>
          <a:p>
            <a:pPr algn="just"/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Содержимое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Одежда фараона</a:t>
            </a:r>
          </a:p>
          <a:p>
            <a:r>
              <a:rPr lang="ru-RU" dirty="0" smtClean="0"/>
              <a:t>Женская одежда в Древнем Египте</a:t>
            </a:r>
          </a:p>
          <a:p>
            <a:r>
              <a:rPr lang="ru-RU" dirty="0" smtClean="0"/>
              <a:t>Одежда жрецов, чиновников, воинов</a:t>
            </a:r>
          </a:p>
          <a:p>
            <a:r>
              <a:rPr lang="ru-RU" dirty="0" smtClean="0"/>
              <a:t>Ремёсла Древнего Египта</a:t>
            </a:r>
          </a:p>
          <a:p>
            <a:r>
              <a:rPr lang="ru-RU" dirty="0" smtClean="0"/>
              <a:t>Символика</a:t>
            </a:r>
          </a:p>
          <a:p>
            <a:r>
              <a:rPr lang="ru-RU" dirty="0" smtClean="0"/>
              <a:t>Ювелирное искусство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План: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76672"/>
            <a:ext cx="792088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/>
              <a:t>Фараон – правитель Египта – почитался как сын Бога на Земле.</a:t>
            </a:r>
            <a:endParaRPr lang="ru-RU" sz="2800" dirty="0"/>
          </a:p>
        </p:txBody>
      </p:sp>
      <p:pic>
        <p:nvPicPr>
          <p:cNvPr id="5" name="Рисунок 4" descr="faraon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2267744" y="1772816"/>
            <a:ext cx="4543152" cy="454315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539552" y="476672"/>
            <a:ext cx="806489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err="1" smtClean="0"/>
              <a:t>Клафт</a:t>
            </a:r>
            <a:r>
              <a:rPr lang="ru-RU" sz="2800" dirty="0" smtClean="0"/>
              <a:t> – полосатый платок</a:t>
            </a:r>
            <a:endParaRPr lang="ru-RU" sz="2800" dirty="0"/>
          </a:p>
        </p:txBody>
      </p:sp>
      <p:pic>
        <p:nvPicPr>
          <p:cNvPr id="4" name="Рисунок 3" descr="pharaoh_svg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5148064" y="620688"/>
            <a:ext cx="2933700" cy="569595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18662-1u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755576" y="764704"/>
            <a:ext cx="7419162" cy="5257006"/>
          </a:xfrm>
          <a:prstGeom prst="rect">
            <a:avLst/>
          </a:prstGeom>
        </p:spPr>
      </p:pic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f8d8d7da5862ac1fa6238be5c93ad809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4283968" y="980728"/>
            <a:ext cx="3924300" cy="4886325"/>
          </a:xfrm>
          <a:prstGeom prst="rect">
            <a:avLst/>
          </a:prstGeom>
        </p:spPr>
      </p:pic>
      <p:sp>
        <p:nvSpPr>
          <p:cNvPr id="3" name="TextBox 2"/>
          <p:cNvSpPr txBox="1"/>
          <p:nvPr/>
        </p:nvSpPr>
        <p:spPr>
          <a:xfrm>
            <a:off x="467544" y="1196752"/>
            <a:ext cx="3312368" cy="397031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800" dirty="0" smtClean="0"/>
              <a:t>Два скипетра – изогнутый жезл и трёххвостый бич, а также искусственная борода были знаками царского достоинства, могущества.</a:t>
            </a:r>
            <a:endParaRPr lang="ru-RU" sz="2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умажная">
  <a:themeElements>
    <a:clrScheme name="Бумажная">
      <a:dk1>
        <a:sysClr val="windowText" lastClr="000000"/>
      </a:dk1>
      <a:lt1>
        <a:sysClr val="window" lastClr="FFFFFF"/>
      </a:lt1>
      <a:dk2>
        <a:srgbClr val="444D26"/>
      </a:dk2>
      <a:lt2>
        <a:srgbClr val="FEFAC9"/>
      </a:lt2>
      <a:accent1>
        <a:srgbClr val="A5B592"/>
      </a:accent1>
      <a:accent2>
        <a:srgbClr val="F3A447"/>
      </a:accent2>
      <a:accent3>
        <a:srgbClr val="E7BC29"/>
      </a:accent3>
      <a:accent4>
        <a:srgbClr val="D092A7"/>
      </a:accent4>
      <a:accent5>
        <a:srgbClr val="9C85C0"/>
      </a:accent5>
      <a:accent6>
        <a:srgbClr val="809EC2"/>
      </a:accent6>
      <a:hlink>
        <a:srgbClr val="8E58B6"/>
      </a:hlink>
      <a:folHlink>
        <a:srgbClr val="7F6F6F"/>
      </a:folHlink>
    </a:clrScheme>
    <a:fontScheme name="Бумажная">
      <a:maj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onstantia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Бумажная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63000"/>
                <a:tint val="82000"/>
              </a:schemeClr>
              <a:schemeClr val="phClr">
                <a:tint val="10000"/>
                <a:satMod val="400000"/>
              </a:schemeClr>
            </a:duotone>
          </a:blip>
          <a:tile tx="0" ty="0" sx="40000" sy="40000" flip="none" algn="tl"/>
        </a:blipFill>
        <a:blipFill>
          <a:blip xmlns:r="http://schemas.openxmlformats.org/officeDocument/2006/relationships" r:embed="rId1">
            <a:duotone>
              <a:schemeClr val="phClr">
                <a:shade val="40000"/>
              </a:schemeClr>
              <a:schemeClr val="phClr">
                <a:tint val="42000"/>
              </a:schemeClr>
            </a:duotone>
          </a:blip>
          <a:tile tx="0" ty="0" sx="40000" sy="40000" flip="none" algn="tl"/>
        </a:blipFill>
      </a:fillStyleLst>
      <a:lnStyleLst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  <a:ln w="635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rotWithShape="0">
              <a:srgbClr val="000000">
                <a:alpha val="50000"/>
              </a:srgbClr>
            </a:outerShdw>
            <a:softEdge rad="12700"/>
          </a:effectLst>
        </a:effectStyle>
        <a:effectStyle>
          <a:effectLst>
            <a:outerShdw blurRad="95000" algn="tl" rotWithShape="0">
              <a:srgbClr val="000000">
                <a:alpha val="50000"/>
              </a:srgbClr>
            </a:outerShdw>
          </a:effectLst>
          <a:scene3d>
            <a:camera prst="orthographicFront"/>
            <a:lightRig rig="soft" dir="t">
              <a:rot lat="0" lon="0" rev="18000000"/>
            </a:lightRig>
          </a:scene3d>
          <a:sp3d prstMaterial="dkEdge">
            <a:bevelT w="73660" h="44450" prst="riblet"/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55000"/>
                <a:alpha val="20000"/>
              </a:schemeClr>
              <a:schemeClr val="phClr">
                <a:tint val="40000"/>
                <a:shade val="90000"/>
                <a:satMod val="60000"/>
                <a:alpha val="20000"/>
              </a:schemeClr>
            </a:duotone>
          </a:blip>
          <a:tile tx="0" ty="0" sx="58000" sy="38000" flip="none" algn="tl"/>
        </a:blipFill>
        <a:blipFill>
          <a:blip xmlns:r="http://schemas.openxmlformats.org/officeDocument/2006/relationships" r:embed="rId2">
            <a:duotone>
              <a:schemeClr val="phClr">
                <a:shade val="12000"/>
                <a:satMod val="240000"/>
              </a:schemeClr>
              <a:schemeClr val="phClr">
                <a:tint val="6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Paper</Template>
  <TotalTime>135</TotalTime>
  <Words>439</Words>
  <Application>Microsoft Office PowerPoint</Application>
  <PresentationFormat>Экран (4:3)</PresentationFormat>
  <Paragraphs>51</Paragraphs>
  <Slides>31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31</vt:i4>
      </vt:variant>
    </vt:vector>
  </HeadingPairs>
  <TitlesOfParts>
    <vt:vector size="32" baseType="lpstr">
      <vt:lpstr>Бумажная</vt:lpstr>
      <vt:lpstr>Роль декоративного искусства в жизни древнего общества.</vt:lpstr>
      <vt:lpstr>Слайд 2</vt:lpstr>
      <vt:lpstr>Слайд 3</vt:lpstr>
      <vt:lpstr>Слайд 4</vt:lpstr>
      <vt:lpstr>План: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  <vt:lpstr>Слайд 18</vt:lpstr>
      <vt:lpstr>Слайд 19</vt:lpstr>
      <vt:lpstr>Слайд 20</vt:lpstr>
      <vt:lpstr>Слайд 21</vt:lpstr>
      <vt:lpstr>Слайд 22</vt:lpstr>
      <vt:lpstr>Слайд 23</vt:lpstr>
      <vt:lpstr>Слайд 24</vt:lpstr>
      <vt:lpstr>Слайд 25</vt:lpstr>
      <vt:lpstr>Слайд 26</vt:lpstr>
      <vt:lpstr>Слайд 27</vt:lpstr>
      <vt:lpstr>Слайд 28</vt:lpstr>
      <vt:lpstr>Слайд 29</vt:lpstr>
      <vt:lpstr>Слайд 30</vt:lpstr>
      <vt:lpstr>Слайд 31</vt:lpstr>
    </vt:vector>
  </TitlesOfParts>
  <Company>Krokoz™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Роль декоративного искусства в жизни древнего общества.</dc:title>
  <dc:creator>Алёна</dc:creator>
  <cp:lastModifiedBy>Алёна</cp:lastModifiedBy>
  <cp:revision>15</cp:revision>
  <dcterms:created xsi:type="dcterms:W3CDTF">2015-01-27T16:59:23Z</dcterms:created>
  <dcterms:modified xsi:type="dcterms:W3CDTF">2015-02-06T10:48:27Z</dcterms:modified>
</cp:coreProperties>
</file>