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58" r:id="rId4"/>
    <p:sldId id="268" r:id="rId5"/>
    <p:sldId id="269" r:id="rId6"/>
    <p:sldId id="257" r:id="rId7"/>
    <p:sldId id="275" r:id="rId8"/>
    <p:sldId id="276" r:id="rId9"/>
    <p:sldId id="27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4" d="100"/>
          <a:sy n="64" d="100"/>
        </p:scale>
        <p:origin x="-15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836712"/>
            <a:ext cx="7772400" cy="3960440"/>
          </a:xfrm>
        </p:spPr>
        <p:txBody>
          <a:bodyPr>
            <a:noAutofit/>
          </a:bodyPr>
          <a:lstStyle/>
          <a:p>
            <a:r>
              <a:rPr lang="ru-RU" sz="6600" dirty="0" smtClean="0"/>
              <a:t>Школьная </a:t>
            </a:r>
            <a:r>
              <a:rPr lang="ru-RU" sz="6600" dirty="0"/>
              <a:t>газета как средство речевого развития учащихся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3652279" y="4869160"/>
            <a:ext cx="549172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Гречка Татьяна Ильинична,</a:t>
            </a:r>
          </a:p>
          <a:p>
            <a:r>
              <a:rPr lang="ru-RU" sz="2400" dirty="0" smtClean="0"/>
              <a:t>учитель русского языка и литературы</a:t>
            </a:r>
          </a:p>
          <a:p>
            <a:r>
              <a:rPr lang="ru-RU" sz="2400" dirty="0" smtClean="0"/>
              <a:t>МБОУ СОШ </a:t>
            </a:r>
            <a:r>
              <a:rPr lang="ru-RU" sz="2400" dirty="0" err="1" smtClean="0"/>
              <a:t>с.Кенада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0128831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Объект 3" descr="F:\МО Гречка Т.И\ШК Газета\IMG_3157.JPG"/>
          <p:cNvPicPr>
            <a:picLocks noGrp="1"/>
          </p:cNvPicPr>
          <p:nvPr>
            <p:ph idx="1"/>
          </p:nvPr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 rot="20959846">
            <a:off x="521995" y="3086314"/>
            <a:ext cx="4577719" cy="334931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2527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«Юный журналист» </a:t>
            </a:r>
            <a:br>
              <a:rPr lang="ru-RU" dirty="0" smtClean="0"/>
            </a:br>
            <a:r>
              <a:rPr lang="ru-RU" dirty="0" smtClean="0"/>
              <a:t>(кружок по журналистике)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707903" y="2636912"/>
            <a:ext cx="545299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dirty="0" smtClean="0">
                <a:latin typeface="Comic Sans MS" panose="030F0702030302020204" pitchFamily="66" charset="0"/>
              </a:rPr>
              <a:t>Школьная газета «Звёздочка»</a:t>
            </a:r>
            <a:endParaRPr lang="ru-RU" sz="4400" dirty="0">
              <a:latin typeface="Comic Sans MS" panose="030F0702030302020204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18417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4"/>
          <p:cNvSpPr>
            <a:spLocks noGrp="1"/>
          </p:cNvSpPr>
          <p:nvPr>
            <p:ph idx="1"/>
          </p:nvPr>
        </p:nvSpPr>
        <p:spPr>
          <a:xfrm>
            <a:off x="323529" y="260648"/>
            <a:ext cx="8496944" cy="6336704"/>
          </a:xfrm>
        </p:spPr>
        <p:txBody>
          <a:bodyPr>
            <a:normAutofit/>
          </a:bodyPr>
          <a:lstStyle/>
          <a:p>
            <a:pPr>
              <a:lnSpc>
                <a:spcPct val="90000"/>
              </a:lnSpc>
              <a:buNone/>
            </a:pPr>
            <a:endParaRPr lang="ru-RU" altLang="ru-RU" sz="3200" dirty="0" smtClean="0">
              <a:solidFill>
                <a:schemeClr val="tx1"/>
              </a:solidFill>
            </a:endParaRPr>
          </a:p>
          <a:p>
            <a:pPr marL="0" indent="0">
              <a:lnSpc>
                <a:spcPct val="90000"/>
              </a:lnSpc>
              <a:buNone/>
            </a:pP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* Рабочая программа «Юный журналист»</a:t>
            </a:r>
          </a:p>
          <a:p>
            <a:pPr>
              <a:lnSpc>
                <a:spcPct val="90000"/>
              </a:lnSpc>
              <a:buNone/>
            </a:pP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рассчитана 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 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68 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часов, которые проводятся 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в течение года 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(по 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часа в неделю)</a:t>
            </a:r>
          </a:p>
          <a:p>
            <a:pPr>
              <a:lnSpc>
                <a:spcPct val="90000"/>
              </a:lnSpc>
              <a:buNone/>
            </a:pPr>
            <a:endParaRPr lang="ru-RU" alt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90000"/>
              </a:lnSpc>
              <a:buNone/>
            </a:pP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Курс </a:t>
            </a:r>
            <a:r>
              <a:rPr lang="ru-RU" altLang="ru-RU" sz="32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позволяет учащимся выявить свои способности </a:t>
            </a:r>
            <a:r>
              <a:rPr lang="ru-RU" altLang="ru-RU" sz="32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литературе, истории, </a:t>
            </a:r>
            <a:r>
              <a:rPr lang="ru-RU" altLang="ru-RU" sz="320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русскому языку.</a:t>
            </a:r>
            <a:endParaRPr lang="ru-RU" altLang="ru-RU" sz="32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077266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4" y="332656"/>
            <a:ext cx="8280920" cy="2592288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Особенность </a:t>
            </a:r>
            <a:r>
              <a:rPr lang="ru-RU" sz="28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данного кружка состоит в том, что он опирается на повторение, обобщение и систематизацию знаний 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литературному редактированию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культуре речи</a:t>
            </a: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2800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расширяет </a:t>
            </a:r>
            <a:r>
              <a:rPr lang="ru-RU" sz="28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сведения по лексике и грамматике.</a:t>
            </a:r>
          </a:p>
          <a:p>
            <a:pPr marL="0" indent="0">
              <a:buNone/>
            </a:pP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8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endParaRPr lang="ru-RU" dirty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074" name="Picture 2" descr="F:\МО Гречка Т.И\ШК Газета\DSC07761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67944" y="2780928"/>
            <a:ext cx="4788024" cy="35910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716463">
            <a:off x="276935" y="2781750"/>
            <a:ext cx="3714298" cy="23869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3889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6" y="188640"/>
            <a:ext cx="8424936" cy="3024336"/>
          </a:xfrm>
        </p:spPr>
        <p:txBody>
          <a:bodyPr/>
          <a:lstStyle/>
          <a:p>
            <a:pPr marL="0" indent="0">
              <a:buNone/>
            </a:pPr>
            <a:r>
              <a:rPr lang="ru-RU" sz="3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кружка учат правильно выражать свои мысли в устной и письменной форме, способствуют развитию творческих способностей, интереса к </a:t>
            </a:r>
            <a:r>
              <a:rPr lang="ru-RU" sz="36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литературе, истории и другим наукам. </a:t>
            </a: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2050" name="Picture 2" descr="F:\МО Гречка Т.И\ШК Газета\DSC07758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6016" y="3212976"/>
            <a:ext cx="3995936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F:\МО Гречка Т.И\ШК Газета\DSC07759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86162">
            <a:off x="467544" y="3374994"/>
            <a:ext cx="3563888" cy="267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734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F:\ШК Газета\IMG_3162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3208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716016" y="1700808"/>
            <a:ext cx="4176464" cy="4824536"/>
          </a:xfrm>
        </p:spPr>
        <p:txBody>
          <a:bodyPr>
            <a:normAutofit fontScale="92500" lnSpcReduction="20000"/>
          </a:bodyPr>
          <a:lstStyle/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000" kern="0" dirty="0">
                <a:solidFill>
                  <a:schemeClr val="tx1"/>
                </a:solidFill>
                <a:latin typeface="Times New Roman" pitchFamily="18" charset="0"/>
              </a:rPr>
              <a:t>Начало издания – </a:t>
            </a:r>
            <a:r>
              <a:rPr lang="ru-RU" altLang="ru-RU" sz="3000" kern="0" dirty="0" smtClean="0">
                <a:solidFill>
                  <a:schemeClr val="tx1"/>
                </a:solidFill>
                <a:latin typeface="Times New Roman" pitchFamily="18" charset="0"/>
              </a:rPr>
              <a:t>2011 </a:t>
            </a:r>
            <a:r>
              <a:rPr lang="ru-RU" altLang="ru-RU" sz="3000" kern="0" dirty="0">
                <a:solidFill>
                  <a:schemeClr val="tx1"/>
                </a:solidFill>
                <a:latin typeface="Times New Roman" pitchFamily="18" charset="0"/>
              </a:rPr>
              <a:t>год.</a:t>
            </a: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000" kern="0" dirty="0">
                <a:solidFill>
                  <a:schemeClr val="tx1"/>
                </a:solidFill>
                <a:latin typeface="Times New Roman" pitchFamily="18" charset="0"/>
              </a:rPr>
              <a:t>Газета – результат работы  учащихся </a:t>
            </a:r>
            <a:r>
              <a:rPr lang="ru-RU" altLang="ru-RU" sz="3000" kern="0" dirty="0" smtClean="0">
                <a:solidFill>
                  <a:schemeClr val="tx1"/>
                </a:solidFill>
                <a:latin typeface="Times New Roman" pitchFamily="18" charset="0"/>
              </a:rPr>
              <a:t>7-11 </a:t>
            </a:r>
            <a:r>
              <a:rPr lang="ru-RU" altLang="ru-RU" sz="3000" kern="0" dirty="0">
                <a:solidFill>
                  <a:schemeClr val="tx1"/>
                </a:solidFill>
                <a:latin typeface="Times New Roman" pitchFamily="18" charset="0"/>
              </a:rPr>
              <a:t>классов.</a:t>
            </a: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000" kern="0" dirty="0">
                <a:solidFill>
                  <a:schemeClr val="tx1"/>
                </a:solidFill>
                <a:latin typeface="Times New Roman" pitchFamily="18" charset="0"/>
              </a:rPr>
              <a:t>Разнообразные новости </a:t>
            </a: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000" kern="0" dirty="0">
                <a:solidFill>
                  <a:schemeClr val="tx1"/>
                </a:solidFill>
                <a:latin typeface="Times New Roman" pitchFamily="18" charset="0"/>
              </a:rPr>
              <a:t> Тематические подборки.</a:t>
            </a: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000" kern="0" dirty="0">
                <a:solidFill>
                  <a:schemeClr val="tx1"/>
                </a:solidFill>
                <a:latin typeface="Times New Roman" pitchFamily="18" charset="0"/>
              </a:rPr>
              <a:t>Школьные юбилеи, праздники, достижения</a:t>
            </a: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000" kern="0" dirty="0">
                <a:solidFill>
                  <a:schemeClr val="tx1"/>
                </a:solidFill>
                <a:latin typeface="Times New Roman" pitchFamily="18" charset="0"/>
              </a:rPr>
              <a:t>Рассказ о знаменитых выпускниках.</a:t>
            </a:r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altLang="ru-RU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газета</a:t>
            </a:r>
            <a:br>
              <a:rPr lang="ru-RU" altLang="ru-RU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altLang="ru-RU" kern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altLang="ru-RU" kern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«Звёздочка».</a:t>
            </a:r>
            <a:endParaRPr lang="ru-RU" sz="48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6" name="Picture 2" descr="F:\МО Гречка Т.И\ШК Газета\DSC03937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6598"/>
          <a:stretch/>
        </p:blipFill>
        <p:spPr bwMode="auto">
          <a:xfrm>
            <a:off x="179512" y="1772816"/>
            <a:ext cx="4287031" cy="25346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F:\МО Гречка Т.И\ШК Газета\DSC07774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568140">
            <a:off x="1652974" y="4166548"/>
            <a:ext cx="2016224" cy="24784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503666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355977" y="404664"/>
            <a:ext cx="4320480" cy="6192688"/>
          </a:xfrm>
        </p:spPr>
        <p:txBody>
          <a:bodyPr>
            <a:normAutofit lnSpcReduction="10000"/>
          </a:bodyPr>
          <a:lstStyle/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None/>
              <a:defRPr/>
            </a:pPr>
            <a:r>
              <a:rPr lang="ru-RU" altLang="ru-RU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Рубрики:</a:t>
            </a:r>
            <a:endParaRPr lang="ru-RU" altLang="ru-RU" sz="32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Школьная страничка.</a:t>
            </a:r>
            <a:endParaRPr lang="ru-RU" altLang="ru-RU" sz="32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ритме праздника.</a:t>
            </a:r>
            <a:endParaRPr lang="ru-RU" altLang="ru-RU" sz="32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Творческая страничка</a:t>
            </a:r>
            <a:endParaRPr lang="ru-RU" altLang="ru-RU" sz="3200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Поздравления </a:t>
            </a:r>
            <a:r>
              <a:rPr lang="ru-RU" altLang="ru-RU" sz="3200" kern="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праздниками</a:t>
            </a:r>
            <a:r>
              <a:rPr lang="ru-RU" altLang="ru-RU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Интервью с интересным человеком</a:t>
            </a: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Актуальные вопросы</a:t>
            </a: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r>
              <a:rPr lang="ru-RU" altLang="ru-RU" sz="3200" kern="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Смешные случаи</a:t>
            </a:r>
          </a:p>
          <a:p>
            <a:pPr marL="342900" lvl="0" indent="-342900" fontAlgn="base">
              <a:spcAft>
                <a:spcPct val="0"/>
              </a:spcAft>
              <a:buClr>
                <a:srgbClr val="99FF99"/>
              </a:buClr>
              <a:buSzPct val="80000"/>
              <a:buFont typeface="Wingdings" pitchFamily="2" charset="2"/>
              <a:buChar char="Ø"/>
              <a:defRPr/>
            </a:pPr>
            <a:endParaRPr lang="ru-RU" altLang="ru-RU" kern="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3" name="Picture 2" descr="F:\МО Гречка Т.И\ШК Газета\DSC0777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101389">
            <a:off x="323528" y="548680"/>
            <a:ext cx="2664825" cy="19986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F:\МО Гречка Т.И\ШК Газета\DSC077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75920">
            <a:off x="1802387" y="2537213"/>
            <a:ext cx="2340817" cy="17556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F:\МО Гречка Т.И\ШК Газета\DSC0778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48636">
            <a:off x="595402" y="4562660"/>
            <a:ext cx="2376793" cy="1782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7646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99592" y="5589240"/>
            <a:ext cx="7408333" cy="608930"/>
          </a:xfrm>
        </p:spPr>
        <p:txBody>
          <a:bodyPr/>
          <a:lstStyle/>
          <a:p>
            <a:r>
              <a:rPr lang="ru-RU" dirty="0" smtClean="0"/>
              <a:t>Адрес школьного сайта: </a:t>
            </a:r>
            <a:r>
              <a:rPr lang="en-US" b="1" dirty="0"/>
              <a:t>http://kenada.edu.27.ru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539552" y="548680"/>
            <a:ext cx="8229600" cy="4320480"/>
          </a:xfrm>
        </p:spPr>
        <p:txBody>
          <a:bodyPr>
            <a:normAutofit fontScale="90000"/>
          </a:bodyPr>
          <a:lstStyle/>
          <a:p>
            <a:pPr>
              <a:spcAft>
                <a:spcPts val="0"/>
              </a:spcAft>
              <a:tabLst>
                <a:tab pos="746760" algn="l"/>
              </a:tabLst>
            </a:pP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 </a:t>
            </a:r>
            <a:b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</a:b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 В связи с переходом на ФГОС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Основного Общего Образования </a:t>
            </a:r>
            <a:r>
              <a:rPr lang="ru-RU" dirty="0">
                <a:solidFill>
                  <a:schemeClr val="tx1"/>
                </a:solidFill>
                <a:latin typeface="Times New Roman"/>
                <a:ea typeface="Times New Roman"/>
              </a:rPr>
              <a:t>данная программа «Юный журналист » может стать основой для программы по внеурочной </a:t>
            </a:r>
            <a:r>
              <a:rPr lang="ru-RU" dirty="0" smtClean="0">
                <a:solidFill>
                  <a:schemeClr val="tx1"/>
                </a:solidFill>
                <a:latin typeface="Times New Roman"/>
                <a:ea typeface="Times New Roman"/>
              </a:rPr>
              <a:t>деятельности</a:t>
            </a:r>
            <a:r>
              <a:rPr lang="ru-RU" dirty="0">
                <a:latin typeface="Times New Roman"/>
                <a:ea typeface="Times New Roman"/>
              </a:rPr>
              <a:t/>
            </a:r>
            <a:br>
              <a:rPr lang="ru-RU" dirty="0">
                <a:latin typeface="Times New Roman"/>
                <a:ea typeface="Times New Roman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05889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294</TotalTime>
  <Words>192</Words>
  <Application>Microsoft Office PowerPoint</Application>
  <PresentationFormat>Экран (4:3)</PresentationFormat>
  <Paragraphs>32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Волна</vt:lpstr>
      <vt:lpstr>Школьная газета как средство речевого развития учащихся</vt:lpstr>
      <vt:lpstr>«Юный журналист»  (кружок по журналистике)</vt:lpstr>
      <vt:lpstr>Презентация PowerPoint</vt:lpstr>
      <vt:lpstr>Презентация PowerPoint</vt:lpstr>
      <vt:lpstr>Презентация PowerPoint</vt:lpstr>
      <vt:lpstr>Презентация PowerPoint</vt:lpstr>
      <vt:lpstr>Школьная газета  «Звёздочка».</vt:lpstr>
      <vt:lpstr>Презентация PowerPoint</vt:lpstr>
      <vt:lpstr>   В связи с переходом на ФГОС Основного Общего Образования данная программа «Юный журналист » может стать основой для программы по внеурочной деятельности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Школьная газета как средство речевого развития учащихся</dc:title>
  <dc:creator>Татьяна</dc:creator>
  <cp:lastModifiedBy>Admin</cp:lastModifiedBy>
  <cp:revision>46</cp:revision>
  <dcterms:created xsi:type="dcterms:W3CDTF">2014-11-25T10:09:59Z</dcterms:created>
  <dcterms:modified xsi:type="dcterms:W3CDTF">2015-02-06T13:26:54Z</dcterms:modified>
</cp:coreProperties>
</file>