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9" r:id="rId4"/>
    <p:sldId id="270" r:id="rId5"/>
    <p:sldId id="271" r:id="rId6"/>
    <p:sldId id="258" r:id="rId7"/>
    <p:sldId id="259" r:id="rId8"/>
    <p:sldId id="260" r:id="rId9"/>
    <p:sldId id="265" r:id="rId10"/>
    <p:sldId id="266" r:id="rId11"/>
    <p:sldId id="272" r:id="rId12"/>
    <p:sldId id="273" r:id="rId13"/>
    <p:sldId id="261" r:id="rId14"/>
    <p:sldId id="262" r:id="rId15"/>
    <p:sldId id="267" r:id="rId16"/>
    <p:sldId id="268" r:id="rId17"/>
    <p:sldId id="263" r:id="rId18"/>
    <p:sldId id="274" r:id="rId19"/>
    <p:sldId id="264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chart>
    <c:title>
      <c:tx>
        <c:rich>
          <a:bodyPr/>
          <a:lstStyle/>
          <a:p>
            <a:pPr>
              <a:defRPr/>
            </a:pPr>
            <a:r>
              <a:rPr lang="ru-RU" dirty="0"/>
              <a:t>Уровень правовой культуры 10-ти </a:t>
            </a:r>
            <a:r>
              <a:rPr lang="ru-RU" dirty="0" err="1" smtClean="0"/>
              <a:t>классников</a:t>
            </a:r>
            <a:r>
              <a:rPr lang="ru-RU" dirty="0" smtClean="0"/>
              <a:t>. </a:t>
            </a:r>
            <a:endParaRPr lang="ru-RU" dirty="0"/>
          </a:p>
        </c:rich>
      </c:tx>
      <c:layout/>
      <c:spPr>
        <a:noFill/>
        <a:ln w="25401">
          <a:noFill/>
        </a:ln>
      </c:spPr>
    </c:title>
    <c:view3D>
      <c:rotX val="30"/>
      <c:perspective val="30"/>
    </c:view3D>
    <c:plotArea>
      <c:layout>
        <c:manualLayout>
          <c:layoutTarget val="inner"/>
          <c:xMode val="edge"/>
          <c:yMode val="edge"/>
          <c:x val="2.5462962962962989E-2"/>
          <c:y val="0.24186507936507939"/>
          <c:w val="0.75307979731700292"/>
          <c:h val="0.70257936507936458"/>
        </c:manualLayout>
      </c:layout>
      <c:pie3DChart>
        <c:varyColors val="1"/>
        <c:ser>
          <c:idx val="0"/>
          <c:order val="0"/>
          <c:tx>
            <c:strRef>
              <c:f>Лист1!$B$1</c:f>
              <c:strCache>
                <c:ptCount val="1"/>
                <c:pt idx="0">
                  <c:v>Уровень правовой культуры 10-ти классников (констатирующий этап)</c:v>
                </c:pt>
              </c:strCache>
            </c:strRef>
          </c:tx>
          <c:cat>
            <c:strRef>
              <c:f>Лист1!$A$2:$A$6</c:f>
              <c:strCache>
                <c:ptCount val="5"/>
                <c:pt idx="0">
                  <c:v>Идеальный</c:v>
                </c:pt>
                <c:pt idx="1">
                  <c:v>высокий</c:v>
                </c:pt>
                <c:pt idx="2">
                  <c:v>средний</c:v>
                </c:pt>
                <c:pt idx="3">
                  <c:v>низкий</c:v>
                </c:pt>
                <c:pt idx="4">
                  <c:v>минимальный</c:v>
                </c:pt>
              </c:strCache>
            </c:strRef>
          </c:cat>
          <c:val>
            <c:numRef>
              <c:f>Лист1!$B$2:$B$6</c:f>
              <c:numCache>
                <c:formatCode>General</c:formatCode>
                <c:ptCount val="5"/>
                <c:pt idx="0">
                  <c:v>0</c:v>
                </c:pt>
                <c:pt idx="1">
                  <c:v>0</c:v>
                </c:pt>
                <c:pt idx="2">
                  <c:v>29</c:v>
                </c:pt>
                <c:pt idx="3">
                  <c:v>40</c:v>
                </c:pt>
                <c:pt idx="4">
                  <c:v>31</c:v>
                </c:pt>
              </c:numCache>
            </c:numRef>
          </c:val>
        </c:ser>
      </c:pie3DChart>
      <c:spPr>
        <a:noFill/>
        <a:ln w="25401">
          <a:noFill/>
        </a:ln>
      </c:spPr>
    </c:plotArea>
    <c:legend>
      <c:legendPos val="r"/>
      <c:layout/>
    </c:legend>
    <c:plotVisOnly val="1"/>
    <c:dispBlanksAs val="zero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2C2BCBC-CE66-4DC3-A5D5-33595D4CB1A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3A1EE622-D5B9-408F-8B5E-9C2366EA5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C2BCBC-CE66-4DC3-A5D5-33595D4CB1A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EE622-D5B9-408F-8B5E-9C2366EA5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2C2BCBC-CE66-4DC3-A5D5-33595D4CB1A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3A1EE622-D5B9-408F-8B5E-9C2366EA5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C2BCBC-CE66-4DC3-A5D5-33595D4CB1A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EE622-D5B9-408F-8B5E-9C2366EA5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2C2BCBC-CE66-4DC3-A5D5-33595D4CB1A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3A1EE622-D5B9-408F-8B5E-9C2366EA5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C2BCBC-CE66-4DC3-A5D5-33595D4CB1A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EE622-D5B9-408F-8B5E-9C2366EA5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C2BCBC-CE66-4DC3-A5D5-33595D4CB1A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EE622-D5B9-408F-8B5E-9C2366EA5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C2BCBC-CE66-4DC3-A5D5-33595D4CB1A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EE622-D5B9-408F-8B5E-9C2366EA5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2C2BCBC-CE66-4DC3-A5D5-33595D4CB1A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EE622-D5B9-408F-8B5E-9C2366EA5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C2BCBC-CE66-4DC3-A5D5-33595D4CB1A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EE622-D5B9-408F-8B5E-9C2366EA5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C2BCBC-CE66-4DC3-A5D5-33595D4CB1A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3A1EE622-D5B9-408F-8B5E-9C2366EA58A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2C2BCBC-CE66-4DC3-A5D5-33595D4CB1AD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A1EE622-D5B9-408F-8B5E-9C2366EA58A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1196753"/>
            <a:ext cx="7772400" cy="2403698"/>
          </a:xfrm>
        </p:spPr>
        <p:txBody>
          <a:bodyPr>
            <a:normAutofit fontScale="90000"/>
          </a:bodyPr>
          <a:lstStyle/>
          <a:p>
            <a:r>
              <a:rPr lang="ru-RU" dirty="0">
                <a:latin typeface="Times New Roman" pitchFamily="18" charset="0"/>
                <a:cs typeface="Times New Roman" pitchFamily="18" charset="0"/>
              </a:rPr>
              <a:t>Правовая культура современных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подростков</a:t>
            </a:r>
            <a:r>
              <a:rPr lang="ru-RU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10000"/>
          </a:bodyPr>
          <a:lstStyle/>
          <a:p>
            <a:pPr>
              <a:spcBef>
                <a:spcPts val="0"/>
              </a:spcBef>
            </a:pPr>
            <a:r>
              <a:rPr lang="ru-RU" sz="28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Автор  работы:</a:t>
            </a:r>
          </a:p>
          <a:p>
            <a:pPr>
              <a:spcBef>
                <a:spcPts val="0"/>
              </a:spcBef>
            </a:pPr>
            <a:r>
              <a:rPr lang="ru-RU" sz="28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                              </a:t>
            </a:r>
            <a:r>
              <a:rPr lang="ru-RU" sz="2800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Суркова Анна</a:t>
            </a:r>
          </a:p>
          <a:p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Тест на выявление уровня 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 гражданско-патриотических качеств подростков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Анкета по правовому воспитанию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3568" y="-1143000"/>
            <a:ext cx="8229600" cy="1143000"/>
          </a:xfrm>
        </p:spPr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1"/>
          <p:cNvGraphicFramePr>
            <a:graphicFrameLocks noGrp="1"/>
          </p:cNvGraphicFramePr>
          <p:nvPr>
            <p:ph idx="1"/>
          </p:nvPr>
        </p:nvGraphicFramePr>
        <p:xfrm>
          <a:off x="683568" y="980728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3600" b="1" dirty="0" smtClean="0"/>
              <a:t>-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29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% 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респондентов –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средний  уровень,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-40% респондентов – 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низкий уровень,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-31% респондентов – минимальный,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-0%   респондентов – высокий,</a:t>
            </a:r>
          </a:p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-0%   респондентов - идеальный</a:t>
            </a:r>
            <a:endParaRPr lang="ru-RU" sz="3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21% считают негативным предоставление правоохранительным органам сведений о совершенном правонарушении, а тех, кто сообщил, - «стукачами» 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10 % на вопрос  «Желаете ли Вы принимать участие в охране общественного порядка (например, патрулировать улицы)?» избрали вариант ответа: «Нет, так как считаю для себя подобное унизительным» </a:t>
            </a:r>
          </a:p>
          <a:p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400" b="1" dirty="0" smtClean="0">
                <a:latin typeface="Times New Roman" pitchFamily="18" charset="0"/>
                <a:cs typeface="Times New Roman" pitchFamily="18" charset="0"/>
              </a:rPr>
              <a:t>20</a:t>
            </a:r>
            <a:r>
              <a:rPr lang="ru-RU" sz="4400" b="1" dirty="0">
                <a:latin typeface="Times New Roman" pitchFamily="18" charset="0"/>
                <a:cs typeface="Times New Roman" pitchFamily="18" charset="0"/>
              </a:rPr>
              <a:t>% не сообщили бы в органы милиции о факте совершения преступления по мотиву нежелания лишний раз общаться с полицией.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Конституция РФ;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Конвенция о правах ребенка;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Устав школы (Права и обязанности обучающихся); </a:t>
            </a:r>
          </a:p>
          <a:p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Закон «Об образовании РФ»</a:t>
            </a:r>
            <a:endParaRPr lang="ru-RU" sz="4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6600" dirty="0" smtClean="0"/>
              <a:t>СПАСИБО </a:t>
            </a:r>
          </a:p>
          <a:p>
            <a:pPr algn="ctr"/>
            <a:r>
              <a:rPr lang="ru-RU" sz="6600" dirty="0" smtClean="0"/>
              <a:t>ЗА </a:t>
            </a:r>
          </a:p>
          <a:p>
            <a:pPr algn="ctr"/>
            <a:r>
              <a:rPr lang="ru-RU" sz="6600" dirty="0" smtClean="0"/>
              <a:t>ВНИМАНИЕ!</a:t>
            </a:r>
            <a:endParaRPr lang="ru-RU" sz="6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-45719"/>
            <a:ext cx="8229600" cy="4571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404664"/>
            <a:ext cx="8229600" cy="5793507"/>
          </a:xfrm>
        </p:spPr>
        <p:txBody>
          <a:bodyPr>
            <a:normAutofit/>
          </a:bodyPr>
          <a:lstStyle/>
          <a:p>
            <a:pPr algn="just"/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Цель</a:t>
            </a:r>
            <a:r>
              <a:rPr lang="ru-RU" sz="6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исследования – определить уровень правовой культуры старшеклассников</a:t>
            </a: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Объект исследования -  правовая культура старшеклассников.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Предмет исследования - правовая просвещенность старшеклассников.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Гипотеза исследования заключается в предположении о том, что правовая грамотность  личности старшеклассника обеспечит приобретение им опыта действия в различных жизненных ситуациях, регулируемых правом. 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исследовательские задачи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br>
              <a:rPr lang="ru-RU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рассмотреть сущность понятий  «правовая культура», «правовое воспитание» «правовое просвещение»;</a:t>
            </a:r>
          </a:p>
          <a:p>
            <a:pPr>
              <a:buNone/>
            </a:pP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</a:t>
            </a:r>
            <a:r>
              <a:rPr lang="ru-RU" sz="4000" b="1" dirty="0">
                <a:latin typeface="Times New Roman" pitchFamily="18" charset="0"/>
                <a:cs typeface="Times New Roman" pitchFamily="18" charset="0"/>
              </a:rPr>
              <a:t>определить уровень правовой культуры  старшеклассников.</a:t>
            </a:r>
          </a:p>
          <a:p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Методы исследования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теоретические: изучение,  теоретический анализ и обобщение научной литературы;  </a:t>
            </a:r>
          </a:p>
          <a:p>
            <a:pPr>
              <a:buNone/>
            </a:pPr>
            <a:r>
              <a:rPr lang="ru-RU" sz="3600" b="1" dirty="0">
                <a:latin typeface="Times New Roman" pitchFamily="18" charset="0"/>
                <a:cs typeface="Times New Roman" pitchFamily="18" charset="0"/>
              </a:rPr>
              <a:t>- эмпирические: наблюдение, беседа, опрос,  диагностические методы и методики (социометрия, анкетирование).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956832"/>
          </a:xfrm>
        </p:spPr>
        <p:txBody>
          <a:bodyPr>
            <a:normAutofit/>
          </a:bodyPr>
          <a:lstStyle/>
          <a:p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Исследовательская работа проводилась</a:t>
            </a:r>
            <a:br>
              <a:rPr lang="ru-RU" sz="4000" dirty="0" smtClean="0">
                <a:latin typeface="Times New Roman" pitchFamily="18" charset="0"/>
                <a:cs typeface="Times New Roman" pitchFamily="18" charset="0"/>
              </a:rPr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204864"/>
            <a:ext cx="7239000" cy="4250872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базе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МБОУ СОШ№ 25 </a:t>
            </a: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им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Героя Советского 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Союза </a:t>
            </a:r>
            <a:r>
              <a:rPr lang="ru-RU" sz="2800" dirty="0" err="1">
                <a:latin typeface="Times New Roman" pitchFamily="18" charset="0"/>
                <a:cs typeface="Times New Roman" pitchFamily="18" charset="0"/>
              </a:rPr>
              <a:t>Остаева</a:t>
            </a:r>
            <a:r>
              <a:rPr lang="ru-RU" sz="2800" dirty="0">
                <a:latin typeface="Times New Roman" pitchFamily="18" charset="0"/>
                <a:cs typeface="Times New Roman" pitchFamily="18" charset="0"/>
              </a:rPr>
              <a:t> А.Е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ctr">
              <a:buNone/>
            </a:pP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dirty="0">
                <a:latin typeface="Times New Roman" pitchFamily="18" charset="0"/>
                <a:cs typeface="Times New Roman" pitchFamily="18" charset="0"/>
              </a:rPr>
              <a:t>г. Владикавказа.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Опросник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определения уровней  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сформированности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правовой культуры личности (</a:t>
            </a:r>
            <a:r>
              <a:rPr lang="ru-RU" sz="3600" b="1" dirty="0" err="1" smtClean="0">
                <a:latin typeface="Times New Roman" pitchFamily="18" charset="0"/>
                <a:cs typeface="Times New Roman" pitchFamily="18" charset="0"/>
              </a:rPr>
              <a:t>Саламаткин</a:t>
            </a:r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А.С.)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Анкета «Как я знаю свои права?»</a:t>
            </a:r>
          </a:p>
          <a:p>
            <a:r>
              <a:rPr lang="ru-RU" sz="3600" b="1" dirty="0" smtClean="0">
                <a:latin typeface="Times New Roman" pitchFamily="18" charset="0"/>
                <a:cs typeface="Times New Roman" pitchFamily="18" charset="0"/>
              </a:rPr>
              <a:t> Анкета «Определение уровня правовых знаний (учащиеся 9 – 11 классов)»</a:t>
            </a:r>
          </a:p>
          <a:p>
            <a:endParaRPr lang="ru-RU" b="1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226</TotalTime>
  <Words>332</Words>
  <Application>Microsoft Office PowerPoint</Application>
  <PresentationFormat>Экран (4:3)</PresentationFormat>
  <Paragraphs>40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Изящная</vt:lpstr>
      <vt:lpstr>Правовая культура современных подростков </vt:lpstr>
      <vt:lpstr>Слайд 2</vt:lpstr>
      <vt:lpstr>Слайд 3</vt:lpstr>
      <vt:lpstr>Слайд 4</vt:lpstr>
      <vt:lpstr>Слайд 5</vt:lpstr>
      <vt:lpstr>исследовательские задачи:  </vt:lpstr>
      <vt:lpstr>Методы исследования</vt:lpstr>
      <vt:lpstr>Исследовательская работа проводилась 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User5</dc:creator>
  <cp:lastModifiedBy>User5</cp:lastModifiedBy>
  <cp:revision>26</cp:revision>
  <dcterms:created xsi:type="dcterms:W3CDTF">2015-01-08T15:03:56Z</dcterms:created>
  <dcterms:modified xsi:type="dcterms:W3CDTF">2015-02-02T10:35:44Z</dcterms:modified>
</cp:coreProperties>
</file>