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2" r:id="rId1"/>
  </p:sldMasterIdLst>
  <p:sldIdLst>
    <p:sldId id="256" r:id="rId2"/>
    <p:sldId id="257" r:id="rId3"/>
    <p:sldId id="258" r:id="rId4"/>
    <p:sldId id="264" r:id="rId5"/>
    <p:sldId id="263" r:id="rId6"/>
    <p:sldId id="261" r:id="rId7"/>
    <p:sldId id="267" r:id="rId8"/>
    <p:sldId id="259" r:id="rId9"/>
    <p:sldId id="260" r:id="rId10"/>
    <p:sldId id="268" r:id="rId11"/>
    <p:sldId id="266" r:id="rId12"/>
    <p:sldId id="271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84" d="100"/>
          <a:sy n="84" d="100"/>
        </p:scale>
        <p:origin x="78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2F47D2-173F-4534-A40A-066E30E12FB0}" type="datetimeFigureOut">
              <a:rPr lang="ru-RU" smtClean="0"/>
              <a:t>06.02.2015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04E32-CDBC-4638-8412-5377CAC71F67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629494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2F47D2-173F-4534-A40A-066E30E12FB0}" type="datetimeFigureOut">
              <a:rPr lang="ru-RU" smtClean="0"/>
              <a:t>06.02.2015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04E32-CDBC-4638-8412-5377CAC71F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650108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2F47D2-173F-4534-A40A-066E30E12FB0}" type="datetimeFigureOut">
              <a:rPr lang="ru-RU" smtClean="0"/>
              <a:t>06.02.2015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04E32-CDBC-4638-8412-5377CAC71F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5519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2F47D2-173F-4534-A40A-066E30E12FB0}" type="datetimeFigureOut">
              <a:rPr lang="ru-RU" smtClean="0"/>
              <a:t>06.02.2015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04E32-CDBC-4638-8412-5377CAC71F67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7640990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2F47D2-173F-4534-A40A-066E30E12FB0}" type="datetimeFigureOut">
              <a:rPr lang="ru-RU" smtClean="0"/>
              <a:t>06.02.2015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04E32-CDBC-4638-8412-5377CAC71F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040057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2F47D2-173F-4534-A40A-066E30E12FB0}" type="datetimeFigureOut">
              <a:rPr lang="ru-RU" smtClean="0"/>
              <a:t>06.02.2015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04E32-CDBC-4638-8412-5377CAC71F67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18129740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2F47D2-173F-4534-A40A-066E30E12FB0}" type="datetimeFigureOut">
              <a:rPr lang="ru-RU" smtClean="0"/>
              <a:t>06.02.2015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04E32-CDBC-4638-8412-5377CAC71F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061787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2F47D2-173F-4534-A40A-066E30E12FB0}" type="datetimeFigureOut">
              <a:rPr lang="ru-RU" smtClean="0"/>
              <a:t>06.02.2015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04E32-CDBC-4638-8412-5377CAC71F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551657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2F47D2-173F-4534-A40A-066E30E12FB0}" type="datetimeFigureOut">
              <a:rPr lang="ru-RU" smtClean="0"/>
              <a:t>06.02.2015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04E32-CDBC-4638-8412-5377CAC71F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24814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2F47D2-173F-4534-A40A-066E30E12FB0}" type="datetimeFigureOut">
              <a:rPr lang="ru-RU" smtClean="0"/>
              <a:t>06.02.2015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04E32-CDBC-4638-8412-5377CAC71F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30506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2F47D2-173F-4534-A40A-066E30E12FB0}" type="datetimeFigureOut">
              <a:rPr lang="ru-RU" smtClean="0"/>
              <a:t>06.02.2015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04E32-CDBC-4638-8412-5377CAC71F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640658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2F47D2-173F-4534-A40A-066E30E12FB0}" type="datetimeFigureOut">
              <a:rPr lang="ru-RU" smtClean="0"/>
              <a:t>06.02.2015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04E32-CDBC-4638-8412-5377CAC71F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59390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2F47D2-173F-4534-A40A-066E30E12FB0}" type="datetimeFigureOut">
              <a:rPr lang="ru-RU" smtClean="0"/>
              <a:t>06.02.2015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04E32-CDBC-4638-8412-5377CAC71F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06293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2F47D2-173F-4534-A40A-066E30E12FB0}" type="datetimeFigureOut">
              <a:rPr lang="ru-RU" smtClean="0"/>
              <a:t>06.02.2015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04E32-CDBC-4638-8412-5377CAC71F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84034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2F47D2-173F-4534-A40A-066E30E12FB0}" type="datetimeFigureOut">
              <a:rPr lang="ru-RU" smtClean="0"/>
              <a:t>06.02.2015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04E32-CDBC-4638-8412-5377CAC71F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25110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2F47D2-173F-4534-A40A-066E30E12FB0}" type="datetimeFigureOut">
              <a:rPr lang="ru-RU" smtClean="0"/>
              <a:t>06.02.2015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04E32-CDBC-4638-8412-5377CAC71F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18137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C2F47D2-173F-4534-A40A-066E30E12FB0}" type="datetimeFigureOut">
              <a:rPr lang="ru-RU" smtClean="0"/>
              <a:t>06.02.2015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A04E32-CDBC-4638-8412-5377CAC71F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82836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2C2F47D2-173F-4534-A40A-066E30E12FB0}" type="datetimeFigureOut">
              <a:rPr lang="ru-RU" smtClean="0"/>
              <a:t>06.02.2015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D6A04E32-CDBC-4638-8412-5377CAC71F6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807314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63" r:id="rId1"/>
    <p:sldLayoutId id="2147483764" r:id="rId2"/>
    <p:sldLayoutId id="2147483765" r:id="rId3"/>
    <p:sldLayoutId id="2147483766" r:id="rId4"/>
    <p:sldLayoutId id="2147483767" r:id="rId5"/>
    <p:sldLayoutId id="2147483768" r:id="rId6"/>
    <p:sldLayoutId id="2147483769" r:id="rId7"/>
    <p:sldLayoutId id="2147483770" r:id="rId8"/>
    <p:sldLayoutId id="2147483771" r:id="rId9"/>
    <p:sldLayoutId id="2147483772" r:id="rId10"/>
    <p:sldLayoutId id="2147483773" r:id="rId11"/>
    <p:sldLayoutId id="2147483774" r:id="rId12"/>
    <p:sldLayoutId id="2147483775" r:id="rId13"/>
    <p:sldLayoutId id="2147483776" r:id="rId14"/>
    <p:sldLayoutId id="2147483777" r:id="rId15"/>
    <p:sldLayoutId id="2147483778" r:id="rId16"/>
    <p:sldLayoutId id="214748377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alpha val="7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12788" y="1122454"/>
            <a:ext cx="1104764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/>
              </a:rPr>
              <a:t>«Спортивный праздник – Всемирный день ребенка»</a:t>
            </a:r>
            <a:endParaRPr lang="ru-RU" sz="5400" b="1" cap="none" spc="0" dirty="0">
              <a:ln w="22225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188608" y="2988416"/>
            <a:ext cx="574869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0"/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</a:rPr>
              <a:t>Творческий проект</a:t>
            </a:r>
            <a:endParaRPr lang="ru-RU" sz="5400" b="0" cap="none" spc="0" dirty="0">
              <a:ln w="0"/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451407" y="4141531"/>
            <a:ext cx="3537507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tx1"/>
                </a:solidFill>
                <a:effectLst>
                  <a:outerShdw blurRad="12700" dist="38100" dir="2700000" algn="tl" rotWithShape="0">
                    <a:schemeClr val="bg1">
                      <a:lumMod val="50000"/>
                    </a:schemeClr>
                  </a:outerShdw>
                </a:effectLst>
              </a:rPr>
              <a:t>Срок реализации неделя</a:t>
            </a:r>
            <a:endParaRPr lang="ru-RU" sz="2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tx1"/>
              </a:solidFill>
              <a:effectLst>
                <a:outerShdw blurRad="12700" dist="38100" dir="2700000" algn="tl" rotWithShape="0">
                  <a:schemeClr val="bg1">
                    <a:lumMod val="50000"/>
                  </a:schemeClr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172160" y="384152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 smtClean="0">
                <a:effectLst/>
              </a:rPr>
              <a:t>МБДОУ детский сад </a:t>
            </a:r>
            <a:br>
              <a:rPr lang="ru-RU" b="1" dirty="0" smtClean="0">
                <a:effectLst/>
              </a:rPr>
            </a:br>
            <a:r>
              <a:rPr lang="ru-RU" b="1" dirty="0" smtClean="0">
                <a:effectLst/>
              </a:rPr>
              <a:t>комбинированного вида №82</a:t>
            </a:r>
            <a:endParaRPr lang="ru-RU" b="1" dirty="0">
              <a:effectLst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278468" y="6180136"/>
            <a:ext cx="565883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г. </a:t>
            </a:r>
            <a:r>
              <a:rPr lang="ru-RU" b="1" dirty="0" smtClean="0">
                <a:effectLst/>
              </a:rPr>
              <a:t>Н</a:t>
            </a:r>
            <a:r>
              <a:rPr lang="ru-RU" b="1" dirty="0" smtClean="0"/>
              <a:t>ижний</a:t>
            </a:r>
            <a:r>
              <a:rPr lang="ru-RU" b="1" dirty="0" smtClean="0">
                <a:effectLst/>
              </a:rPr>
              <a:t> Новгород</a:t>
            </a:r>
          </a:p>
          <a:p>
            <a:pPr algn="ctr"/>
            <a:r>
              <a:rPr lang="ru-RU" b="1" dirty="0" smtClean="0">
                <a:effectLst/>
              </a:rPr>
              <a:t> 2014г.</a:t>
            </a:r>
            <a:endParaRPr lang="ru-RU" b="1" dirty="0">
              <a:effectLst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188608" y="4776886"/>
            <a:ext cx="6096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800" b="1" dirty="0" smtClean="0">
                <a:effectLst/>
              </a:rPr>
              <a:t>ВОСПИТАТЕЛЬ </a:t>
            </a:r>
            <a:r>
              <a:rPr lang="en-US" sz="2800" b="1" dirty="0" smtClean="0">
                <a:effectLst/>
              </a:rPr>
              <a:t>I </a:t>
            </a:r>
            <a:r>
              <a:rPr lang="ru-RU" sz="2800" b="1" dirty="0" smtClean="0">
                <a:effectLst/>
              </a:rPr>
              <a:t>КАТЕГОРИИ </a:t>
            </a:r>
            <a:endParaRPr lang="en-US" sz="2800" b="1" dirty="0" smtClean="0">
              <a:effectLst/>
            </a:endParaRPr>
          </a:p>
          <a:p>
            <a:pPr algn="ctr"/>
            <a:r>
              <a:rPr lang="ru-RU" sz="2800" b="1" dirty="0" smtClean="0">
                <a:effectLst/>
              </a:rPr>
              <a:t>ВАХОНИНА ЕЛЕНА ГЕННАДЬЕВНА</a:t>
            </a:r>
            <a:endParaRPr lang="ru-RU" sz="2800" b="1" dirty="0"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422701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80315">
              <a:srgbClr val="1A73A3">
                <a:lumMod val="17000"/>
                <a:lumOff val="83000"/>
              </a:srgbClr>
            </a:gs>
            <a:gs pos="36615">
              <a:srgbClr val="AADBEC">
                <a:lumMod val="64000"/>
              </a:srgbClr>
            </a:gs>
            <a:gs pos="22950">
              <a:srgbClr val="6ED0EA">
                <a:lumMod val="41000"/>
                <a:lumOff val="59000"/>
              </a:srgbClr>
            </a:gs>
            <a:gs pos="54656">
              <a:srgbClr val="3597BF">
                <a:lumMod val="57000"/>
                <a:lumOff val="43000"/>
              </a:srgbClr>
            </a:gs>
            <a:gs pos="62290">
              <a:srgbClr val="2D8CB7"/>
            </a:gs>
            <a:gs pos="10000">
              <a:schemeClr val="bg2">
                <a:tint val="97000"/>
                <a:hueMod val="92000"/>
                <a:satMod val="169000"/>
                <a:lumMod val="164000"/>
              </a:schemeClr>
            </a:gs>
            <a:gs pos="100000">
              <a:schemeClr val="bg2">
                <a:shade val="96000"/>
                <a:satMod val="120000"/>
                <a:lumMod val="90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734718" y="253388"/>
            <a:ext cx="36851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Проект «Всемирный день ребенка»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416011" y="940827"/>
            <a:ext cx="6096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bg1"/>
                </a:solidFill>
              </a:rPr>
              <a:t>Оформление стенда «Права ребенка</a:t>
            </a:r>
            <a:r>
              <a:rPr lang="ru-RU" dirty="0" smtClean="0">
                <a:solidFill>
                  <a:schemeClr val="bg1"/>
                </a:solidFill>
              </a:rPr>
              <a:t>»;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577306" y="986993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bg1"/>
                </a:solidFill>
              </a:rPr>
              <a:t>Рассматривание презентации «Права ребенка». 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68899" y="2113007"/>
            <a:ext cx="3756744" cy="281755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6011" y="2113007"/>
            <a:ext cx="3618779" cy="27140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5433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69226" y="622720"/>
            <a:ext cx="8973932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ПОДВЕДЕНИЕ ИТОГОВ ПРОЕКТА</a:t>
            </a:r>
            <a:endParaRPr lang="ru-RU" sz="4400" b="1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238959" y="253388"/>
            <a:ext cx="36851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Проект «Всемирный день ребенка»</a:t>
            </a:r>
            <a:endParaRPr lang="ru-RU" dirty="0"/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5855" y="1643449"/>
            <a:ext cx="3961906" cy="263424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4715" y="2210795"/>
            <a:ext cx="3937935" cy="26183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753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46774" y="2623649"/>
            <a:ext cx="3772665" cy="2508421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30466" y="1890275"/>
            <a:ext cx="4239603" cy="2818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4606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50000">
              <a:srgbClr val="4BB3D5"/>
            </a:gs>
            <a:gs pos="53000">
              <a:schemeClr val="bg2">
                <a:tint val="97000"/>
                <a:hueMod val="92000"/>
                <a:satMod val="169000"/>
                <a:lumMod val="164000"/>
              </a:schemeClr>
            </a:gs>
            <a:gs pos="58000">
              <a:schemeClr val="accent3">
                <a:lumMod val="60000"/>
                <a:lumOff val="40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29676" y="601756"/>
            <a:ext cx="984312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b="1" u="sng" dirty="0" smtClean="0">
                <a:solidFill>
                  <a:srgbClr val="FF0000"/>
                </a:solidFill>
                <a:cs typeface="Arabic Typesetting" panose="03020402040406030203" pitchFamily="66" charset="-78"/>
              </a:rPr>
              <a:t>Развлечения</a:t>
            </a:r>
            <a:r>
              <a:rPr lang="ru-RU" sz="2000" b="1" dirty="0" smtClean="0">
                <a:cs typeface="Arabic Typesetting" panose="03020402040406030203" pitchFamily="66" charset="-78"/>
              </a:rPr>
              <a:t> – яркие и радостные события в жизни детей дошкольного возраста. Они оказывают большое влияние на чувства, сознание и развитие личности ребенка</a:t>
            </a:r>
            <a:endParaRPr lang="ru-RU" sz="2000" b="1" dirty="0">
              <a:cs typeface="Arabic Typesetting" panose="03020402040406030203" pitchFamily="66" charset="-78"/>
            </a:endParaRPr>
          </a:p>
        </p:txBody>
      </p:sp>
      <p:pic>
        <p:nvPicPr>
          <p:cNvPr id="5" name="Picture 2" descr="&amp;Vcy;&amp;scy;&amp;iecy;&amp;mcy;&amp;icy;&amp;rcy;&amp;ncy;&amp;ycy;&amp;jcy;_&amp;dcy;&amp;iecy;&amp;ncy;&amp;softcy;_&amp;rcy;&amp;iecy;&amp;bcy;&amp;iecy;&amp;ncy;&amp;kcy;&amp;acy;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25392" y="1362892"/>
            <a:ext cx="2110438" cy="2110438"/>
          </a:xfrm>
          <a:prstGeom prst="rect">
            <a:avLst/>
          </a:prstGeom>
          <a:noFill/>
          <a:ln>
            <a:gradFill flip="none" rotWithShape="1">
              <a:gsLst>
                <a:gs pos="45000">
                  <a:schemeClr val="accent1">
                    <a:lumMod val="5000"/>
                    <a:lumOff val="95000"/>
                  </a:schemeClr>
                </a:gs>
                <a:gs pos="56000">
                  <a:schemeClr val="accent1">
                    <a:lumMod val="45000"/>
                    <a:lumOff val="55000"/>
                  </a:schemeClr>
                </a:gs>
                <a:gs pos="91500">
                  <a:schemeClr val="tx2">
                    <a:lumMod val="75000"/>
                  </a:schemeClr>
                </a:gs>
                <a:gs pos="56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path path="circle">
                <a:fillToRect l="100000" t="100000"/>
              </a:path>
              <a:tileRect r="-100000" b="-100000"/>
            </a:gra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-820180" y="2002612"/>
            <a:ext cx="10869629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1">
                    <a:lumMod val="50000"/>
                  </a:schemeClr>
                </a:solidFill>
              </a:rPr>
              <a:t>20 ноября отмечается международный праздник – </a:t>
            </a:r>
          </a:p>
          <a:p>
            <a:pPr algn="ctr"/>
            <a:r>
              <a:rPr lang="ru-RU" sz="2400" b="1" dirty="0" smtClean="0">
                <a:solidFill>
                  <a:srgbClr val="FF0000"/>
                </a:solidFill>
              </a:rPr>
              <a:t>Всемирный день ребенка</a:t>
            </a:r>
            <a:endParaRPr lang="ru-RU" sz="2400" dirty="0">
              <a:solidFill>
                <a:srgbClr val="FF0000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3003238" y="2932420"/>
            <a:ext cx="6096000" cy="3416320"/>
          </a:xfrm>
          <a:prstGeom prst="rect">
            <a:avLst/>
          </a:prstGeom>
        </p:spPr>
        <p:txBody>
          <a:bodyPr>
            <a:spAutoFit/>
          </a:bodyPr>
          <a:lstStyle/>
          <a:p>
            <a:pPr algn="just"/>
            <a:r>
              <a:rPr lang="ru-RU" b="1" dirty="0">
                <a:solidFill>
                  <a:schemeClr val="accent1">
                    <a:lumMod val="50000"/>
                  </a:schemeClr>
                </a:solidFill>
              </a:rPr>
              <a:t>Это день мирового братства и взаимопонимания детей, посвященный деятельности, направленной на обеспечение благополучия детей во всем мире. Всемирный день ребенка - отмечают во многих странах мира.</a:t>
            </a:r>
          </a:p>
          <a:p>
            <a:pPr algn="ctr"/>
            <a:r>
              <a:rPr lang="ru-RU" b="1" i="1" dirty="0">
                <a:solidFill>
                  <a:schemeClr val="accent1">
                    <a:lumMod val="50000"/>
                  </a:schemeClr>
                </a:solidFill>
              </a:rPr>
              <a:t>Всемирный день ребенка!!!</a:t>
            </a: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  <a:p>
            <a:pPr algn="ctr"/>
            <a:r>
              <a:rPr lang="ru-RU" b="1" i="1" dirty="0">
                <a:solidFill>
                  <a:schemeClr val="accent1">
                    <a:lumMod val="50000"/>
                  </a:schemeClr>
                </a:solidFill>
              </a:rPr>
              <a:t>Важный праздник, чудный день! </a:t>
            </a:r>
            <a:br>
              <a:rPr lang="ru-RU" b="1" i="1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b="1" i="1" dirty="0">
                <a:solidFill>
                  <a:schemeClr val="accent1">
                    <a:lumMod val="50000"/>
                  </a:schemeClr>
                </a:solidFill>
              </a:rPr>
              <a:t>День не взрослых, день детей!</a:t>
            </a: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  <a:p>
            <a:pPr algn="ctr"/>
            <a:r>
              <a:rPr lang="ru-RU" b="1" i="1" dirty="0">
                <a:solidFill>
                  <a:schemeClr val="accent1">
                    <a:lumMod val="50000"/>
                  </a:schemeClr>
                </a:solidFill>
              </a:rPr>
              <a:t>Дети – это счастье наше! </a:t>
            </a:r>
            <a:br>
              <a:rPr lang="ru-RU" b="1" i="1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b="1" i="1" dirty="0">
                <a:solidFill>
                  <a:schemeClr val="accent1">
                    <a:lumMod val="50000"/>
                  </a:schemeClr>
                </a:solidFill>
              </a:rPr>
              <a:t>Дети делают мир краше!</a:t>
            </a: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  <a:p>
            <a:pPr algn="ctr"/>
            <a:r>
              <a:rPr lang="ru-RU" b="1" i="1" dirty="0">
                <a:solidFill>
                  <a:schemeClr val="accent1">
                    <a:lumMod val="50000"/>
                  </a:schemeClr>
                </a:solidFill>
              </a:rPr>
              <a:t>И обязаны взрослые позаботиться, </a:t>
            </a:r>
            <a:br>
              <a:rPr lang="ru-RU" b="1" i="1" dirty="0">
                <a:solidFill>
                  <a:schemeClr val="accent1">
                    <a:lumMod val="50000"/>
                  </a:schemeClr>
                </a:solidFill>
              </a:rPr>
            </a:br>
            <a:r>
              <a:rPr lang="ru-RU" b="1" i="1" dirty="0">
                <a:solidFill>
                  <a:schemeClr val="accent1">
                    <a:lumMod val="50000"/>
                  </a:schemeClr>
                </a:solidFill>
              </a:rPr>
              <a:t>Чтобы было у детей все, что хочется!</a:t>
            </a:r>
            <a:endParaRPr lang="ru-RU" b="1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4832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10000">
              <a:srgbClr val="92D050"/>
            </a:gs>
            <a:gs pos="100000">
              <a:schemeClr val="accent4">
                <a:lumMod val="60000"/>
                <a:lumOff val="40000"/>
                <a:alpha val="25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82911" y="302359"/>
            <a:ext cx="11534660" cy="65556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endParaRPr lang="ru-RU" sz="2800" dirty="0" smtClean="0"/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2800" b="1" dirty="0" smtClean="0">
                <a:solidFill>
                  <a:schemeClr val="bg1"/>
                </a:solidFill>
              </a:rPr>
              <a:t>Подготовка проведения праздников и развлечений служит нравственному воспитанию детей; у них воспитываются чувства коллективизма; участие в мероприятиях и развлечениях формирует у дошкольников дисциплинированность, культуру поведения. 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2800" b="1" dirty="0" smtClean="0">
                <a:solidFill>
                  <a:schemeClr val="bg1"/>
                </a:solidFill>
              </a:rPr>
              <a:t>Разучивая песни, стихи, танцы дети узнают много нового о своей стране, о людях разных национальностей. Это расширяет их кругозор, развивает память, речь, воображение и способствует умственному развитию.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2800" b="1" dirty="0" smtClean="0">
                <a:solidFill>
                  <a:schemeClr val="bg1"/>
                </a:solidFill>
              </a:rPr>
              <a:t>Объединение усилий педагогов ДОУ и родителей по созданию условий проведения спортивных развлечений способствует оздоровлению детского организма; эмоциональному, личностному, познавательному развитию ребенка.</a:t>
            </a:r>
            <a:endParaRPr lang="ru-RU" sz="2800" b="1" dirty="0">
              <a:solidFill>
                <a:schemeClr val="bg1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368915" y="0"/>
            <a:ext cx="756265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u="sng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АКТУАЛЬНОСТЬ</a:t>
            </a:r>
            <a:endParaRPr lang="ru-RU" sz="5400" b="1" u="sng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42061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4088" y="1412094"/>
            <a:ext cx="1109398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>
                <a:solidFill>
                  <a:schemeClr val="bg1"/>
                </a:solidFill>
              </a:rPr>
              <a:t>- Донести до каждого ребенка идею праздника «Всемирной день ребенка», раскрывая ее на доступном детям художественном и информационно – практическом материале.</a:t>
            </a:r>
            <a:endParaRPr lang="ru-RU" sz="2400" b="1" i="1" dirty="0">
              <a:solidFill>
                <a:schemeClr val="bg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373944" y="322989"/>
            <a:ext cx="544411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50" dirty="0" smtClean="0">
                <a:ln w="0">
                  <a:solidFill>
                    <a:schemeClr val="bg1">
                      <a:lumMod val="95000"/>
                      <a:lumOff val="5000"/>
                    </a:schemeClr>
                  </a:solidFill>
                </a:ln>
                <a:solidFill>
                  <a:schemeClr val="bg2"/>
                </a:solidFill>
                <a:effectLst>
                  <a:innerShdw blurRad="63500" dist="50800" dir="13500000">
                    <a:srgbClr val="000000">
                      <a:alpha val="50000"/>
                    </a:srgbClr>
                  </a:innerShdw>
                </a:effectLst>
              </a:rPr>
              <a:t>ЦЕЛЬ ПРОЕКТА:</a:t>
            </a:r>
            <a:endParaRPr lang="ru-RU" sz="5400" b="1" cap="none" spc="50" dirty="0">
              <a:ln w="0">
                <a:solidFill>
                  <a:schemeClr val="bg1">
                    <a:lumMod val="95000"/>
                    <a:lumOff val="5000"/>
                  </a:schemeClr>
                </a:solidFill>
              </a:ln>
              <a:solidFill>
                <a:schemeClr val="bg2"/>
              </a:solidFill>
              <a:effectLst>
                <a:innerShdw blurRad="63500" dist="50800" dir="13500000">
                  <a:srgbClr val="000000">
                    <a:alpha val="50000"/>
                  </a:srgbClr>
                </a:innerShdw>
              </a:effectLst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246449">
            <a:off x="3366052" y="2805156"/>
            <a:ext cx="3818704" cy="2539031"/>
          </a:xfrm>
          <a:prstGeom prst="rect">
            <a:avLst/>
          </a:prstGeom>
          <a:effectLst>
            <a:softEdge rad="127000"/>
          </a:effectLst>
        </p:spPr>
      </p:pic>
    </p:spTree>
    <p:extLst>
      <p:ext uri="{BB962C8B-B14F-4D97-AF65-F5344CB8AC3E}">
        <p14:creationId xmlns:p14="http://schemas.microsoft.com/office/powerpoint/2010/main" val="704394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74117" y="977268"/>
            <a:ext cx="1106093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just">
              <a:buFontTx/>
              <a:buChar char="-"/>
            </a:pPr>
            <a:r>
              <a:rPr lang="ru-RU" sz="24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Расширить кругозор, коммуникативные навыки, память, воображение;</a:t>
            </a:r>
          </a:p>
          <a:p>
            <a:pPr marL="285750" indent="-285750" algn="just">
              <a:buFontTx/>
              <a:buChar char="-"/>
            </a:pPr>
            <a:r>
              <a:rPr lang="ru-RU" sz="24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Систематизировать познавательную и творческую активность детей;</a:t>
            </a:r>
          </a:p>
          <a:p>
            <a:pPr marL="285750" indent="-285750" algn="just">
              <a:buFontTx/>
              <a:buChar char="-"/>
            </a:pPr>
            <a:r>
              <a:rPr lang="ru-RU" sz="24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Сформировать положительную мотивацию у детей, педагогов, родителей к проведению спортивных мероприятий;</a:t>
            </a:r>
          </a:p>
          <a:p>
            <a:pPr marL="285750" indent="-285750" algn="just">
              <a:buFontTx/>
              <a:buChar char="-"/>
            </a:pPr>
            <a:r>
              <a:rPr lang="ru-RU" sz="2400" b="1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Укрепить здоровье детей.</a:t>
            </a:r>
            <a:endParaRPr lang="ru-RU" sz="2400" b="1" dirty="0">
              <a:solidFill>
                <a:schemeClr val="bg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1453434" y="207827"/>
            <a:ext cx="10842980" cy="769441"/>
          </a:xfrm>
          <a:prstGeom prst="rect">
            <a:avLst/>
          </a:prstGeom>
          <a:noFill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txBody>
          <a:bodyPr wrap="square" lIns="91440" tIns="45720" rIns="91440" bIns="45720">
            <a:spAutoFit/>
          </a:bodyPr>
          <a:lstStyle/>
          <a:p>
            <a:r>
              <a:rPr lang="ru-RU" sz="4400" b="1" dirty="0">
                <a:solidFill>
                  <a:schemeClr val="accent6"/>
                </a:solidFill>
              </a:rPr>
              <a:t>Задачи для достижения цели: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574117" y="3654924"/>
            <a:ext cx="9971903" cy="769441"/>
          </a:xfrm>
          <a:prstGeom prst="rect">
            <a:avLst/>
          </a:prstGeom>
          <a:solidFill>
            <a:schemeClr val="lt1">
              <a:alpha val="0"/>
            </a:schemeClr>
          </a:solidFill>
          <a:ln>
            <a:noFill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dirty="0">
                <a:solidFill>
                  <a:srgbClr val="FF0000"/>
                </a:solidFill>
              </a:rPr>
              <a:t>Этапы реализации проекта: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1453434" y="4509046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>
              <a:buAutoNum type="arabicPeriod"/>
            </a:pPr>
            <a:r>
              <a:rPr lang="ru-RU" b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Предварительная работа</a:t>
            </a:r>
          </a:p>
          <a:p>
            <a:pPr marL="342900" indent="-342900">
              <a:buAutoNum type="arabicPeriod"/>
            </a:pPr>
            <a:r>
              <a:rPr lang="ru-RU" b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Совместное творчество детей и родителей</a:t>
            </a:r>
          </a:p>
          <a:p>
            <a:pPr marL="342900" indent="-342900">
              <a:buAutoNum type="arabicPeriod"/>
            </a:pPr>
            <a:r>
              <a:rPr lang="ru-RU" b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Практическая реализация проекта</a:t>
            </a:r>
          </a:p>
          <a:p>
            <a:pPr marL="342900" indent="-342900">
              <a:buAutoNum type="arabicPeriod"/>
            </a:pPr>
            <a:r>
              <a:rPr lang="ru-RU" b="1" dirty="0">
                <a:solidFill>
                  <a:schemeClr val="bg1">
                    <a:lumMod val="95000"/>
                    <a:lumOff val="5000"/>
                  </a:schemeClr>
                </a:solidFill>
              </a:rPr>
              <a:t>Подведение итогов проекта</a:t>
            </a:r>
          </a:p>
        </p:txBody>
      </p:sp>
    </p:spTree>
    <p:extLst>
      <p:ext uri="{BB962C8B-B14F-4D97-AF65-F5344CB8AC3E}">
        <p14:creationId xmlns:p14="http://schemas.microsoft.com/office/powerpoint/2010/main" val="3989634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10000">
              <a:srgbClr val="FFFF00"/>
            </a:gs>
            <a:gs pos="100000">
              <a:schemeClr val="tx2">
                <a:lumMod val="75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560235" y="253388"/>
            <a:ext cx="432362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00B050"/>
                </a:solidFill>
              </a:rPr>
              <a:t>Проект «Всемирный день ребенка»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203385" y="639959"/>
            <a:ext cx="950773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ПРЕДВАРИТЕЛЬНАЯ РАБОТА</a:t>
            </a:r>
            <a:endParaRPr lang="ru-RU" sz="5400" b="1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80768" y="1813807"/>
            <a:ext cx="527633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Привлечение дополнительной </a:t>
            </a:r>
          </a:p>
          <a:p>
            <a:r>
              <a:rPr lang="ru-RU" sz="2400" dirty="0" smtClean="0">
                <a:solidFill>
                  <a:schemeClr val="bg1">
                    <a:lumMod val="95000"/>
                    <a:lumOff val="5000"/>
                  </a:schemeClr>
                </a:solidFill>
              </a:rPr>
              <a:t>литературы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6672649" y="1813807"/>
            <a:ext cx="524341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800" dirty="0">
                <a:solidFill>
                  <a:schemeClr val="bg1">
                    <a:lumMod val="95000"/>
                    <a:lumOff val="5000"/>
                  </a:schemeClr>
                </a:solidFill>
              </a:rPr>
              <a:t>Организация бесед с детьми</a:t>
            </a: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33378" y="3231435"/>
            <a:ext cx="2823740" cy="2117805"/>
          </a:xfrm>
          <a:prstGeom prst="rect">
            <a:avLst/>
          </a:prstGeom>
          <a:effectLst>
            <a:softEdge rad="127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4315" y="3344160"/>
            <a:ext cx="3034875" cy="22761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3653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45885">
              <a:srgbClr val="5BC8E5"/>
            </a:gs>
            <a:gs pos="63940">
              <a:srgbClr val="5CC9E6"/>
            </a:gs>
            <a:gs pos="54092">
              <a:srgbClr val="5BC8E5"/>
            </a:gs>
            <a:gs pos="38251">
              <a:schemeClr val="bg2">
                <a:tint val="97000"/>
                <a:hueMod val="92000"/>
                <a:satMod val="169000"/>
                <a:lumMod val="164000"/>
              </a:schemeClr>
            </a:gs>
            <a:gs pos="74000">
              <a:srgbClr val="5CC9E6">
                <a:alpha val="0"/>
                <a:lumMod val="0"/>
                <a:lumOff val="100000"/>
              </a:srgbClr>
            </a:gs>
            <a:gs pos="94000">
              <a:srgbClr val="62D1EC"/>
            </a:gs>
            <a:gs pos="40000">
              <a:schemeClr val="bg2">
                <a:tint val="97000"/>
                <a:hueMod val="92000"/>
                <a:satMod val="169000"/>
                <a:lumMod val="164000"/>
              </a:schemeClr>
            </a:gs>
            <a:gs pos="100000">
              <a:schemeClr val="bg2">
                <a:shade val="96000"/>
                <a:satMod val="120000"/>
                <a:lumMod val="90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948" y="401149"/>
            <a:ext cx="6096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 smtClean="0">
                <a:solidFill>
                  <a:schemeClr val="bg1"/>
                </a:solidFill>
              </a:rPr>
              <a:t>Разучивание с детьми стихотворений, песен, танцевальных постановок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6219169" y="401149"/>
            <a:ext cx="571663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>
                <a:solidFill>
                  <a:schemeClr val="bg1"/>
                </a:solidFill>
              </a:rPr>
              <a:t>Проведение бесед с родителями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6993" y="1601478"/>
            <a:ext cx="3610027" cy="2402162"/>
          </a:xfrm>
          <a:prstGeom prst="rect">
            <a:avLst/>
          </a:prstGeom>
          <a:effectLst>
            <a:softEdge rad="2032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960119" y="1735790"/>
            <a:ext cx="3383281" cy="3046482"/>
          </a:xfrm>
          <a:prstGeom prst="rect">
            <a:avLst/>
          </a:prstGeom>
          <a:effectLst>
            <a:softEdge rad="241300"/>
          </a:effectLst>
        </p:spPr>
      </p:pic>
    </p:spTree>
    <p:extLst>
      <p:ext uri="{BB962C8B-B14F-4D97-AF65-F5344CB8AC3E}">
        <p14:creationId xmlns:p14="http://schemas.microsoft.com/office/powerpoint/2010/main" val="2886408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8197">
              <a:schemeClr val="accent1">
                <a:lumMod val="50000"/>
              </a:schemeClr>
            </a:gs>
            <a:gs pos="19672">
              <a:schemeClr val="accent1">
                <a:lumMod val="40000"/>
                <a:lumOff val="60000"/>
              </a:schemeClr>
            </a:gs>
            <a:gs pos="28962">
              <a:schemeClr val="accent1">
                <a:lumMod val="40000"/>
                <a:lumOff val="60000"/>
              </a:schemeClr>
            </a:gs>
            <a:gs pos="58000">
              <a:schemeClr val="accent1">
                <a:lumMod val="40000"/>
                <a:lumOff val="60000"/>
              </a:schemeClr>
            </a:gs>
            <a:gs pos="100000">
              <a:schemeClr val="accent1">
                <a:lumMod val="50000"/>
              </a:scheme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21276" y="821024"/>
            <a:ext cx="11677135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СОВМЕСТНОЕ ТВОРЧЕСТВО ДЕТЕЙ И РОДИТЕЛЕЙ</a:t>
            </a:r>
            <a:endParaRPr lang="ru-RU" sz="3600" b="1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723702" y="198303"/>
            <a:ext cx="36851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Проект «Всемирный день ребенка»</a:t>
            </a: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60140" y="2048122"/>
            <a:ext cx="4387188" cy="2919294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4008" y="2137719"/>
            <a:ext cx="4255864" cy="2829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9007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10000">
              <a:schemeClr val="accent6">
                <a:lumMod val="40000"/>
                <a:lumOff val="60000"/>
              </a:schemeClr>
            </a:gs>
            <a:gs pos="33310">
              <a:schemeClr val="accent2">
                <a:lumMod val="60000"/>
                <a:lumOff val="40000"/>
                <a:alpha val="32000"/>
              </a:schemeClr>
            </a:gs>
            <a:gs pos="100000">
              <a:srgbClr val="FF0000">
                <a:lumMod val="44000"/>
                <a:lumOff val="56000"/>
              </a:srgbClr>
            </a:gs>
          </a:gsLst>
          <a:lin ang="612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988106" y="220337"/>
            <a:ext cx="36851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Проект «Всемирный день ребенка»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980699" y="589669"/>
            <a:ext cx="10054355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0"/>
                <a:solidFill>
                  <a:schemeClr val="accent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ПРАКТИЧЕСКАЯ РЕАЛИЗАЦИЯ ПРОЕКТА</a:t>
            </a:r>
            <a:endParaRPr lang="ru-RU" sz="4000" b="1" cap="none" spc="0" dirty="0">
              <a:ln w="0"/>
              <a:solidFill>
                <a:schemeClr val="accent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80699" y="1666887"/>
            <a:ext cx="469229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 smtClean="0">
                <a:solidFill>
                  <a:schemeClr val="bg1"/>
                </a:solidFill>
              </a:rPr>
              <a:t>Беседы о истории возникновения праздника «Всемирный день ребенка»;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5482281" y="1666887"/>
            <a:ext cx="6096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dirty="0">
                <a:solidFill>
                  <a:schemeClr val="bg1"/>
                </a:solidFill>
              </a:rPr>
              <a:t>Чтение рассказов по теме мероприятия, заучивание стихотворений;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3617" y="2959549"/>
            <a:ext cx="3440289" cy="258021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3342" y="2959549"/>
            <a:ext cx="3235546" cy="2426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6877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213</TotalTime>
  <Words>370</Words>
  <Application>Microsoft Office PowerPoint</Application>
  <PresentationFormat>Широкоэкранный</PresentationFormat>
  <Paragraphs>51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8" baseType="lpstr">
      <vt:lpstr>Arabic Typesetting</vt:lpstr>
      <vt:lpstr>Arial</vt:lpstr>
      <vt:lpstr>Century Gothic</vt:lpstr>
      <vt:lpstr>Wingdings</vt:lpstr>
      <vt:lpstr>Wingdings 3</vt:lpstr>
      <vt:lpstr>Сектор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Елена Вахонина</dc:creator>
  <cp:lastModifiedBy>Виктория Вахонина</cp:lastModifiedBy>
  <cp:revision>29</cp:revision>
  <dcterms:created xsi:type="dcterms:W3CDTF">2014-11-29T10:49:18Z</dcterms:created>
  <dcterms:modified xsi:type="dcterms:W3CDTF">2015-02-05T21:13:51Z</dcterms:modified>
</cp:coreProperties>
</file>