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66" r:id="rId3"/>
    <p:sldId id="267" r:id="rId4"/>
    <p:sldId id="269" r:id="rId5"/>
    <p:sldId id="257" r:id="rId6"/>
    <p:sldId id="259" r:id="rId7"/>
    <p:sldId id="270" r:id="rId8"/>
    <p:sldId id="263" r:id="rId9"/>
    <p:sldId id="262" r:id="rId10"/>
    <p:sldId id="265" r:id="rId11"/>
    <p:sldId id="260"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1" d="100"/>
          <a:sy n="61" d="100"/>
        </p:scale>
        <p:origin x="-1542" y="-84"/>
      </p:cViewPr>
      <p:guideLst>
        <p:guide orient="horz" pos="2160"/>
        <p:guide pos="2880"/>
      </p:guideLst>
    </p:cSldViewPr>
  </p:slideViewPr>
  <p:notesTextViewPr>
    <p:cViewPr>
      <p:scale>
        <a:sx n="1" d="1"/>
        <a:sy n="1" d="1"/>
      </p:scale>
      <p:origin x="0" y="0"/>
    </p:cViewPr>
  </p:notesTextViewPr>
  <p:sorterViewPr>
    <p:cViewPr>
      <p:scale>
        <a:sx n="100" d="100"/>
        <a:sy n="100" d="100"/>
      </p:scale>
      <p:origin x="0" y="194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03A77F4-913A-4672-9332-80C41D12C927}" type="datetimeFigureOut">
              <a:rPr lang="ru-RU" smtClean="0"/>
              <a:pPr/>
              <a:t>05.02.2015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BDABEB-96F6-44BD-8540-ED141F014D61}" type="slidenum">
              <a:rPr lang="ru-RU" smtClean="0"/>
              <a:pPr/>
              <a:t>‹#›</a:t>
            </a:fld>
            <a:endParaRPr lang="ru-RU"/>
          </a:p>
        </p:txBody>
      </p:sp>
    </p:spTree>
    <p:extLst>
      <p:ext uri="{BB962C8B-B14F-4D97-AF65-F5344CB8AC3E}">
        <p14:creationId xmlns="" xmlns:p14="http://schemas.microsoft.com/office/powerpoint/2010/main" val="2684450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03A77F4-913A-4672-9332-80C41D12C927}" type="datetimeFigureOut">
              <a:rPr lang="ru-RU" smtClean="0"/>
              <a:pPr/>
              <a:t>05.02.2015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BDABEB-96F6-44BD-8540-ED141F014D61}" type="slidenum">
              <a:rPr lang="ru-RU" smtClean="0"/>
              <a:pPr/>
              <a:t>‹#›</a:t>
            </a:fld>
            <a:endParaRPr lang="ru-RU"/>
          </a:p>
        </p:txBody>
      </p:sp>
    </p:spTree>
    <p:extLst>
      <p:ext uri="{BB962C8B-B14F-4D97-AF65-F5344CB8AC3E}">
        <p14:creationId xmlns="" xmlns:p14="http://schemas.microsoft.com/office/powerpoint/2010/main" val="3653545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03A77F4-913A-4672-9332-80C41D12C927}" type="datetimeFigureOut">
              <a:rPr lang="ru-RU" smtClean="0"/>
              <a:pPr/>
              <a:t>05.02.2015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BDABEB-96F6-44BD-8540-ED141F014D61}" type="slidenum">
              <a:rPr lang="ru-RU" smtClean="0"/>
              <a:pPr/>
              <a:t>‹#›</a:t>
            </a:fld>
            <a:endParaRPr lang="ru-RU"/>
          </a:p>
        </p:txBody>
      </p:sp>
    </p:spTree>
    <p:extLst>
      <p:ext uri="{BB962C8B-B14F-4D97-AF65-F5344CB8AC3E}">
        <p14:creationId xmlns="" xmlns:p14="http://schemas.microsoft.com/office/powerpoint/2010/main" val="866157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03A77F4-913A-4672-9332-80C41D12C927}" type="datetimeFigureOut">
              <a:rPr lang="ru-RU" smtClean="0"/>
              <a:pPr/>
              <a:t>05.02.2015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BDABEB-96F6-44BD-8540-ED141F014D61}" type="slidenum">
              <a:rPr lang="ru-RU" smtClean="0"/>
              <a:pPr/>
              <a:t>‹#›</a:t>
            </a:fld>
            <a:endParaRPr lang="ru-RU"/>
          </a:p>
        </p:txBody>
      </p:sp>
    </p:spTree>
    <p:extLst>
      <p:ext uri="{BB962C8B-B14F-4D97-AF65-F5344CB8AC3E}">
        <p14:creationId xmlns="" xmlns:p14="http://schemas.microsoft.com/office/powerpoint/2010/main" val="920030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03A77F4-913A-4672-9332-80C41D12C927}" type="datetimeFigureOut">
              <a:rPr lang="ru-RU" smtClean="0"/>
              <a:pPr/>
              <a:t>05.02.2015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BDABEB-96F6-44BD-8540-ED141F014D61}" type="slidenum">
              <a:rPr lang="ru-RU" smtClean="0"/>
              <a:pPr/>
              <a:t>‹#›</a:t>
            </a:fld>
            <a:endParaRPr lang="ru-RU"/>
          </a:p>
        </p:txBody>
      </p:sp>
    </p:spTree>
    <p:extLst>
      <p:ext uri="{BB962C8B-B14F-4D97-AF65-F5344CB8AC3E}">
        <p14:creationId xmlns="" xmlns:p14="http://schemas.microsoft.com/office/powerpoint/2010/main" val="1497567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03A77F4-913A-4672-9332-80C41D12C927}" type="datetimeFigureOut">
              <a:rPr lang="ru-RU" smtClean="0"/>
              <a:pPr/>
              <a:t>05.02.2015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BDABEB-96F6-44BD-8540-ED141F014D61}" type="slidenum">
              <a:rPr lang="ru-RU" smtClean="0"/>
              <a:pPr/>
              <a:t>‹#›</a:t>
            </a:fld>
            <a:endParaRPr lang="ru-RU"/>
          </a:p>
        </p:txBody>
      </p:sp>
    </p:spTree>
    <p:extLst>
      <p:ext uri="{BB962C8B-B14F-4D97-AF65-F5344CB8AC3E}">
        <p14:creationId xmlns="" xmlns:p14="http://schemas.microsoft.com/office/powerpoint/2010/main" val="2372375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03A77F4-913A-4672-9332-80C41D12C927}" type="datetimeFigureOut">
              <a:rPr lang="ru-RU" smtClean="0"/>
              <a:pPr/>
              <a:t>05.02.2015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2BDABEB-96F6-44BD-8540-ED141F014D61}" type="slidenum">
              <a:rPr lang="ru-RU" smtClean="0"/>
              <a:pPr/>
              <a:t>‹#›</a:t>
            </a:fld>
            <a:endParaRPr lang="ru-RU"/>
          </a:p>
        </p:txBody>
      </p:sp>
    </p:spTree>
    <p:extLst>
      <p:ext uri="{BB962C8B-B14F-4D97-AF65-F5344CB8AC3E}">
        <p14:creationId xmlns="" xmlns:p14="http://schemas.microsoft.com/office/powerpoint/2010/main" val="3637352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03A77F4-913A-4672-9332-80C41D12C927}" type="datetimeFigureOut">
              <a:rPr lang="ru-RU" smtClean="0"/>
              <a:pPr/>
              <a:t>05.02.2015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2BDABEB-96F6-44BD-8540-ED141F014D61}" type="slidenum">
              <a:rPr lang="ru-RU" smtClean="0"/>
              <a:pPr/>
              <a:t>‹#›</a:t>
            </a:fld>
            <a:endParaRPr lang="ru-RU"/>
          </a:p>
        </p:txBody>
      </p:sp>
    </p:spTree>
    <p:extLst>
      <p:ext uri="{BB962C8B-B14F-4D97-AF65-F5344CB8AC3E}">
        <p14:creationId xmlns="" xmlns:p14="http://schemas.microsoft.com/office/powerpoint/2010/main" val="2176057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03A77F4-913A-4672-9332-80C41D12C927}" type="datetimeFigureOut">
              <a:rPr lang="ru-RU" smtClean="0"/>
              <a:pPr/>
              <a:t>05.02.2015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2BDABEB-96F6-44BD-8540-ED141F014D61}" type="slidenum">
              <a:rPr lang="ru-RU" smtClean="0"/>
              <a:pPr/>
              <a:t>‹#›</a:t>
            </a:fld>
            <a:endParaRPr lang="ru-RU"/>
          </a:p>
        </p:txBody>
      </p:sp>
    </p:spTree>
    <p:extLst>
      <p:ext uri="{BB962C8B-B14F-4D97-AF65-F5344CB8AC3E}">
        <p14:creationId xmlns="" xmlns:p14="http://schemas.microsoft.com/office/powerpoint/2010/main" val="2355183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03A77F4-913A-4672-9332-80C41D12C927}" type="datetimeFigureOut">
              <a:rPr lang="ru-RU" smtClean="0"/>
              <a:pPr/>
              <a:t>05.02.2015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BDABEB-96F6-44BD-8540-ED141F014D61}" type="slidenum">
              <a:rPr lang="ru-RU" smtClean="0"/>
              <a:pPr/>
              <a:t>‹#›</a:t>
            </a:fld>
            <a:endParaRPr lang="ru-RU"/>
          </a:p>
        </p:txBody>
      </p:sp>
    </p:spTree>
    <p:extLst>
      <p:ext uri="{BB962C8B-B14F-4D97-AF65-F5344CB8AC3E}">
        <p14:creationId xmlns="" xmlns:p14="http://schemas.microsoft.com/office/powerpoint/2010/main" val="1476591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03A77F4-913A-4672-9332-80C41D12C927}" type="datetimeFigureOut">
              <a:rPr lang="ru-RU" smtClean="0"/>
              <a:pPr/>
              <a:t>05.02.2015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BDABEB-96F6-44BD-8540-ED141F014D61}" type="slidenum">
              <a:rPr lang="ru-RU" smtClean="0"/>
              <a:pPr/>
              <a:t>‹#›</a:t>
            </a:fld>
            <a:endParaRPr lang="ru-RU"/>
          </a:p>
        </p:txBody>
      </p:sp>
    </p:spTree>
    <p:extLst>
      <p:ext uri="{BB962C8B-B14F-4D97-AF65-F5344CB8AC3E}">
        <p14:creationId xmlns="" xmlns:p14="http://schemas.microsoft.com/office/powerpoint/2010/main" val="1122159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3A77F4-913A-4672-9332-80C41D12C927}" type="datetimeFigureOut">
              <a:rPr lang="ru-RU" smtClean="0"/>
              <a:pPr/>
              <a:t>05.02.2015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BDABEB-96F6-44BD-8540-ED141F014D61}" type="slidenum">
              <a:rPr lang="ru-RU" smtClean="0"/>
              <a:pPr/>
              <a:t>‹#›</a:t>
            </a:fld>
            <a:endParaRPr lang="ru-RU"/>
          </a:p>
        </p:txBody>
      </p:sp>
    </p:spTree>
    <p:extLst>
      <p:ext uri="{BB962C8B-B14F-4D97-AF65-F5344CB8AC3E}">
        <p14:creationId xmlns="" xmlns:p14="http://schemas.microsoft.com/office/powerpoint/2010/main" val="14384446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214423"/>
            <a:ext cx="7772400" cy="2386028"/>
          </a:xfrm>
        </p:spPr>
        <p:style>
          <a:lnRef idx="1">
            <a:schemeClr val="accent1"/>
          </a:lnRef>
          <a:fillRef idx="2">
            <a:schemeClr val="accent1"/>
          </a:fillRef>
          <a:effectRef idx="1">
            <a:schemeClr val="accent1"/>
          </a:effectRef>
          <a:fontRef idx="minor">
            <a:schemeClr val="dk1"/>
          </a:fontRef>
        </p:style>
        <p:txBody>
          <a:bodyPr>
            <a:normAutofit fontScale="90000"/>
          </a:bodyPr>
          <a:lstStyle/>
          <a:p>
            <a:pPr lvl="0"/>
            <a:r>
              <a:rPr lang="ru-RU" dirty="0" smtClean="0">
                <a:latin typeface="Times New Roman" pitchFamily="18" charset="0"/>
                <a:cs typeface="Times New Roman" pitchFamily="18" charset="0"/>
              </a:rPr>
              <a:t>Утреннее взаимодействие «КРУГ» как условие целостного развития ребенка.</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785786" y="3886200"/>
            <a:ext cx="7358114" cy="1752600"/>
          </a:xfrm>
        </p:spPr>
        <p:style>
          <a:lnRef idx="1">
            <a:schemeClr val="accent3"/>
          </a:lnRef>
          <a:fillRef idx="2">
            <a:schemeClr val="accent3"/>
          </a:fillRef>
          <a:effectRef idx="1">
            <a:schemeClr val="accent3"/>
          </a:effectRef>
          <a:fontRef idx="minor">
            <a:schemeClr val="dk1"/>
          </a:fontRef>
        </p:style>
        <p:txBody>
          <a:bodyPr/>
          <a:lstStyle/>
          <a:p>
            <a:r>
              <a:rPr lang="ru-RU" dirty="0" smtClean="0">
                <a:solidFill>
                  <a:schemeClr val="tx1"/>
                </a:solidFill>
                <a:latin typeface="Times New Roman" pitchFamily="18" charset="0"/>
                <a:cs typeface="Times New Roman" pitchFamily="18" charset="0"/>
              </a:rPr>
              <a:t>Р. Х. Галина, педагог – психолог</a:t>
            </a:r>
          </a:p>
          <a:p>
            <a:r>
              <a:rPr lang="ru-RU" dirty="0" smtClean="0">
                <a:solidFill>
                  <a:schemeClr val="tx1"/>
                </a:solidFill>
                <a:latin typeface="Times New Roman" pitchFamily="18" charset="0"/>
                <a:cs typeface="Times New Roman" pitchFamily="18" charset="0"/>
              </a:rPr>
              <a:t>МБДОУ «Добрянский детский сад № 8»</a:t>
            </a:r>
            <a:endParaRPr lang="ru-RU"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r>
              <a:rPr lang="ru-RU" sz="3200" dirty="0" smtClean="0">
                <a:latin typeface="Times New Roman" pitchFamily="18" charset="0"/>
                <a:cs typeface="Times New Roman" pitchFamily="18" charset="0"/>
              </a:rPr>
              <a:t>Продукт: картотека коммуникативных игр.</a:t>
            </a:r>
            <a:br>
              <a:rPr lang="ru-RU" sz="3200" dirty="0" smtClean="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
        <p:nvSpPr>
          <p:cNvPr id="3" name="Содержимое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55000" lnSpcReduction="20000"/>
          </a:bodyPr>
          <a:lstStyle/>
          <a:p>
            <a:pPr>
              <a:buNone/>
            </a:pPr>
            <a:r>
              <a:rPr lang="ru-RU" dirty="0" smtClean="0">
                <a:latin typeface="Times New Roman" pitchFamily="18" charset="0"/>
                <a:cs typeface="Times New Roman" pitchFamily="18" charset="0"/>
              </a:rPr>
              <a:t>                                                      «ОПИШИ ДРУГА»</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Цель: развитие внимательности и умения описывать то, что видел, продолжение знакомства.</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Упражнение выполняется в парах (одновременно всеми участниками).Дети, стоят спиной друг к другу и по очереди описывают прическу, одежду и лицо своего партнера.</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Потом описание сравнивается с оригиналом и делается вывод о том,</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насколько ребенок был точен.</a:t>
            </a:r>
            <a:br>
              <a:rPr lang="ru-RU" dirty="0" smtClean="0">
                <a:latin typeface="Times New Roman" pitchFamily="18" charset="0"/>
                <a:cs typeface="Times New Roman" pitchFamily="18" charset="0"/>
              </a:rPr>
            </a:br>
            <a:r>
              <a:rPr lang="ru-RU" smtClean="0">
                <a:latin typeface="Times New Roman" pitchFamily="18" charset="0"/>
                <a:cs typeface="Times New Roman" pitchFamily="18" charset="0"/>
              </a:rPr>
              <a:t/>
            </a:r>
            <a:br>
              <a:rPr lang="ru-RU" smtClean="0">
                <a:latin typeface="Times New Roman" pitchFamily="18" charset="0"/>
                <a:cs typeface="Times New Roman" pitchFamily="18" charset="0"/>
              </a:rPr>
            </a:br>
            <a:r>
              <a:rPr lang="ru-RU" smtClean="0">
                <a:latin typeface="Times New Roman" pitchFamily="18" charset="0"/>
                <a:cs typeface="Times New Roman" pitchFamily="18" charset="0"/>
              </a:rPr>
              <a:t>                                          «</a:t>
            </a:r>
            <a:r>
              <a:rPr lang="ru-RU" dirty="0" smtClean="0">
                <a:latin typeface="Times New Roman" pitchFamily="18" charset="0"/>
                <a:cs typeface="Times New Roman" pitchFamily="18" charset="0"/>
              </a:rPr>
              <a:t>ЧТО ИЗМЕНИЛОСЬ»</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Цель: развитие внимания и наблюдательности, необходимых для эффективного общения.</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Каждый ребенок по очереди становиться водящим. Водящий выходит из комнаты, За это время в группе производится несколько изменений в одежде, прическе детей, можно пересесть на другое место (но не больше двух-трех изменений; все производимое изменения должны быть видимы). Задача водящего правильно подметить происшедшие изменения.</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r>
              <a:rPr lang="ru-RU" sz="2400" dirty="0" smtClean="0">
                <a:latin typeface="Times New Roman" pitchFamily="18" charset="0"/>
                <a:cs typeface="Times New Roman" pitchFamily="18" charset="0"/>
              </a:rPr>
              <a:t>Проблемные ситуации, которые можно обыграть с помощью коммуникативных игр</a:t>
            </a:r>
            <a:endParaRPr lang="ru-RU" sz="2400" dirty="0">
              <a:latin typeface="Times New Roman" pitchFamily="18" charset="0"/>
              <a:cs typeface="Times New Roman" pitchFamily="18" charset="0"/>
            </a:endParaRPr>
          </a:p>
        </p:txBody>
      </p:sp>
      <p:sp>
        <p:nvSpPr>
          <p:cNvPr id="3" name="Объект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a:bodyPr>
          <a:lstStyle/>
          <a:p>
            <a:pPr>
              <a:buFont typeface="Wingdings" pitchFamily="2" charset="2"/>
              <a:buChar char="v"/>
            </a:pPr>
            <a:r>
              <a:rPr lang="ru-RU" sz="2800" dirty="0" smtClean="0">
                <a:latin typeface="Times New Roman" pitchFamily="18" charset="0"/>
                <a:cs typeface="Times New Roman" pitchFamily="18" charset="0"/>
              </a:rPr>
              <a:t>Обсуждение тем, связанных с человеком, с его эмоциональным, нравственным миром.</a:t>
            </a:r>
          </a:p>
          <a:p>
            <a:pPr>
              <a:buFont typeface="Wingdings" pitchFamily="2" charset="2"/>
              <a:buChar char="v"/>
            </a:pPr>
            <a:r>
              <a:rPr lang="ru-RU" sz="2800" dirty="0" smtClean="0">
                <a:latin typeface="Times New Roman" pitchFamily="18" charset="0"/>
                <a:cs typeface="Times New Roman" pitchFamily="18" charset="0"/>
              </a:rPr>
              <a:t>Дети обсуждают поступки людей и правила поведения.</a:t>
            </a:r>
          </a:p>
          <a:p>
            <a:pPr>
              <a:buFont typeface="Wingdings" pitchFamily="2" charset="2"/>
              <a:buChar char="v"/>
            </a:pPr>
            <a:r>
              <a:rPr lang="ru-RU" sz="2800" dirty="0" smtClean="0">
                <a:latin typeface="Times New Roman" pitchFamily="18" charset="0"/>
                <a:cs typeface="Times New Roman" pitchFamily="18" charset="0"/>
              </a:rPr>
              <a:t>Говорят о своих поступках, переживаниях, о родителях, друзьях.</a:t>
            </a:r>
          </a:p>
          <a:p>
            <a:pPr>
              <a:buFont typeface="Wingdings" pitchFamily="2" charset="2"/>
              <a:buChar char="v"/>
            </a:pPr>
            <a:r>
              <a:rPr lang="ru-RU" sz="2800" dirty="0" smtClean="0">
                <a:latin typeface="Times New Roman" pitchFamily="18" charset="0"/>
                <a:cs typeface="Times New Roman" pitchFamily="18" charset="0"/>
              </a:rPr>
              <a:t>Педагог как носитель социального опыта, раскрывает новый мир чувств, отношений.</a:t>
            </a:r>
          </a:p>
          <a:p>
            <a:pPr>
              <a:buFont typeface="Wingdings" pitchFamily="2" charset="2"/>
              <a:buChar char="v"/>
            </a:pPr>
            <a:r>
              <a:rPr lang="ru-RU" sz="2800" smtClean="0">
                <a:latin typeface="Times New Roman" pitchFamily="18" charset="0"/>
                <a:cs typeface="Times New Roman" pitchFamily="18" charset="0"/>
              </a:rPr>
              <a:t>…</a:t>
            </a:r>
            <a:endParaRPr lang="ru-RU" sz="28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29386356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r>
              <a:rPr lang="ru-RU" sz="2800" dirty="0" smtClean="0">
                <a:latin typeface="Times New Roman" pitchFamily="18" charset="0"/>
                <a:cs typeface="Times New Roman" pitchFamily="18" charset="0"/>
              </a:rPr>
              <a:t>Актуальность</a:t>
            </a:r>
            <a:endParaRPr lang="ru-RU" sz="2800" dirty="0">
              <a:latin typeface="Times New Roman" pitchFamily="18" charset="0"/>
              <a:cs typeface="Times New Roman" pitchFamily="18" charset="0"/>
            </a:endParaRPr>
          </a:p>
        </p:txBody>
      </p:sp>
      <p:sp>
        <p:nvSpPr>
          <p:cNvPr id="3" name="Содержимое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a:bodyPr>
          <a:lstStyle/>
          <a:p>
            <a:pPr>
              <a:buNone/>
            </a:pPr>
            <a:r>
              <a:rPr lang="ru-RU" sz="2000" dirty="0" smtClean="0"/>
              <a:t>		</a:t>
            </a:r>
            <a:r>
              <a:rPr lang="ru-RU" sz="2000" dirty="0" smtClean="0">
                <a:latin typeface="Times New Roman" pitchFamily="18" charset="0"/>
                <a:cs typeface="Times New Roman" pitchFamily="18" charset="0"/>
              </a:rPr>
              <a:t>Мы живем в эпоху кризисов и социальных перемен. В одних и тех же обстоятельствах люди ведут себя по – разному. На некоторых людей жизненные ситуации действуют угнетающе, приводят к ухудшению их физического состояния. У других те же проблемы способствуют пробуждению скрытых ресурсов, духовному совершенствованию.</a:t>
            </a:r>
          </a:p>
          <a:p>
            <a:pPr>
              <a:buNone/>
            </a:pPr>
            <a:r>
              <a:rPr lang="ru-RU" sz="2000" dirty="0" smtClean="0">
                <a:latin typeface="Times New Roman" pitchFamily="18" charset="0"/>
                <a:cs typeface="Times New Roman" pitchFamily="18" charset="0"/>
              </a:rPr>
              <a:t>		Что дает ему силы для сохранения здоровья, душевного комфорта? Как помочь человеку уже с детства находить опору в себе самом, наращивать ресурсы психологического противостояния негативным факторам реальности? Ребенок беспомощен, но мудрость взрослого дает ему защиту, так как именно окружающие ребенка взрослые способны создать условия для его полноценного развития. Основа такого развития – психологическое здоровье, от которого зависит здоровье человека в целом. </a:t>
            </a:r>
          </a:p>
          <a:p>
            <a:pPr>
              <a:buNone/>
            </a:pPr>
            <a:endParaRPr lang="ru-RU"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r>
              <a:rPr lang="ru-RU" sz="3200" dirty="0" smtClean="0">
                <a:latin typeface="Times New Roman" pitchFamily="18" charset="0"/>
                <a:cs typeface="Times New Roman" pitchFamily="18" charset="0"/>
              </a:rPr>
              <a:t>Принцип </a:t>
            </a:r>
            <a:r>
              <a:rPr lang="ru-RU" sz="3200" dirty="0" err="1" smtClean="0">
                <a:latin typeface="Times New Roman" pitchFamily="18" charset="0"/>
                <a:cs typeface="Times New Roman" pitchFamily="18" charset="0"/>
              </a:rPr>
              <a:t>содеятельности</a:t>
            </a:r>
            <a:r>
              <a:rPr lang="ru-RU" sz="3200" dirty="0" smtClean="0">
                <a:latin typeface="Times New Roman" pitchFamily="18" charset="0"/>
                <a:cs typeface="Times New Roman" pitchFamily="18" charset="0"/>
              </a:rPr>
              <a:t> детей и взрослых</a:t>
            </a:r>
            <a:endParaRPr lang="ru-RU" sz="3200" dirty="0">
              <a:latin typeface="Times New Roman" pitchFamily="18" charset="0"/>
              <a:cs typeface="Times New Roman" pitchFamily="18" charset="0"/>
            </a:endParaRPr>
          </a:p>
        </p:txBody>
      </p:sp>
      <p:sp>
        <p:nvSpPr>
          <p:cNvPr id="3" name="Содержимое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lnSpcReduction="10000"/>
          </a:bodyPr>
          <a:lstStyle/>
          <a:p>
            <a:pPr>
              <a:buAutoNum type="arabicPeriod"/>
            </a:pPr>
            <a:r>
              <a:rPr lang="ru-RU" sz="2400" dirty="0" smtClean="0">
                <a:latin typeface="Times New Roman" pitchFamily="18" charset="0"/>
                <a:cs typeface="Times New Roman" pitchFamily="18" charset="0"/>
              </a:rPr>
              <a:t>Выявление наличия у них тревожности, агрессивности, импульсивности, не умение строить конструктивное общение друг с другом;</a:t>
            </a:r>
          </a:p>
          <a:p>
            <a:pPr>
              <a:buAutoNum type="arabicPeriod"/>
            </a:pPr>
            <a:r>
              <a:rPr lang="ru-RU" sz="2400" dirty="0" smtClean="0">
                <a:latin typeface="Times New Roman" pitchFamily="18" charset="0"/>
                <a:cs typeface="Times New Roman" pitchFamily="18" charset="0"/>
              </a:rPr>
              <a:t>Практическая применимость;</a:t>
            </a:r>
          </a:p>
          <a:p>
            <a:pPr>
              <a:buAutoNum type="arabicPeriod"/>
            </a:pPr>
            <a:r>
              <a:rPr lang="ru-RU" sz="2400" dirty="0" smtClean="0">
                <a:latin typeface="Times New Roman" pitchFamily="18" charset="0"/>
                <a:cs typeface="Times New Roman" pitchFamily="18" charset="0"/>
              </a:rPr>
              <a:t>Адекватность дошкольному возрасту форм взаимодействия с детьми;</a:t>
            </a:r>
          </a:p>
          <a:p>
            <a:pPr>
              <a:buAutoNum type="arabicPeriod"/>
            </a:pPr>
            <a:r>
              <a:rPr lang="ru-RU" sz="2400" dirty="0" smtClean="0">
                <a:latin typeface="Times New Roman" pitchFamily="18" charset="0"/>
                <a:cs typeface="Times New Roman" pitchFamily="18" charset="0"/>
              </a:rPr>
              <a:t>Единство воспитательных, развивающих и коррекционных задач;</a:t>
            </a:r>
          </a:p>
          <a:p>
            <a:pPr>
              <a:buAutoNum type="arabicPeriod"/>
            </a:pPr>
            <a:r>
              <a:rPr lang="ru-RU" sz="2400" dirty="0" smtClean="0">
                <a:latin typeface="Times New Roman" pitchFamily="18" charset="0"/>
                <a:cs typeface="Times New Roman" pitchFamily="18" charset="0"/>
              </a:rPr>
              <a:t>Комплексно – тематическое планирование работы с детьми;</a:t>
            </a:r>
          </a:p>
          <a:p>
            <a:pPr>
              <a:buAutoNum type="arabicPeriod"/>
            </a:pPr>
            <a:r>
              <a:rPr lang="ru-RU" sz="2400" dirty="0" smtClean="0">
                <a:latin typeface="Times New Roman" pitchFamily="18" charset="0"/>
                <a:cs typeface="Times New Roman" pitchFamily="18" charset="0"/>
              </a:rPr>
              <a:t>Интеграция образовательных областей и разных видов детской деятельности</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571480"/>
            <a:ext cx="4972056" cy="1162050"/>
          </a:xfrm>
        </p:spPr>
        <p:style>
          <a:lnRef idx="1">
            <a:schemeClr val="accent1"/>
          </a:lnRef>
          <a:fillRef idx="2">
            <a:schemeClr val="accent1"/>
          </a:fillRef>
          <a:effectRef idx="1">
            <a:schemeClr val="accent1"/>
          </a:effectRef>
          <a:fontRef idx="minor">
            <a:schemeClr val="dk1"/>
          </a:fontRef>
        </p:style>
        <p:txBody>
          <a:bodyPr>
            <a:normAutofit/>
          </a:bodyPr>
          <a:lstStyle/>
          <a:p>
            <a:r>
              <a:rPr lang="ru-RU" dirty="0" smtClean="0">
                <a:latin typeface="Times New Roman" pitchFamily="18" charset="0"/>
                <a:cs typeface="Times New Roman" pitchFamily="18" charset="0"/>
              </a:rPr>
              <a:t>Утреннее взаимодействие с детьми дошкольного возраста</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«Круг» условно состоит из двух частей:</a:t>
            </a:r>
            <a:endParaRPr lang="ru-RU" dirty="0"/>
          </a:p>
        </p:txBody>
      </p:sp>
      <p:pic>
        <p:nvPicPr>
          <p:cNvPr id="1026" name="Picture 2" descr="F:\фото на презентацию круга\DSC08157.JPG"/>
          <p:cNvPicPr>
            <a:picLocks noGrp="1" noChangeAspect="1" noChangeArrowheads="1"/>
          </p:cNvPicPr>
          <p:nvPr>
            <p:ph idx="1"/>
          </p:nvPr>
        </p:nvPicPr>
        <p:blipFill>
          <a:blip r:embed="rId2"/>
          <a:srcRect/>
          <a:stretch>
            <a:fillRect/>
          </a:stretch>
        </p:blipFill>
        <p:spPr bwMode="auto">
          <a:xfrm>
            <a:off x="4929190" y="1516070"/>
            <a:ext cx="3643338" cy="4967283"/>
          </a:xfrm>
          <a:prstGeom prst="rect">
            <a:avLst/>
          </a:prstGeom>
          <a:noFill/>
        </p:spPr>
      </p:pic>
      <p:sp>
        <p:nvSpPr>
          <p:cNvPr id="6" name="Текст 5"/>
          <p:cNvSpPr>
            <a:spLocks noGrp="1"/>
          </p:cNvSpPr>
          <p:nvPr>
            <p:ph type="body" sz="half" idx="2"/>
          </p:nvPr>
        </p:nvSpPr>
        <p:spPr>
          <a:xfrm>
            <a:off x="500034" y="2214554"/>
            <a:ext cx="3008313" cy="3268667"/>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000" dirty="0" smtClean="0">
                <a:latin typeface="Times New Roman" pitchFamily="18" charset="0"/>
                <a:cs typeface="Times New Roman" pitchFamily="18" charset="0"/>
              </a:rPr>
              <a:t>I </a:t>
            </a:r>
            <a:r>
              <a:rPr lang="ru-RU" sz="2000" dirty="0" smtClean="0">
                <a:latin typeface="Times New Roman" pitchFamily="18" charset="0"/>
                <a:cs typeface="Times New Roman" pitchFamily="18" charset="0"/>
              </a:rPr>
              <a:t>часть</a:t>
            </a:r>
          </a:p>
          <a:p>
            <a:pPr algn="ctr"/>
            <a:r>
              <a:rPr lang="ru-RU" sz="2000" dirty="0" smtClean="0">
                <a:latin typeface="Times New Roman" pitchFamily="18" charset="0"/>
                <a:cs typeface="Times New Roman" pitchFamily="18" charset="0"/>
              </a:rPr>
              <a:t>Психологическая:</a:t>
            </a:r>
          </a:p>
          <a:p>
            <a:pPr algn="ctr"/>
            <a:r>
              <a:rPr lang="ru-RU" sz="2000" dirty="0" smtClean="0">
                <a:latin typeface="Times New Roman" pitchFamily="18" charset="0"/>
                <a:cs typeface="Times New Roman" pitchFamily="18" charset="0"/>
              </a:rPr>
              <a:t>Обыгрывание коммуникативных способов общения</a:t>
            </a:r>
          </a:p>
          <a:p>
            <a:pPr algn="ct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5214942" y="1785926"/>
            <a:ext cx="3500462" cy="342902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II</a:t>
            </a:r>
            <a:r>
              <a:rPr lang="ru-RU" dirty="0" smtClean="0"/>
              <a:t> часть</a:t>
            </a:r>
          </a:p>
          <a:p>
            <a:pPr algn="ctr"/>
            <a:r>
              <a:rPr lang="ru-RU" i="1" dirty="0" smtClean="0"/>
              <a:t>Познавательная:</a:t>
            </a:r>
          </a:p>
          <a:p>
            <a:pPr algn="ctr"/>
            <a:r>
              <a:rPr lang="ru-RU" i="1" dirty="0" smtClean="0"/>
              <a:t>Открытие предмета познания через различные </a:t>
            </a:r>
            <a:r>
              <a:rPr lang="ru-RU" dirty="0" smtClean="0"/>
              <a:t>формы общения:</a:t>
            </a:r>
          </a:p>
          <a:p>
            <a:pPr>
              <a:buFont typeface="Arial" pitchFamily="34" charset="0"/>
              <a:buChar char="•"/>
            </a:pPr>
            <a:r>
              <a:rPr lang="ru-RU" dirty="0" smtClean="0"/>
              <a:t>Беседа;</a:t>
            </a:r>
          </a:p>
          <a:p>
            <a:pPr>
              <a:buFont typeface="Arial" pitchFamily="34" charset="0"/>
              <a:buChar char="•"/>
            </a:pPr>
            <a:r>
              <a:rPr lang="ru-RU" dirty="0" smtClean="0"/>
              <a:t>Проблемная ситуация;</a:t>
            </a:r>
          </a:p>
          <a:p>
            <a:pPr>
              <a:buFont typeface="Arial" pitchFamily="34" charset="0"/>
              <a:buChar char="•"/>
            </a:pPr>
            <a:r>
              <a:rPr lang="ru-RU" dirty="0" smtClean="0"/>
              <a:t>Поисковая деятельность;</a:t>
            </a:r>
          </a:p>
          <a:p>
            <a:pPr>
              <a:buFont typeface="Arial" pitchFamily="34" charset="0"/>
              <a:buChar char="•"/>
            </a:pPr>
            <a:r>
              <a:rPr lang="ru-RU" dirty="0" smtClean="0"/>
              <a:t>Игровое упражнение, игра и т. д….</a:t>
            </a:r>
            <a:endParaRPr lang="ru-RU" dirty="0"/>
          </a:p>
        </p:txBody>
      </p:sp>
      <p:pic>
        <p:nvPicPr>
          <p:cNvPr id="1026" name="Picture 2" descr="C:\Documents and Settings\Бух1\Рабочий стол\DSC08296.JPG"/>
          <p:cNvPicPr>
            <a:picLocks noChangeAspect="1" noChangeArrowheads="1"/>
          </p:cNvPicPr>
          <p:nvPr/>
        </p:nvPicPr>
        <p:blipFill>
          <a:blip r:embed="rId2"/>
          <a:srcRect/>
          <a:stretch>
            <a:fillRect/>
          </a:stretch>
        </p:blipFill>
        <p:spPr bwMode="auto">
          <a:xfrm>
            <a:off x="928662" y="857232"/>
            <a:ext cx="3071834" cy="2015891"/>
          </a:xfrm>
          <a:prstGeom prst="rect">
            <a:avLst/>
          </a:prstGeom>
          <a:noFill/>
        </p:spPr>
      </p:pic>
      <p:pic>
        <p:nvPicPr>
          <p:cNvPr id="1030" name="Picture 6" descr="C:\Documents and Settings\Бух1\Рабочий стол\DSC08299.JPG"/>
          <p:cNvPicPr>
            <a:picLocks noChangeAspect="1" noChangeArrowheads="1"/>
          </p:cNvPicPr>
          <p:nvPr/>
        </p:nvPicPr>
        <p:blipFill>
          <a:blip r:embed="rId3"/>
          <a:srcRect/>
          <a:stretch>
            <a:fillRect/>
          </a:stretch>
        </p:blipFill>
        <p:spPr bwMode="auto">
          <a:xfrm>
            <a:off x="428596" y="3780810"/>
            <a:ext cx="4429156" cy="2491400"/>
          </a:xfrm>
          <a:prstGeom prst="rect">
            <a:avLst/>
          </a:prstGeom>
          <a:noFill/>
        </p:spPr>
      </p:pic>
    </p:spTree>
    <p:extLst>
      <p:ext uri="{BB962C8B-B14F-4D97-AF65-F5344CB8AC3E}">
        <p14:creationId xmlns="" xmlns:p14="http://schemas.microsoft.com/office/powerpoint/2010/main" val="30028155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2376264"/>
          </a:xfrm>
        </p:spPr>
        <p:style>
          <a:lnRef idx="1">
            <a:schemeClr val="accent1"/>
          </a:lnRef>
          <a:fillRef idx="2">
            <a:schemeClr val="accent1"/>
          </a:fillRef>
          <a:effectRef idx="1">
            <a:schemeClr val="accent1"/>
          </a:effectRef>
          <a:fontRef idx="minor">
            <a:schemeClr val="dk1"/>
          </a:fontRef>
        </p:style>
        <p:txBody>
          <a:bodyPr>
            <a:noAutofit/>
          </a:bodyPr>
          <a:lstStyle/>
          <a:p>
            <a:pPr algn="just"/>
            <a:r>
              <a:rPr lang="ru-RU" sz="2400" dirty="0" smtClean="0">
                <a:latin typeface="Times New Roman" pitchFamily="18" charset="0"/>
                <a:cs typeface="Times New Roman" pitchFamily="18" charset="0"/>
              </a:rPr>
              <a:t>Психологическая часть взаимодействия – создание общего эмоционального фона общения, на котором происходит взаимодействие взрослого  с детьми. Чем разнообразнее и насыщеннее общение, тем значительнее положительные приобретения будущего школьника.</a:t>
            </a:r>
            <a:endParaRPr lang="ru-RU" sz="2400" dirty="0">
              <a:latin typeface="Times New Roman" pitchFamily="18" charset="0"/>
              <a:cs typeface="Times New Roman" pitchFamily="18" charset="0"/>
            </a:endParaRPr>
          </a:p>
        </p:txBody>
      </p:sp>
      <p:pic>
        <p:nvPicPr>
          <p:cNvPr id="2050" name="Picture 2" descr="F:\фото на презентацию круга\DSC08132.JPG"/>
          <p:cNvPicPr>
            <a:picLocks noGrp="1" noChangeAspect="1" noChangeArrowheads="1"/>
          </p:cNvPicPr>
          <p:nvPr>
            <p:ph idx="1"/>
          </p:nvPr>
        </p:nvPicPr>
        <p:blipFill>
          <a:blip r:embed="rId2"/>
          <a:srcRect/>
          <a:stretch>
            <a:fillRect/>
          </a:stretch>
        </p:blipFill>
        <p:spPr bwMode="auto">
          <a:xfrm>
            <a:off x="785786" y="2428868"/>
            <a:ext cx="7487330" cy="4175064"/>
          </a:xfrm>
          <a:prstGeom prst="rect">
            <a:avLst/>
          </a:prstGeom>
          <a:noFill/>
        </p:spPr>
      </p:pic>
    </p:spTree>
    <p:extLst>
      <p:ext uri="{BB962C8B-B14F-4D97-AF65-F5344CB8AC3E}">
        <p14:creationId xmlns="" xmlns:p14="http://schemas.microsoft.com/office/powerpoint/2010/main" val="13875796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000892" y="4643446"/>
            <a:ext cx="1000132" cy="714380"/>
          </a:xfrm>
        </p:spPr>
        <p:txBody>
          <a:bodyPr>
            <a:normAutofit fontScale="90000"/>
          </a:bodyPr>
          <a:lstStyle/>
          <a:p>
            <a:endParaRPr lang="ru-RU" dirty="0"/>
          </a:p>
        </p:txBody>
      </p:sp>
      <p:sp>
        <p:nvSpPr>
          <p:cNvPr id="4" name="Объект 2"/>
          <p:cNvSpPr>
            <a:spLocks noGrp="1"/>
          </p:cNvSpPr>
          <p:nvPr>
            <p:ph idx="1"/>
          </p:nvPr>
        </p:nvSpPr>
        <p:spPr>
          <a:xfrm>
            <a:off x="457200" y="714356"/>
            <a:ext cx="3471858" cy="5411807"/>
          </a:xfrm>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pPr marL="0" indent="0">
              <a:buNone/>
            </a:pPr>
            <a:r>
              <a:rPr lang="ru-RU" sz="2400" dirty="0" smtClean="0">
                <a:latin typeface="Times New Roman" pitchFamily="18" charset="0"/>
                <a:cs typeface="Times New Roman" pitchFamily="18" charset="0"/>
              </a:rPr>
              <a:t>Педагогическая (познавательная) часть взаимодействия – содействие формированию активности ребенка, создание условий для приобретения опыта самостоятельного преодоления препятствий, практика умения рефлексии (понимание себя, своих возможностей, причин и последствий своего поведения; практика поиска выхода из проблем…</a:t>
            </a:r>
            <a:endParaRPr lang="ru-RU" sz="2400" dirty="0">
              <a:latin typeface="Times New Roman" pitchFamily="18" charset="0"/>
              <a:cs typeface="Times New Roman" pitchFamily="18" charset="0"/>
            </a:endParaRPr>
          </a:p>
        </p:txBody>
      </p:sp>
      <p:pic>
        <p:nvPicPr>
          <p:cNvPr id="2051" name="Picture 3" descr="C:\Documents and Settings\Бух1\Рабочий стол\DSC08281.JPG"/>
          <p:cNvPicPr>
            <a:picLocks noChangeAspect="1" noChangeArrowheads="1"/>
          </p:cNvPicPr>
          <p:nvPr/>
        </p:nvPicPr>
        <p:blipFill>
          <a:blip r:embed="rId2"/>
          <a:srcRect/>
          <a:stretch>
            <a:fillRect/>
          </a:stretch>
        </p:blipFill>
        <p:spPr bwMode="auto">
          <a:xfrm>
            <a:off x="4714877" y="430600"/>
            <a:ext cx="3786213" cy="2830843"/>
          </a:xfrm>
          <a:prstGeom prst="rect">
            <a:avLst/>
          </a:prstGeom>
          <a:noFill/>
        </p:spPr>
      </p:pic>
      <p:pic>
        <p:nvPicPr>
          <p:cNvPr id="2052" name="Picture 4" descr="C:\Documents and Settings\Бух1\Рабочий стол\DSC08278.JPG"/>
          <p:cNvPicPr>
            <a:picLocks noChangeAspect="1" noChangeArrowheads="1"/>
          </p:cNvPicPr>
          <p:nvPr/>
        </p:nvPicPr>
        <p:blipFill>
          <a:blip r:embed="rId3"/>
          <a:srcRect/>
          <a:stretch>
            <a:fillRect/>
          </a:stretch>
        </p:blipFill>
        <p:spPr bwMode="auto">
          <a:xfrm>
            <a:off x="4300805" y="3643314"/>
            <a:ext cx="4039367" cy="278608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939784"/>
          </a:xfrm>
        </p:spPr>
        <p:style>
          <a:lnRef idx="1">
            <a:schemeClr val="accent1"/>
          </a:lnRef>
          <a:fillRef idx="2">
            <a:schemeClr val="accent1"/>
          </a:fillRef>
          <a:effectRef idx="1">
            <a:schemeClr val="accent1"/>
          </a:effectRef>
          <a:fontRef idx="minor">
            <a:schemeClr val="dk1"/>
          </a:fontRef>
        </p:style>
        <p:txBody>
          <a:bodyPr>
            <a:normAutofit/>
          </a:bodyPr>
          <a:lstStyle/>
          <a:p>
            <a:r>
              <a:rPr lang="ru-RU" sz="2800" dirty="0" smtClean="0">
                <a:latin typeface="Times New Roman" pitchFamily="18" charset="0"/>
                <a:cs typeface="Times New Roman" pitchFamily="18" charset="0"/>
              </a:rPr>
              <a:t>«Формула» психологического единства</a:t>
            </a:r>
            <a:endParaRPr lang="ru-RU" sz="2800" dirty="0">
              <a:latin typeface="Times New Roman" pitchFamily="18" charset="0"/>
              <a:cs typeface="Times New Roman" pitchFamily="18" charset="0"/>
            </a:endParaRPr>
          </a:p>
        </p:txBody>
      </p:sp>
      <p:sp>
        <p:nvSpPr>
          <p:cNvPr id="5" name="Текст 4"/>
          <p:cNvSpPr>
            <a:spLocks noGrp="1"/>
          </p:cNvSpPr>
          <p:nvPr>
            <p:ph type="body" idx="1"/>
          </p:nvPr>
        </p:nvSpPr>
        <p:spPr>
          <a:xfrm>
            <a:off x="457200" y="1214423"/>
            <a:ext cx="4040188" cy="571504"/>
          </a:xfrm>
        </p:spPr>
        <p:txBody>
          <a:bodyPr>
            <a:normAutofit/>
          </a:bodyPr>
          <a:lstStyle/>
          <a:p>
            <a:pPr algn="ctr"/>
            <a:r>
              <a:rPr lang="ru-RU" dirty="0" smtClean="0">
                <a:latin typeface="Times New Roman" pitchFamily="18" charset="0"/>
                <a:cs typeface="Times New Roman" pitchFamily="18" charset="0"/>
              </a:rPr>
              <a:t>Чувства ребенка</a:t>
            </a:r>
            <a:endParaRPr lang="ru-RU" dirty="0">
              <a:latin typeface="Times New Roman" pitchFamily="18" charset="0"/>
              <a:cs typeface="Times New Roman" pitchFamily="18" charset="0"/>
            </a:endParaRPr>
          </a:p>
        </p:txBody>
      </p:sp>
      <p:sp>
        <p:nvSpPr>
          <p:cNvPr id="6" name="Объект 5"/>
          <p:cNvSpPr>
            <a:spLocks noGrp="1"/>
          </p:cNvSpPr>
          <p:nvPr>
            <p:ph sz="half" idx="2"/>
          </p:nvPr>
        </p:nvSpPr>
        <p:spPr>
          <a:xfrm>
            <a:off x="428596" y="1785926"/>
            <a:ext cx="4040188" cy="3951288"/>
          </a:xfrm>
        </p:spPr>
        <p:style>
          <a:lnRef idx="1">
            <a:schemeClr val="accent3"/>
          </a:lnRef>
          <a:fillRef idx="2">
            <a:schemeClr val="accent3"/>
          </a:fillRef>
          <a:effectRef idx="1">
            <a:schemeClr val="accent3"/>
          </a:effectRef>
          <a:fontRef idx="minor">
            <a:schemeClr val="dk1"/>
          </a:fontRef>
        </p:style>
        <p:txBody>
          <a:bodyPr>
            <a:normAutofit/>
          </a:bodyPr>
          <a:lstStyle/>
          <a:p>
            <a:pPr>
              <a:buFont typeface="Wingdings" pitchFamily="2" charset="2"/>
              <a:buChar char="ü"/>
            </a:pPr>
            <a:r>
              <a:rPr lang="ru-RU" sz="2000" dirty="0" smtClean="0">
                <a:latin typeface="Times New Roman" pitchFamily="18" charset="0"/>
                <a:cs typeface="Times New Roman" pitchFamily="18" charset="0"/>
              </a:rPr>
              <a:t>Он сегодня здесь, в группе;</a:t>
            </a:r>
          </a:p>
          <a:p>
            <a:pPr>
              <a:buFont typeface="Wingdings" pitchFamily="2" charset="2"/>
              <a:buChar char="ü"/>
            </a:pPr>
            <a:r>
              <a:rPr lang="ru-RU" sz="2000" dirty="0" smtClean="0">
                <a:latin typeface="Times New Roman" pitchFamily="18" charset="0"/>
                <a:cs typeface="Times New Roman" pitchFamily="18" charset="0"/>
              </a:rPr>
              <a:t>Рядом с ним его друзья;</a:t>
            </a:r>
          </a:p>
          <a:p>
            <a:pPr>
              <a:buFont typeface="Wingdings" pitchFamily="2" charset="2"/>
              <a:buChar char="ü"/>
            </a:pPr>
            <a:r>
              <a:rPr lang="ru-RU" sz="2000" dirty="0" smtClean="0">
                <a:latin typeface="Times New Roman" pitchFamily="18" charset="0"/>
                <a:cs typeface="Times New Roman" pitchFamily="18" charset="0"/>
              </a:rPr>
              <a:t>Его здесь всегда ждут;</a:t>
            </a:r>
          </a:p>
          <a:p>
            <a:pPr>
              <a:buFont typeface="Wingdings" pitchFamily="2" charset="2"/>
              <a:buChar char="ü"/>
            </a:pPr>
            <a:r>
              <a:rPr lang="ru-RU" sz="2000" dirty="0" smtClean="0">
                <a:latin typeface="Times New Roman" pitchFamily="18" charset="0"/>
                <a:cs typeface="Times New Roman" pitchFamily="18" charset="0"/>
              </a:rPr>
              <a:t>Ему комфортно, безопасно, интересно, спокойно, хорошо и т.д.</a:t>
            </a:r>
          </a:p>
          <a:p>
            <a:pPr>
              <a:buFont typeface="Wingdings" pitchFamily="2" charset="2"/>
              <a:buChar char="ü"/>
            </a:pPr>
            <a:endParaRPr lang="ru-RU" sz="2000" dirty="0"/>
          </a:p>
        </p:txBody>
      </p:sp>
      <p:sp>
        <p:nvSpPr>
          <p:cNvPr id="7" name="Текст 6"/>
          <p:cNvSpPr>
            <a:spLocks noGrp="1"/>
          </p:cNvSpPr>
          <p:nvPr>
            <p:ph type="body" sz="quarter" idx="3"/>
          </p:nvPr>
        </p:nvSpPr>
        <p:spPr/>
        <p:txBody>
          <a:bodyPr>
            <a:normAutofit/>
          </a:bodyPr>
          <a:lstStyle/>
          <a:p>
            <a:r>
              <a:rPr lang="ru-RU" dirty="0" smtClean="0">
                <a:latin typeface="Times New Roman" pitchFamily="18" charset="0"/>
                <a:cs typeface="Times New Roman" pitchFamily="18" charset="0"/>
              </a:rPr>
              <a:t>Результат взаимодействия</a:t>
            </a:r>
            <a:endParaRPr lang="ru-RU" dirty="0">
              <a:latin typeface="Times New Roman" pitchFamily="18" charset="0"/>
              <a:cs typeface="Times New Roman" pitchFamily="18" charset="0"/>
            </a:endParaRPr>
          </a:p>
        </p:txBody>
      </p:sp>
      <p:sp>
        <p:nvSpPr>
          <p:cNvPr id="8" name="Объект 7"/>
          <p:cNvSpPr>
            <a:spLocks noGrp="1"/>
          </p:cNvSpPr>
          <p:nvPr>
            <p:ph sz="quarter" idx="4"/>
          </p:nvPr>
        </p:nvSpPr>
        <p:spPr/>
        <p:style>
          <a:lnRef idx="1">
            <a:schemeClr val="accent3"/>
          </a:lnRef>
          <a:fillRef idx="2">
            <a:schemeClr val="accent3"/>
          </a:fillRef>
          <a:effectRef idx="1">
            <a:schemeClr val="accent3"/>
          </a:effectRef>
          <a:fontRef idx="minor">
            <a:schemeClr val="dk1"/>
          </a:fontRef>
        </p:style>
        <p:txBody>
          <a:bodyPr/>
          <a:lstStyle/>
          <a:p>
            <a:pPr>
              <a:buFont typeface="Wingdings" pitchFamily="2" charset="2"/>
              <a:buChar char="ü"/>
            </a:pPr>
            <a:r>
              <a:rPr lang="ru-RU" sz="2000" dirty="0" smtClean="0">
                <a:latin typeface="Times New Roman" pitchFamily="18" charset="0"/>
                <a:cs typeface="Times New Roman" pitchFamily="18" charset="0"/>
              </a:rPr>
              <a:t>Веселый и активный ребенок;</a:t>
            </a:r>
          </a:p>
          <a:p>
            <a:pPr>
              <a:buFont typeface="Wingdings" pitchFamily="2" charset="2"/>
              <a:buChar char="ü"/>
            </a:pPr>
            <a:r>
              <a:rPr lang="ru-RU" sz="2000" dirty="0" smtClean="0">
                <a:latin typeface="Times New Roman" pitchFamily="18" charset="0"/>
                <a:cs typeface="Times New Roman" pitchFamily="18" charset="0"/>
              </a:rPr>
              <a:t>Самостоятельный и доброжелательный ребенок;</a:t>
            </a:r>
          </a:p>
          <a:p>
            <a:pPr>
              <a:buFont typeface="Wingdings" pitchFamily="2" charset="2"/>
              <a:buChar char="ü"/>
            </a:pPr>
            <a:r>
              <a:rPr lang="ru-RU" sz="2000" dirty="0" smtClean="0">
                <a:latin typeface="Times New Roman" pitchFamily="18" charset="0"/>
                <a:cs typeface="Times New Roman" pitchFamily="18" charset="0"/>
              </a:rPr>
              <a:t>Помогающий и любознательный;</a:t>
            </a:r>
          </a:p>
          <a:p>
            <a:pPr>
              <a:buFont typeface="Wingdings" pitchFamily="2" charset="2"/>
              <a:buChar char="ü"/>
            </a:pPr>
            <a:r>
              <a:rPr lang="ru-RU" sz="2000" dirty="0" smtClean="0">
                <a:latin typeface="Times New Roman" pitchFamily="18" charset="0"/>
                <a:cs typeface="Times New Roman" pitchFamily="18" charset="0"/>
              </a:rPr>
              <a:t>Инициативный и уверенный в себе;</a:t>
            </a:r>
          </a:p>
          <a:p>
            <a:pPr>
              <a:buFont typeface="Wingdings" pitchFamily="2" charset="2"/>
              <a:buChar char="ü"/>
            </a:pPr>
            <a:r>
              <a:rPr lang="ru-RU" sz="2000" dirty="0" smtClean="0">
                <a:latin typeface="Times New Roman" pitchFamily="18" charset="0"/>
                <a:cs typeface="Times New Roman" pitchFamily="18" charset="0"/>
              </a:rPr>
              <a:t>Открытый и сопереживающий и т.д.</a:t>
            </a:r>
            <a:endParaRPr lang="ru-RU" sz="2000" dirty="0">
              <a:latin typeface="Times New Roman" pitchFamily="18" charset="0"/>
              <a:cs typeface="Times New Roman" pitchFamily="18" charset="0"/>
            </a:endParaRPr>
          </a:p>
        </p:txBody>
      </p:sp>
      <p:pic>
        <p:nvPicPr>
          <p:cNvPr id="3074" name="Picture 2" descr="F:\фото на презентацию круга\DSC08138.JPG"/>
          <p:cNvPicPr>
            <a:picLocks noChangeAspect="1" noChangeArrowheads="1"/>
          </p:cNvPicPr>
          <p:nvPr/>
        </p:nvPicPr>
        <p:blipFill>
          <a:blip r:embed="rId2"/>
          <a:srcRect/>
          <a:stretch>
            <a:fillRect/>
          </a:stretch>
        </p:blipFill>
        <p:spPr bwMode="auto">
          <a:xfrm>
            <a:off x="214282" y="4071942"/>
            <a:ext cx="2222031" cy="1919286"/>
          </a:xfrm>
          <a:prstGeom prst="rect">
            <a:avLst/>
          </a:prstGeom>
          <a:noFill/>
        </p:spPr>
      </p:pic>
      <p:pic>
        <p:nvPicPr>
          <p:cNvPr id="3075" name="Picture 3" descr="F:\фото на презентацию круга\DSC08151.JPG"/>
          <p:cNvPicPr>
            <a:picLocks noChangeAspect="1" noChangeArrowheads="1"/>
          </p:cNvPicPr>
          <p:nvPr/>
        </p:nvPicPr>
        <p:blipFill>
          <a:blip r:embed="rId3"/>
          <a:srcRect/>
          <a:stretch>
            <a:fillRect/>
          </a:stretch>
        </p:blipFill>
        <p:spPr bwMode="auto">
          <a:xfrm>
            <a:off x="2643174" y="4929198"/>
            <a:ext cx="2227627" cy="1704972"/>
          </a:xfrm>
          <a:prstGeom prst="rect">
            <a:avLst/>
          </a:prstGeom>
          <a:noFill/>
        </p:spPr>
      </p:pic>
    </p:spTree>
    <p:extLst>
      <p:ext uri="{BB962C8B-B14F-4D97-AF65-F5344CB8AC3E}">
        <p14:creationId xmlns="" xmlns:p14="http://schemas.microsoft.com/office/powerpoint/2010/main" val="21420273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pPr algn="just"/>
            <a:r>
              <a:rPr lang="ru-RU" sz="2400" dirty="0" smtClean="0">
                <a:latin typeface="Times New Roman" pitchFamily="18" charset="0"/>
                <a:cs typeface="Times New Roman" pitchFamily="18" charset="0"/>
              </a:rPr>
              <a:t>В течение текущего учебного года мы практикуем совместное проведение утреннего взаимодействия: педагог + психолог</a:t>
            </a:r>
            <a:endParaRPr lang="ru-RU" sz="2400" dirty="0">
              <a:latin typeface="Times New Roman" pitchFamily="18" charset="0"/>
              <a:cs typeface="Times New Roman" pitchFamily="18" charset="0"/>
            </a:endParaRPr>
          </a:p>
        </p:txBody>
      </p:sp>
      <p:sp>
        <p:nvSpPr>
          <p:cNvPr id="3" name="Объект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a:bodyPr>
          <a:lstStyle/>
          <a:p>
            <a:pPr marL="0" indent="0">
              <a:buNone/>
            </a:pPr>
            <a:r>
              <a:rPr lang="ru-RU" sz="2400" b="1" dirty="0" smtClean="0">
                <a:latin typeface="Times New Roman" pitchFamily="18" charset="0"/>
                <a:cs typeface="Times New Roman" pitchFamily="18" charset="0"/>
              </a:rPr>
              <a:t>Цель: </a:t>
            </a:r>
            <a:r>
              <a:rPr lang="ru-RU" sz="2400" dirty="0" smtClean="0">
                <a:latin typeface="Times New Roman" pitchFamily="18" charset="0"/>
                <a:cs typeface="Times New Roman" pitchFamily="18" charset="0"/>
              </a:rPr>
              <a:t>Создать условия для проживания чувства эмоционального «единения».</a:t>
            </a:r>
          </a:p>
          <a:p>
            <a:pPr marL="0" indent="0">
              <a:buNone/>
            </a:pPr>
            <a:r>
              <a:rPr lang="ru-RU" sz="2400" b="1" dirty="0" smtClean="0">
                <a:latin typeface="Times New Roman" pitchFamily="18" charset="0"/>
                <a:cs typeface="Times New Roman" pitchFamily="18" charset="0"/>
              </a:rPr>
              <a:t>Задачи:</a:t>
            </a:r>
          </a:p>
          <a:p>
            <a:r>
              <a:rPr lang="ru-RU" sz="2400" dirty="0" smtClean="0">
                <a:latin typeface="Times New Roman" pitchFamily="18" charset="0"/>
                <a:cs typeface="Times New Roman" pitchFamily="18" charset="0"/>
              </a:rPr>
              <a:t> Обогатить представления детей о  формах и способах конструктивного общения;</a:t>
            </a:r>
          </a:p>
          <a:p>
            <a:r>
              <a:rPr lang="ru-RU" sz="2400" dirty="0" smtClean="0">
                <a:latin typeface="Times New Roman" pitchFamily="18" charset="0"/>
                <a:cs typeface="Times New Roman" pitchFamily="18" charset="0"/>
              </a:rPr>
              <a:t>Создать условия  для целостного познавательного развития, посредством проживания положительных эмоциональных ощущений, настроений;</a:t>
            </a:r>
          </a:p>
          <a:p>
            <a:r>
              <a:rPr lang="ru-RU" sz="2400" dirty="0" smtClean="0">
                <a:latin typeface="Times New Roman" pitchFamily="18" charset="0"/>
                <a:cs typeface="Times New Roman" pitchFamily="18" charset="0"/>
              </a:rPr>
              <a:t>Практиковать педагогов  в умении распознавать психологические трудности ребенка, как причине негативных поведенческих реакций;</a:t>
            </a:r>
          </a:p>
          <a:p>
            <a:endParaRPr lang="ru-RU" sz="2400" dirty="0" smtClean="0"/>
          </a:p>
          <a:p>
            <a:endParaRPr lang="ru-RU" sz="2400" dirty="0" smtClean="0"/>
          </a:p>
          <a:p>
            <a:endParaRPr lang="ru-RU" sz="2800" dirty="0"/>
          </a:p>
        </p:txBody>
      </p:sp>
    </p:spTree>
    <p:extLst>
      <p:ext uri="{BB962C8B-B14F-4D97-AF65-F5344CB8AC3E}">
        <p14:creationId xmlns="" xmlns:p14="http://schemas.microsoft.com/office/powerpoint/2010/main" val="143942500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323</TotalTime>
  <Words>409</Words>
  <Application>Microsoft Office PowerPoint</Application>
  <PresentationFormat>Экран (4:3)</PresentationFormat>
  <Paragraphs>53</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Утреннее взаимодействие «КРУГ» как условие целостного развития ребенка. </vt:lpstr>
      <vt:lpstr>Актуальность</vt:lpstr>
      <vt:lpstr>Принцип содеятельности детей и взрослых</vt:lpstr>
      <vt:lpstr>Утреннее взаимодействие с детьми дошкольного возраста «Круг» условно состоит из двух частей:</vt:lpstr>
      <vt:lpstr>Слайд 5</vt:lpstr>
      <vt:lpstr>Психологическая часть взаимодействия – создание общего эмоционального фона общения, на котором происходит взаимодействие взрослого  с детьми. Чем разнообразнее и насыщеннее общение, тем значительнее положительные приобретения будущего школьника.</vt:lpstr>
      <vt:lpstr>Слайд 7</vt:lpstr>
      <vt:lpstr>«Формула» психологического единства</vt:lpstr>
      <vt:lpstr>В течение текущего учебного года мы практикуем совместное проведение утреннего взаимодействия: педагог + психолог</vt:lpstr>
      <vt:lpstr>Продукт: картотека коммуникативных игр. </vt:lpstr>
      <vt:lpstr>Проблемные ситуации, которые можно обыграть с помощью коммуникативных игр</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Утреннее взаимодействие с детьми «Круг»</dc:title>
  <dc:creator> </dc:creator>
  <cp:lastModifiedBy>колокольчик</cp:lastModifiedBy>
  <cp:revision>34</cp:revision>
  <dcterms:created xsi:type="dcterms:W3CDTF">2015-01-14T11:06:13Z</dcterms:created>
  <dcterms:modified xsi:type="dcterms:W3CDTF">2015-02-05T11:14:15Z</dcterms:modified>
</cp:coreProperties>
</file>