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3" r:id="rId10"/>
    <p:sldId id="264" r:id="rId11"/>
    <p:sldId id="265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A7BD81-80DB-4417-A6B6-97C0AF6A5812}" type="datetimeFigureOut">
              <a:rPr lang="ru-RU" smtClean="0"/>
              <a:pPr/>
              <a:t>11.01.2015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C551B-39E5-4053-A1B5-93A845B4295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08657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5C551B-39E5-4053-A1B5-93A845B4295F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203682A-0B3C-4C3E-87E1-5C7EB2611838}" type="datetime1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1214E5-542C-4BAA-BB62-BE264C7F09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07CF748-E557-4A3E-937C-5F7A9D49639B}" type="datetime1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1214E5-542C-4BAA-BB62-BE264C7F09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98262EB-53D0-444F-946A-87A74D0D1834}" type="datetime1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1214E5-542C-4BAA-BB62-BE264C7F09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8AF5C1E-B753-42CE-BC27-91D250DF06F9}" type="datetime1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1214E5-542C-4BAA-BB62-BE264C7F09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130FB-89AA-4FCC-8837-237EBCB3776A}" type="datetime1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1214E5-542C-4BAA-BB62-BE264C7F09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E6769AB-2F53-429A-BFBD-BE000F1ADA18}" type="datetime1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1214E5-542C-4BAA-BB62-BE264C7F09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C58FEE-4EE7-43E9-96E2-6E5D4D6513CF}" type="datetime1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1214E5-542C-4BAA-BB62-BE264C7F09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7EF31D9-B78D-4F81-8FBD-0862D86862BC}" type="datetime1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1214E5-542C-4BAA-BB62-BE264C7F09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54D8BD5-C777-4883-9686-B12090F65E51}" type="datetime1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1214E5-542C-4BAA-BB62-BE264C7F09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79979D-F827-4D98-A537-F92D8066C2C1}" type="datetime1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1214E5-542C-4BAA-BB62-BE264C7F09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23E94A5-6814-4F55-AEAA-97C0DBDBF12A}" type="datetime1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F1214E5-542C-4BAA-BB62-BE264C7F096F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2E36FED2-E369-4F7B-914A-7E8035F4DBBC}" type="datetime1">
              <a:rPr lang="ru-RU" smtClean="0"/>
              <a:pPr/>
              <a:t>11.01.2015</a:t>
            </a:fld>
            <a:endParaRPr lang="ru-RU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F1214E5-542C-4BAA-BB62-BE264C7F096F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gif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gif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300192" y="3861048"/>
            <a:ext cx="2232248" cy="2725298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5536" y="1132090"/>
            <a:ext cx="8424936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«Мамочка, не волнуйся!», или</a:t>
            </a:r>
          </a:p>
          <a:p>
            <a:pPr algn="ctr"/>
            <a:r>
              <a:rPr lang="ru-RU" sz="54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rgbClr val="00B0F0"/>
                </a:solidFill>
                <a:effectLst>
                  <a:glow rad="1016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Я иду в детский сад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043608" y="5639915"/>
            <a:ext cx="596509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Подготовила: воспитатель МБДОУ ДС КВ № 2 </a:t>
            </a:r>
          </a:p>
          <a:p>
            <a:pPr algn="ctr"/>
            <a:r>
              <a:rPr lang="ru-RU" sz="2400" b="1" dirty="0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Т.В. </a:t>
            </a:r>
            <a:r>
              <a:rPr lang="ru-RU" sz="2400" b="1" dirty="0" err="1" smtClean="0">
                <a:solidFill>
                  <a:schemeClr val="bg2">
                    <a:lumMod val="25000"/>
                  </a:schemeClr>
                </a:solidFill>
                <a:latin typeface="Monotype Corsiva" pitchFamily="66" charset="0"/>
              </a:rPr>
              <a:t>Дулова</a:t>
            </a:r>
            <a:endParaRPr lang="ru-RU" sz="2400" b="1" dirty="0">
              <a:solidFill>
                <a:schemeClr val="bg2">
                  <a:lumMod val="2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3768" y="3992959"/>
            <a:ext cx="357822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Адаптация ребенка к ДОУ</a:t>
            </a:r>
            <a:endParaRPr lang="ru-RU" sz="2400" dirty="0">
              <a:solidFill>
                <a:schemeClr val="accent2">
                  <a:lumMod val="75000"/>
                </a:schemeClr>
              </a:solidFill>
              <a:latin typeface="Impact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14E5-542C-4BAA-BB62-BE264C7F096F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967024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9800"/>
                            </p:stCondLst>
                            <p:childTnLst>
                              <p:par>
                                <p:cTn id="13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100"/>
                            </p:stCondLst>
                            <p:childTnLst>
                              <p:par>
                                <p:cTn id="2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Рекомендации родителям</a:t>
            </a:r>
            <a:endParaRPr lang="ru-RU" b="1" dirty="0">
              <a:solidFill>
                <a:srgbClr val="00B050"/>
              </a:solidFill>
              <a:latin typeface="Times" pitchFamily="2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14E5-542C-4BAA-BB62-BE264C7F096F}" type="slidenum">
              <a:rPr lang="ru-RU" smtClean="0"/>
              <a:pPr/>
              <a:t>10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85720" y="1285860"/>
            <a:ext cx="857256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Часто ребенок из всех воспитательниц выбирает одну и в ней видит временную замену маме. Постарайтесь выяснить, кому именно он оказывает предпочтение, и общайтесь с ней как можно больше – тогда вам удастся услышать массу милых подробностей о своей крохе.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57158" y="2500306"/>
            <a:ext cx="835824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Мамино сердце разрывается при звуках отчаянного плача ребенка. Особенно когда этот плач сопровождает ее каждое утро в течение нескольких недель и весь день звучит в памяти. Через это надо пройти, если вам действительно нужен садик, а иначе не стоит начинать! Уходя – уходите. Не травите себе душу, наблюдая за площадкой из-за забора  или подслушивая под дверью. Кстати, дети чаще всего быстро успокаиваются  сразу после того, как мама исчезает из поля зрения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4643446"/>
            <a:ext cx="828680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Первые дни или даже недели  могут быть  тяжелыми  - ребенок может отказываться от «детсадовской» еды, плохо спать днем, сильно уставать, много плакать, выглядеть вялым и подавленным… Естественные чувства  любой матери – жалость, сострадание и, возможно,  даже чувство вины за причиненные страдания.     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1977" y="260649"/>
            <a:ext cx="995647" cy="10480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Рекомендации родителям</a:t>
            </a:r>
            <a:endParaRPr lang="ru-RU" b="1" dirty="0">
              <a:solidFill>
                <a:srgbClr val="00B050"/>
              </a:solidFill>
              <a:latin typeface="Times" pitchFamily="2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14E5-542C-4BAA-BB62-BE264C7F096F}" type="slidenum">
              <a:rPr lang="ru-RU" smtClean="0"/>
              <a:pPr/>
              <a:t>11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42910" y="1571612"/>
            <a:ext cx="800105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</a:rPr>
              <a:t>Как справиться с этим состоянием? </a:t>
            </a:r>
          </a:p>
          <a:p>
            <a:endParaRPr lang="ru-RU" dirty="0" smtClean="0">
              <a:solidFill>
                <a:srgbClr val="0070C0"/>
              </a:solidFill>
            </a:endParaRPr>
          </a:p>
          <a:p>
            <a:r>
              <a:rPr lang="ru-RU" sz="2000" dirty="0" smtClean="0">
                <a:solidFill>
                  <a:srgbClr val="0070C0"/>
                </a:solidFill>
              </a:rPr>
              <a:t>Во-первых, будьте уверены и последовательны в своем решении. Будьте оптимистичны сами и заражайте этим оптимизмом окружающих. Не показывайте ребенку своей тревоги. Поделитесь переживаниями с мужем, своими или его родителями, подругами  и коллегами по работе. Вы услышите много утешительных историй  про то, как дети привыкали к детскому садику и потом не хотели оттуда уходить. Вы с удивлением обнаружите, что по прошествии нескольких лет родители вообще с трудом вспоминают о трудностях первых дней посещения детского сада.</a:t>
            </a:r>
          </a:p>
          <a:p>
            <a:endParaRPr lang="ru-RU" dirty="0">
              <a:solidFill>
                <a:srgbClr val="0070C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26189" y="4941168"/>
            <a:ext cx="1434498" cy="1509999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8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9" dur="2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bldLvl="4" advAuto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" pitchFamily="2" charset="0"/>
              </a:rPr>
              <a:t>Напутствие любящим папам и мамам</a:t>
            </a:r>
            <a:endParaRPr lang="ru-RU" b="1" dirty="0">
              <a:solidFill>
                <a:srgbClr val="00B050"/>
              </a:solidFill>
              <a:latin typeface="Times" pitchFamily="2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14E5-542C-4BAA-BB62-BE264C7F096F}" type="slidenum">
              <a:rPr lang="ru-RU" smtClean="0"/>
              <a:pPr/>
              <a:t>12</a:t>
            </a:fld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71472" y="1714488"/>
            <a:ext cx="7858179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  <a:latin typeface="Monotype Corsiva" pitchFamily="66" charset="0"/>
              </a:rPr>
              <a:t>Мудрые папы и мамы! </a:t>
            </a:r>
          </a:p>
          <a:p>
            <a:pPr algn="ctr"/>
            <a:endParaRPr lang="ru-RU" dirty="0" smtClean="0">
              <a:solidFill>
                <a:schemeClr val="accent2"/>
              </a:solidFill>
            </a:endParaRPr>
          </a:p>
          <a:p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</a:rPr>
              <a:t>Период адаптации не самый легкий в Вашей жизни и жизни вашего малыша. Вы наверняка будете волноваться, а он наверняка будет скучать по маме. Со временем все наладится. И в Ваших силах позаботиться о том, чтобы первая дорожка Вашего крохи  не была чересчур ухабистой.</a:t>
            </a:r>
          </a:p>
          <a:p>
            <a:endParaRPr lang="ru-RU" dirty="0" smtClean="0"/>
          </a:p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И в заключении хочется пожелать Вам удачи и педагогической грамотности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5" name="Рисунок 4" descr="ре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75856" y="4929198"/>
            <a:ext cx="1928826" cy="1643064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750"/>
                            </p:stCondLst>
                            <p:childTnLst>
                              <p:par>
                                <p:cTn id="16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350"/>
                            </p:stCondLst>
                            <p:childTnLst>
                              <p:par>
                                <p:cTn id="22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 bldLvl="4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43174" y="785794"/>
            <a:ext cx="3094117" cy="646331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7030A0"/>
                </a:solidFill>
                <a:latin typeface="Arial Black" pitchFamily="34" charset="0"/>
              </a:rPr>
              <a:t>Адаптация </a:t>
            </a:r>
            <a:endParaRPr lang="ru-RU" sz="3600" dirty="0">
              <a:solidFill>
                <a:srgbClr val="7030A0"/>
              </a:solidFill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28728" y="2857496"/>
            <a:ext cx="66191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приспособление или привыкание организма </a:t>
            </a:r>
          </a:p>
          <a:p>
            <a:pPr algn="ctr"/>
            <a:r>
              <a:rPr lang="ru-RU" sz="2400" b="1" dirty="0" smtClean="0">
                <a:solidFill>
                  <a:schemeClr val="accent2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 новой обстановке. </a:t>
            </a:r>
            <a:endParaRPr lang="ru-RU" sz="2400" b="1" dirty="0">
              <a:solidFill>
                <a:schemeClr val="accent2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86182" y="2000240"/>
            <a:ext cx="7328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2">
                    <a:lumMod val="25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это</a:t>
            </a:r>
            <a:endParaRPr lang="ru-RU" sz="2800" b="1" dirty="0">
              <a:solidFill>
                <a:schemeClr val="bg2">
                  <a:lumMod val="25000"/>
                </a:schemeClr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6" name="Рисунок 5" descr="detia-79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0430" y="4357694"/>
            <a:ext cx="2214578" cy="1928826"/>
          </a:xfrm>
          <a:prstGeom prst="rect">
            <a:avLst/>
          </a:prstGeom>
        </p:spPr>
      </p:pic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14E5-542C-4BAA-BB62-BE264C7F096F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32391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Times" pitchFamily="2" charset="0"/>
              </a:rPr>
              <a:t>Степени  адаптации</a:t>
            </a:r>
            <a:endParaRPr lang="ru-RU" b="1" dirty="0">
              <a:solidFill>
                <a:srgbClr val="C00000"/>
              </a:solidFill>
              <a:latin typeface="Times" pitchFamily="2" charset="0"/>
            </a:endParaRPr>
          </a:p>
        </p:txBody>
      </p:sp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14E5-542C-4BAA-BB62-BE264C7F096F}" type="slidenum">
              <a:rPr lang="ru-RU" smtClean="0"/>
              <a:pPr/>
              <a:t>3</a:t>
            </a:fld>
            <a:endParaRPr lang="ru-RU" dirty="0"/>
          </a:p>
        </p:txBody>
      </p:sp>
      <p:cxnSp>
        <p:nvCxnSpPr>
          <p:cNvPr id="4" name="Прямая со стрелкой 3"/>
          <p:cNvCxnSpPr/>
          <p:nvPr/>
        </p:nvCxnSpPr>
        <p:spPr>
          <a:xfrm rot="5400000">
            <a:off x="1285852" y="1571612"/>
            <a:ext cx="1285884" cy="114300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rot="16200000" flipH="1">
            <a:off x="6536545" y="1535893"/>
            <a:ext cx="1285884" cy="12144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3607587" y="2536025"/>
            <a:ext cx="1857388" cy="7143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500034" y="3357562"/>
            <a:ext cx="14382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</a:rPr>
              <a:t>Лёгкая</a:t>
            </a:r>
            <a:endParaRPr lang="ru-RU" sz="3600" b="1" dirty="0">
              <a:solidFill>
                <a:schemeClr val="accent4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571868" y="3786190"/>
            <a:ext cx="1810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Arial Narrow" pitchFamily="34" charset="0"/>
              </a:rPr>
              <a:t>Средняя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929454" y="3143248"/>
            <a:ext cx="17860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Тяжелая</a:t>
            </a:r>
            <a:endParaRPr lang="ru-RU" sz="3600" b="1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18" name="Рисунок 17" descr="detia-823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72198" y="4071942"/>
            <a:ext cx="2428892" cy="230981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6" presetClass="emph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Scale>
                                      <p:cBhvr>
                                        <p:cTn id="6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8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7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250"/>
                            </p:stCondLst>
                            <p:childTnLst>
                              <p:par>
                                <p:cTn id="5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7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" pitchFamily="2" charset="0"/>
              </a:rPr>
              <a:t>Легкая адаптация</a:t>
            </a:r>
            <a:endParaRPr lang="ru-RU" b="1" dirty="0">
              <a:solidFill>
                <a:srgbClr val="7030A0"/>
              </a:solidFill>
              <a:latin typeface="Times" pitchFamily="2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14E5-542C-4BAA-BB62-BE264C7F096F}" type="slidenum">
              <a:rPr lang="ru-RU" smtClean="0"/>
              <a:pPr/>
              <a:t>4</a:t>
            </a:fld>
            <a:endParaRPr lang="ru-RU" dirty="0"/>
          </a:p>
        </p:txBody>
      </p:sp>
      <p:pic>
        <p:nvPicPr>
          <p:cNvPr id="3" name="Рисунок 2" descr="detia-20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472" y="357166"/>
            <a:ext cx="962025" cy="1066800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14282" y="1500174"/>
            <a:ext cx="8715436" cy="4643470"/>
          </a:xfrm>
          <a:prstGeom prst="roundRect">
            <a:avLst>
              <a:gd name="adj" fmla="val 12833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Сдвиги нормализуются в течении 10-15 дней.</a:t>
            </a:r>
          </a:p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Здоровье.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 период адаптации заболевания не более одного раза сроком на10 дней.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Аппетит.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 первые дни может быть снижен. Затем нормализуется.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Сон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 первую неделю возможны проблемы с засыпанием. Сон может быть непродолжительным К 20 дню сон нормализуется.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Настроение.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Настроение бодрое, заинтересованное может сочетаться с утренним плачем. Преобладает спокойное эмоциональное состояние, однако оно нестабильно.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Поведение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 первые дни возможно проявление пассивно разрушительной  активности, направленное на выход из ситуации.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" pitchFamily="2" charset="0"/>
              </a:rPr>
              <a:t>Средняя адаптация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14E5-542C-4BAA-BB62-BE264C7F096F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4282" y="1571612"/>
            <a:ext cx="8715436" cy="4929222"/>
          </a:xfrm>
          <a:prstGeom prst="roundRect">
            <a:avLst>
              <a:gd name="adj" fmla="val 12833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C00000"/>
                </a:solidFill>
              </a:rPr>
              <a:t>Сдвиги нормализуются в течении  месяца, при этом ребенок на короткое время теряет в весе, может наступить заболевание длительностью 5-7 дней, есть признаки психического стресса.</a:t>
            </a:r>
          </a:p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Здоровье.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Заболевают не более двух раз за этот период сроком до 10 дней. Может снизится вес, появиться тени под глазами, бледность. Восстановление происходит через 20-40 дней.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Аппетит.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Снижается. В первые дни возникают отказы от еды. Аппетит восстанавливается через 20-40 дней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Сон.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Ребенок плохо засыпает. Сон короткий. Вскрикивает во сне. Просыпается со слезами. Сон восстанавливается через 20-40 дней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Настроение.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Наблюдается подавленность, напряженность. Быстрый переход к отрицательным эмоциям, частый плачь, заторможенность. Обычно к 20 дню состояние нормализуется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.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Поведение.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Отсутствие активности. В дальнейшем активность избирательна. Ребенок не пользуется приобретенными навыками 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24m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4282" y="0"/>
            <a:ext cx="1885950" cy="141922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  <a:latin typeface="Times" pitchFamily="2" charset="0"/>
              </a:rPr>
              <a:t>Тяжелая  адаптация</a:t>
            </a:r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14E5-542C-4BAA-BB62-BE264C7F096F}" type="slidenum">
              <a:rPr lang="ru-RU" smtClean="0"/>
              <a:pPr/>
              <a:t>6</a:t>
            </a:fld>
            <a:endParaRPr lang="ru-RU" dirty="0"/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214282" y="1643050"/>
            <a:ext cx="8715436" cy="4857784"/>
          </a:xfrm>
          <a:prstGeom prst="roundRect">
            <a:avLst>
              <a:gd name="adj" fmla="val 12833"/>
            </a:avLst>
          </a:prstGeom>
          <a:solidFill>
            <a:schemeClr val="accent3">
              <a:lumMod val="40000"/>
              <a:lumOff val="60000"/>
            </a:schemeClr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C00000"/>
                </a:solidFill>
              </a:rPr>
              <a:t>Длится от 2 до 6 месяцев, ребенок часто болеет, теряет уже имеющиеся навыки, может наступить как физическое так и психическое истощение организма.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Здоровье.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Часто болеют, более трех раз за период. Проявляются признаки невротических реакций. Возможны нарушения стула, мочеиспускания, невротическая рвота.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Аппетит.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Снижается. Стойкий отказ от еды. С трудом привыкает к новой пище. Может отказываться от самостоятельного приема  пищи. Аппетит восстанавливается к 60 дню.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Сон.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Ребенок плохо засыпает. Сон короткий. Вскрикивает во сне. Просыпается со слезами. Сон восстанавливается примерно к 60 дню.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Настроение.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Тихий плачь, хныканье, страх, </a:t>
            </a:r>
            <a:r>
              <a:rPr lang="ru-RU" dirty="0" err="1" smtClean="0">
                <a:solidFill>
                  <a:schemeClr val="accent4">
                    <a:lumMod val="50000"/>
                  </a:schemeClr>
                </a:solidFill>
              </a:rPr>
              <a:t>ступорозное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состояние. Настроение безучастное много и длительно плачет.</a:t>
            </a:r>
          </a:p>
          <a:p>
            <a:r>
              <a:rPr lang="ru-RU" dirty="0" smtClean="0">
                <a:solidFill>
                  <a:schemeClr val="accent2"/>
                </a:solidFill>
              </a:rPr>
              <a:t>Поведение.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Пассивное поведение. Активность отсутствует. Частое отрицание любой деятельности.</a:t>
            </a: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detia-79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7158" y="214290"/>
            <a:ext cx="1290640" cy="142233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colorTemperature colorTemp="47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B050"/>
                </a:solidFill>
                <a:latin typeface="Times" pitchFamily="2" charset="0"/>
              </a:rPr>
              <a:t>Мамины тревоги</a:t>
            </a:r>
            <a:endParaRPr lang="ru-RU" b="1" dirty="0">
              <a:solidFill>
                <a:srgbClr val="00B050"/>
              </a:solidFill>
              <a:latin typeface="Times" pitchFamily="2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14E5-542C-4BAA-BB62-BE264C7F096F}" type="slidenum">
              <a:rPr lang="ru-RU" smtClean="0"/>
              <a:pPr/>
              <a:t>7</a:t>
            </a:fld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35759"/>
            <a:ext cx="1666875" cy="132397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481772" y="1225783"/>
            <a:ext cx="57776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Готовность ребенка к детскому саду _________5 человек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81772" y="1570707"/>
            <a:ext cx="43511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Качество детского сада  ___________6 чел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481772" y="1940039"/>
            <a:ext cx="38858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Частые болезни  _____________6 чел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81772" y="2305033"/>
            <a:ext cx="49849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Расставания по утрам, истерики  _________8 чел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481772" y="2650229"/>
            <a:ext cx="41438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Плохой аппетит в саду   _________ 8 чел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96696" y="3019561"/>
            <a:ext cx="61363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«Неправильное» отношение воспитателя к ребенку  ____1 ч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96696" y="3376139"/>
            <a:ext cx="6527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Нежелание ребенка идти на контакт с воспитателем  _____3 чел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18482" y="3745471"/>
            <a:ext cx="49600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Трудности укладывания спать в саду  _____5 чел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58810" y="4140699"/>
            <a:ext cx="74096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Недостаточная сформированность навыков самообслуживания  ___6 чел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621124" y="4487634"/>
            <a:ext cx="5510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Наличие у ребенка вредных привычек  ________4 чел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26594" y="4846984"/>
            <a:ext cx="41211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Плохая речь у ребенка  _________ 5 чел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626594" y="5202849"/>
            <a:ext cx="57081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Наличие капризов, упрямства, агрессии _________6 чел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71862" y="5507940"/>
            <a:ext cx="51838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Наличие неврологических  заболеваний  _______0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71862" y="5877272"/>
            <a:ext cx="71291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Возможное недостаточное внимание со стороны воспитателя  __2 чел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500"/>
                            </p:stCondLst>
                            <p:childTnLst>
                              <p:par>
                                <p:cTn id="7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00B050"/>
                </a:solidFill>
                <a:latin typeface="Times" pitchFamily="2" charset="0"/>
              </a:rPr>
              <a:t>Мамины тревоги</a:t>
            </a:r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14E5-542C-4BAA-BB62-BE264C7F096F}" type="slidenum">
              <a:rPr lang="ru-RU" smtClean="0"/>
              <a:pPr/>
              <a:t>8</a:t>
            </a:fld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9512" y="235759"/>
            <a:ext cx="1666875" cy="13239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19672" y="1430340"/>
            <a:ext cx="67446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Наибольшую силу обеспокоенности вызывает: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76168" y="2420888"/>
            <a:ext cx="2664296" cy="8640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C00000"/>
                </a:solidFill>
              </a:rPr>
              <a:t>Не сформированность самообслуживания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527820" y="2420888"/>
            <a:ext cx="2664296" cy="8640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Плохой аппетит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015924" y="3861048"/>
            <a:ext cx="2664296" cy="864096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Агрессия, капризы, упрямство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95871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7" grpId="0" animBg="1"/>
      <p:bldP spid="9" grpId="0" animBg="1"/>
      <p:bldP spid="1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colorTemperature colorTemp="4700"/>
                    </a14:imgEffect>
                    <a14:imgEffect>
                      <a14:saturation sat="3000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Рекомендации родителям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214E5-542C-4BAA-BB62-BE264C7F096F}" type="slidenum">
              <a:rPr lang="ru-RU" smtClean="0"/>
              <a:pPr/>
              <a:t>9</a:t>
            </a:fld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4282" y="1214422"/>
            <a:ext cx="87154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Сделайте все приготовления заранее. Накануне вечером сложите необходимые вещи, решите, что ваш ребенок наденет (если он достаточно большой, предоставьте этот выбор ему) и какие вещи он возьмет в качестве запасных.</a:t>
            </a: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85720" y="2285992"/>
            <a:ext cx="84296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Заведите будильник с таким расчетом, чтобы утром было достаточно времени на сборы и приготовления. Заранее продумайте, какой дорогой вы будете ходить или ездить в садик, сколько времени она занимает и когда надо выйти из дома.</a:t>
            </a: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58" y="3429000"/>
            <a:ext cx="85011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Заранее подготовьте детский гардероб, посоветуйтесь с воспитательницей и родителями других детей. 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28596" y="4214818"/>
            <a:ext cx="85011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Убедитесь, что в распоряжении воспитательницы есть список всех ваших</a:t>
            </a:r>
          </a:p>
          <a:p>
            <a:r>
              <a:rPr lang="ru-RU" dirty="0" smtClean="0">
                <a:solidFill>
                  <a:srgbClr val="00B0F0"/>
                </a:solidFill>
              </a:rPr>
              <a:t>телефонов  на случай, если вы срочно понадобитесь.</a:t>
            </a:r>
          </a:p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5000636"/>
            <a:ext cx="85011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Если ваш малыш склонен к аллергии на тот или иной продукт или лекарство, обязательно поставьте персонал садика в известность и убедитесь, что эта информация правильно и четко записана.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91977" y="260649"/>
            <a:ext cx="995647" cy="10480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500"/>
                            </p:stCondLst>
                            <p:childTnLst>
                              <p:par>
                                <p:cTn id="18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500"/>
                            </p:stCondLst>
                            <p:childTnLst>
                              <p:par>
                                <p:cTn id="26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9500"/>
                            </p:stCondLst>
                            <p:childTnLst>
                              <p:par>
                                <p:cTn id="34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2500"/>
                            </p:stCondLst>
                            <p:childTnLst>
                              <p:par>
                                <p:cTn id="42" presetID="58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  <p:bldP spid="6" grpId="0"/>
      <p:bldP spid="7" grpId="0"/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505</TotalTime>
  <Words>915</Words>
  <Application>Microsoft Office PowerPoint</Application>
  <PresentationFormat>Экран (4:3)</PresentationFormat>
  <Paragraphs>90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Аспект</vt:lpstr>
      <vt:lpstr>Слайд 1</vt:lpstr>
      <vt:lpstr>Слайд 2</vt:lpstr>
      <vt:lpstr>Степени  адаптации</vt:lpstr>
      <vt:lpstr>Легкая адаптация</vt:lpstr>
      <vt:lpstr>Средняя адаптация</vt:lpstr>
      <vt:lpstr>Тяжелая  адаптация</vt:lpstr>
      <vt:lpstr>Мамины тревоги</vt:lpstr>
      <vt:lpstr>Мамины тревоги</vt:lpstr>
      <vt:lpstr>Рекомендации родителям</vt:lpstr>
      <vt:lpstr>Рекомендации родителям</vt:lpstr>
      <vt:lpstr>Рекомендации родителям</vt:lpstr>
      <vt:lpstr>Напутствие любящим папам и мамам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XTreme</cp:lastModifiedBy>
  <cp:revision>50</cp:revision>
  <dcterms:created xsi:type="dcterms:W3CDTF">2011-10-11T08:34:17Z</dcterms:created>
  <dcterms:modified xsi:type="dcterms:W3CDTF">2015-01-11T06:38:59Z</dcterms:modified>
</cp:coreProperties>
</file>