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0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09103C-087F-4A95-ADC2-84A791460273}" type="datetimeFigureOut">
              <a:rPr lang="ru-RU" smtClean="0"/>
              <a:pPr/>
              <a:t>01.12.2014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45A7BC-4C19-4C65-882A-E11B181ACF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09103C-087F-4A95-ADC2-84A791460273}" type="datetimeFigureOut">
              <a:rPr lang="ru-RU" smtClean="0"/>
              <a:pPr/>
              <a:t>01.12.2014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45A7BC-4C19-4C65-882A-E11B181ACF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09103C-087F-4A95-ADC2-84A791460273}" type="datetimeFigureOut">
              <a:rPr lang="ru-RU" smtClean="0"/>
              <a:pPr/>
              <a:t>01.12.2014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45A7BC-4C19-4C65-882A-E11B181ACF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09103C-087F-4A95-ADC2-84A791460273}" type="datetimeFigureOut">
              <a:rPr lang="ru-RU" smtClean="0"/>
              <a:pPr/>
              <a:t>01.12.2014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45A7BC-4C19-4C65-882A-E11B181ACF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09103C-087F-4A95-ADC2-84A791460273}" type="datetimeFigureOut">
              <a:rPr lang="ru-RU" smtClean="0"/>
              <a:pPr/>
              <a:t>01.12.2014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45A7BC-4C19-4C65-882A-E11B181ACF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09103C-087F-4A95-ADC2-84A791460273}" type="datetimeFigureOut">
              <a:rPr lang="ru-RU" smtClean="0"/>
              <a:pPr/>
              <a:t>01.12.2014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45A7BC-4C19-4C65-882A-E11B181ACF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09103C-087F-4A95-ADC2-84A791460273}" type="datetimeFigureOut">
              <a:rPr lang="ru-RU" smtClean="0"/>
              <a:pPr/>
              <a:t>01.12.2014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45A7BC-4C19-4C65-882A-E11B181ACF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09103C-087F-4A95-ADC2-84A791460273}" type="datetimeFigureOut">
              <a:rPr lang="ru-RU" smtClean="0"/>
              <a:pPr/>
              <a:t>01.12.2014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45A7BC-4C19-4C65-882A-E11B181ACF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09103C-087F-4A95-ADC2-84A791460273}" type="datetimeFigureOut">
              <a:rPr lang="ru-RU" smtClean="0"/>
              <a:pPr/>
              <a:t>01.12.2014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45A7BC-4C19-4C65-882A-E11B181ACF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09103C-087F-4A95-ADC2-84A791460273}" type="datetimeFigureOut">
              <a:rPr lang="ru-RU" smtClean="0"/>
              <a:pPr/>
              <a:t>01.12.2014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45A7BC-4C19-4C65-882A-E11B181ACF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09103C-087F-4A95-ADC2-84A791460273}" type="datetimeFigureOut">
              <a:rPr lang="ru-RU" smtClean="0"/>
              <a:pPr/>
              <a:t>01.12.2014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45A7BC-4C19-4C65-882A-E11B181ACF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09103C-087F-4A95-ADC2-84A791460273}" type="datetimeFigureOut">
              <a:rPr lang="ru-RU" smtClean="0"/>
              <a:pPr/>
              <a:t>01.12.2014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45A7BC-4C19-4C65-882A-E11B181ACF9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Деловая игра для педагогов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286124"/>
            <a:ext cx="6400800" cy="2352676"/>
          </a:xfrm>
        </p:spPr>
        <p:txBody>
          <a:bodyPr>
            <a:normAutofit/>
          </a:bodyPr>
          <a:lstStyle/>
          <a:p>
            <a:r>
              <a:rPr lang="ru-RU" sz="2800" b="1" i="1" dirty="0" smtClean="0"/>
              <a:t>«Знатоки ФГОС дошкольного образования»</a:t>
            </a:r>
            <a:endParaRPr lang="ru-RU" sz="2800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857364"/>
            <a:ext cx="7772400" cy="4286280"/>
          </a:xfrm>
        </p:spPr>
        <p:txBody>
          <a:bodyPr>
            <a:normAutofit fontScale="90000"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 каких видах деятельности реализуется содержание образовательных областей в дошкольном возрасте? 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Выбрать правильные ответы.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2000" b="0" dirty="0" smtClean="0">
                <a:latin typeface="Times New Roman" pitchFamily="18" charset="0"/>
                <a:cs typeface="Times New Roman" pitchFamily="18" charset="0"/>
              </a:rPr>
              <a:t>экспериментирование с материалами и веществами</a:t>
            </a:r>
            <a:br>
              <a:rPr lang="ru-RU" sz="2000" b="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0" dirty="0" smtClean="0">
                <a:latin typeface="Times New Roman" pitchFamily="18" charset="0"/>
                <a:cs typeface="Times New Roman" pitchFamily="18" charset="0"/>
              </a:rPr>
              <a:t>-двигательная активность</a:t>
            </a:r>
            <a:br>
              <a:rPr lang="ru-RU" sz="2000" b="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0" dirty="0" smtClean="0">
                <a:latin typeface="Times New Roman" pitchFamily="18" charset="0"/>
                <a:cs typeface="Times New Roman" pitchFamily="18" charset="0"/>
              </a:rPr>
              <a:t>-общение со взрослым</a:t>
            </a:r>
            <a:br>
              <a:rPr lang="ru-RU" sz="2000" b="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0" dirty="0" smtClean="0">
                <a:latin typeface="Times New Roman" pitchFamily="18" charset="0"/>
                <a:cs typeface="Times New Roman" pitchFamily="18" charset="0"/>
              </a:rPr>
              <a:t>-познавательно-исследовательская деятельность</a:t>
            </a:r>
            <a:br>
              <a:rPr lang="ru-RU" sz="2000" b="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0" dirty="0" smtClean="0">
                <a:latin typeface="Times New Roman" pitchFamily="18" charset="0"/>
                <a:cs typeface="Times New Roman" pitchFamily="18" charset="0"/>
              </a:rPr>
              <a:t>-рассматривание картинок</a:t>
            </a:r>
            <a:br>
              <a:rPr lang="ru-RU" sz="2000" b="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0" dirty="0" smtClean="0">
                <a:latin typeface="Times New Roman" pitchFamily="18" charset="0"/>
                <a:cs typeface="Times New Roman" pitchFamily="18" charset="0"/>
              </a:rPr>
              <a:t>-действия с предметами-орудиями</a:t>
            </a:r>
            <a:br>
              <a:rPr lang="ru-RU" sz="2000" b="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0" dirty="0" smtClean="0">
                <a:latin typeface="Times New Roman" pitchFamily="18" charset="0"/>
                <a:cs typeface="Times New Roman" pitchFamily="18" charset="0"/>
              </a:rPr>
              <a:t>-продуктивная деятельность</a:t>
            </a:r>
            <a:br>
              <a:rPr lang="ru-RU" sz="2000" b="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0" dirty="0" smtClean="0">
                <a:latin typeface="Times New Roman" pitchFamily="18" charset="0"/>
                <a:cs typeface="Times New Roman" pitchFamily="18" charset="0"/>
              </a:rPr>
              <a:t>-совместные игры со сверстниками  под руководством взрослого</a:t>
            </a:r>
            <a:br>
              <a:rPr lang="ru-RU" sz="2000" b="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0" dirty="0" smtClean="0">
                <a:latin typeface="Times New Roman" pitchFamily="18" charset="0"/>
                <a:cs typeface="Times New Roman" pitchFamily="18" charset="0"/>
              </a:rPr>
              <a:t>-игровая деятельность</a:t>
            </a:r>
            <a:br>
              <a:rPr lang="ru-RU" sz="2000" b="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0" dirty="0" smtClean="0">
                <a:latin typeface="Times New Roman" pitchFamily="18" charset="0"/>
                <a:cs typeface="Times New Roman" pitchFamily="18" charset="0"/>
              </a:rPr>
              <a:t>-предметная деятельность и игры с динамическими игрушками</a:t>
            </a:r>
            <a:endParaRPr lang="ru-RU" sz="2000" b="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1357299"/>
            <a:ext cx="7772400" cy="428627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7 задание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2643182"/>
            <a:ext cx="7772400" cy="3125793"/>
          </a:xfrm>
        </p:spPr>
        <p:txBody>
          <a:bodyPr>
            <a:norm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Как вы можете представить реализацию принципа развивающей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предметно-пространтственной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среды в вашей группе?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0" dirty="0" smtClean="0">
                <a:latin typeface="Times New Roman" pitchFamily="18" charset="0"/>
                <a:cs typeface="Times New Roman" pitchFamily="18" charset="0"/>
              </a:rPr>
              <a:t>1) </a:t>
            </a:r>
            <a:r>
              <a:rPr lang="ru-RU" sz="2000" b="0" dirty="0" err="1" smtClean="0">
                <a:latin typeface="Times New Roman" pitchFamily="18" charset="0"/>
                <a:cs typeface="Times New Roman" pitchFamily="18" charset="0"/>
              </a:rPr>
              <a:t>Трансформируемость</a:t>
            </a:r>
            <a:r>
              <a:rPr lang="ru-RU" sz="2000" b="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0" dirty="0" smtClean="0">
                <a:latin typeface="Times New Roman" pitchFamily="18" charset="0"/>
                <a:cs typeface="Times New Roman" pitchFamily="18" charset="0"/>
              </a:rPr>
              <a:t>2)</a:t>
            </a:r>
            <a:r>
              <a:rPr lang="ru-RU" sz="2000" b="0" dirty="0" err="1" smtClean="0">
                <a:latin typeface="Times New Roman" pitchFamily="18" charset="0"/>
                <a:cs typeface="Times New Roman" pitchFamily="18" charset="0"/>
              </a:rPr>
              <a:t>полифункциональность</a:t>
            </a:r>
            <a:endParaRPr lang="ru-RU" sz="2000" b="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1142985"/>
            <a:ext cx="7772400" cy="714379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8 задание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082924"/>
          </a:xfrm>
        </p:spPr>
        <p:txBody>
          <a:bodyPr>
            <a:norm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Итог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Сегодня в ходе деловой игры мы с вами активизировали наши знания в области ФГОС ДО.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Благодарю вас, коллеги, за творчество, активность и проявленный профессионализм.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Награждение.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subTitle" idx="1"/>
          </p:nvPr>
        </p:nvSpPr>
        <p:spPr>
          <a:xfrm>
            <a:off x="785786" y="2214554"/>
            <a:ext cx="6986614" cy="2928958"/>
          </a:xfrm>
        </p:spPr>
        <p:txBody>
          <a:bodyPr>
            <a:norm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Цель: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Активизация мыслительной деятельности педагогов в знании основных положений, понятий и принципов ФГОС ДО.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2214554"/>
            <a:ext cx="7772400" cy="3554421"/>
          </a:xfrm>
        </p:spPr>
        <p:txBody>
          <a:bodyPr>
            <a:normAutofit/>
          </a:bodyPr>
          <a:lstStyle/>
          <a:p>
            <a:r>
              <a:rPr lang="ru-RU" sz="2800" b="0" dirty="0" smtClean="0">
                <a:latin typeface="Times New Roman" pitchFamily="18" charset="0"/>
                <a:cs typeface="Times New Roman" pitchFamily="18" charset="0"/>
              </a:rPr>
              <a:t>Что означают  следующие </a:t>
            </a:r>
            <a:r>
              <a:rPr lang="ru-RU" sz="2800" b="0" dirty="0" smtClean="0">
                <a:latin typeface="Times New Roman" pitchFamily="18" charset="0"/>
                <a:cs typeface="Times New Roman" pitchFamily="18" charset="0"/>
              </a:rPr>
              <a:t>аббревиатуры</a:t>
            </a:r>
            <a:r>
              <a:rPr lang="ru-RU" sz="2800" b="0" dirty="0" smtClean="0">
                <a:latin typeface="Times New Roman" pitchFamily="18" charset="0"/>
                <a:cs typeface="Times New Roman" pitchFamily="18" charset="0"/>
              </a:rPr>
              <a:t>?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ФГОС ДО</a:t>
            </a:r>
            <a:r>
              <a:rPr lang="ru-RU" sz="2800" b="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ООП ДО</a:t>
            </a:r>
            <a:r>
              <a:rPr lang="ru-RU" sz="2800" b="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РППС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1071547"/>
            <a:ext cx="7772400" cy="857255"/>
          </a:xfrm>
        </p:spPr>
        <p:txBody>
          <a:bodyPr>
            <a:norm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1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Задание (для капитанов)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2143116"/>
            <a:ext cx="7772400" cy="4429156"/>
          </a:xfrm>
        </p:spPr>
        <p:txBody>
          <a:bodyPr>
            <a:no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Вставьте пропущенные слова: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0" dirty="0" smtClean="0">
                <a:latin typeface="Times New Roman" pitchFamily="18" charset="0"/>
                <a:cs typeface="Times New Roman" pitchFamily="18" charset="0"/>
              </a:rPr>
              <a:t>1) ……….основной образовательной Программы и ее объему </a:t>
            </a:r>
            <a:br>
              <a:rPr lang="ru-RU" sz="2000" b="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0" dirty="0" smtClean="0">
                <a:latin typeface="Times New Roman" pitchFamily="18" charset="0"/>
                <a:cs typeface="Times New Roman" pitchFamily="18" charset="0"/>
              </a:rPr>
              <a:t>2) условиям………...основной образовательной Программы</a:t>
            </a:r>
            <a:br>
              <a:rPr lang="ru-RU" sz="2000" b="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0" dirty="0" smtClean="0">
                <a:latin typeface="Times New Roman" pitchFamily="18" charset="0"/>
                <a:cs typeface="Times New Roman" pitchFamily="18" charset="0"/>
              </a:rPr>
              <a:t>3)……….освоения основной образовательной Программы</a:t>
            </a:r>
            <a:endParaRPr lang="ru-RU" sz="2000" b="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1071547"/>
            <a:ext cx="7772400" cy="1000131"/>
          </a:xfrm>
        </p:spPr>
        <p:txBody>
          <a:bodyPr>
            <a:norm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2 Задание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2357430"/>
            <a:ext cx="7772400" cy="3411545"/>
          </a:xfrm>
        </p:spPr>
        <p:txBody>
          <a:bodyPr>
            <a:normAutofit/>
          </a:bodyPr>
          <a:lstStyle/>
          <a:p>
            <a:r>
              <a:rPr lang="ru-RU" sz="2800" b="0" dirty="0" smtClean="0">
                <a:latin typeface="Times New Roman" pitchFamily="18" charset="0"/>
                <a:cs typeface="Times New Roman" pitchFamily="18" charset="0"/>
              </a:rPr>
              <a:t>Сколько образовательных областей определяет ФГОС ДО?</a:t>
            </a:r>
            <a:endParaRPr lang="ru-RU" sz="2800" b="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857233"/>
            <a:ext cx="7772400" cy="1143007"/>
          </a:xfrm>
        </p:spPr>
        <p:txBody>
          <a:bodyPr>
            <a:norm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3 задание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571612"/>
            <a:ext cx="7772400" cy="4714908"/>
          </a:xfrm>
        </p:spPr>
        <p:txBody>
          <a:bodyPr>
            <a:no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Определите,</a:t>
            </a:r>
            <a:r>
              <a:rPr lang="ru-RU" sz="2800" b="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0" dirty="0" smtClean="0">
                <a:latin typeface="Times New Roman" pitchFamily="18" charset="0"/>
                <a:cs typeface="Times New Roman" pitchFamily="18" charset="0"/>
              </a:rPr>
              <a:t>к какой образовательной области относятся следующие задачи:</a:t>
            </a:r>
            <a:br>
              <a:rPr lang="ru-RU" sz="2000" b="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1)-</a:t>
            </a:r>
            <a:r>
              <a:rPr lang="ru-RU" sz="2000" b="0" dirty="0" smtClean="0">
                <a:latin typeface="Times New Roman" pitchFamily="18" charset="0"/>
                <a:cs typeface="Times New Roman" pitchFamily="18" charset="0"/>
              </a:rPr>
              <a:t>развитие интересов детей, любознательности;</a:t>
            </a:r>
            <a:br>
              <a:rPr lang="ru-RU" sz="2000" b="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000" b="0" dirty="0" smtClean="0">
                <a:latin typeface="Times New Roman" pitchFamily="18" charset="0"/>
                <a:cs typeface="Times New Roman" pitchFamily="18" charset="0"/>
              </a:rPr>
              <a:t>-развития воображения и творческой активности;</a:t>
            </a:r>
            <a:br>
              <a:rPr lang="ru-RU" sz="2000" b="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3-</a:t>
            </a:r>
            <a:r>
              <a:rPr lang="ru-RU" sz="2000" b="0" dirty="0" smtClean="0">
                <a:latin typeface="Times New Roman" pitchFamily="18" charset="0"/>
                <a:cs typeface="Times New Roman" pitchFamily="18" charset="0"/>
              </a:rPr>
              <a:t>формирование первичных представлений о себе и о других людях, объектах окружающего мира, о их свойствах и  отношениях.</a:t>
            </a:r>
            <a:endParaRPr lang="ru-RU" sz="2000" b="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785795"/>
            <a:ext cx="7772400" cy="500065"/>
          </a:xfrm>
        </p:spPr>
        <p:txBody>
          <a:bodyPr>
            <a:normAutofit lnSpcReduction="10000"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4 Задание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714357"/>
            <a:ext cx="7772400" cy="3500461"/>
          </a:xfrm>
        </p:spPr>
        <p:txBody>
          <a:bodyPr>
            <a:no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-усвоение норм и ценностей, принятых в обществе;</a:t>
            </a:r>
          </a:p>
          <a:p>
            <a:pPr>
              <a:buFontTx/>
              <a:buChar char="-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Развитие общения и взаимодействия ребенка со взрослыми и сверстниками;</a:t>
            </a:r>
          </a:p>
          <a:p>
            <a:pPr>
              <a:buFontTx/>
              <a:buChar char="-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-формирование позитивных установок к различным видам т руда и творчества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2071678"/>
            <a:ext cx="7772400" cy="4286280"/>
          </a:xfrm>
        </p:spPr>
        <p:txBody>
          <a:bodyPr>
            <a:noAutofit/>
          </a:bodyPr>
          <a:lstStyle/>
          <a:p>
            <a:r>
              <a:rPr lang="ru-RU" sz="2000" b="0" dirty="0" smtClean="0">
                <a:latin typeface="Times New Roman" pitchFamily="18" charset="0"/>
                <a:cs typeface="Times New Roman" pitchFamily="18" charset="0"/>
              </a:rPr>
              <a:t>Какие требования (принципы) к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РППС </a:t>
            </a:r>
            <a:r>
              <a:rPr lang="ru-RU" sz="2000" b="0" dirty="0" smtClean="0">
                <a:latin typeface="Times New Roman" pitchFamily="18" charset="0"/>
                <a:cs typeface="Times New Roman" pitchFamily="18" charset="0"/>
              </a:rPr>
              <a:t>необходимо учитывать при реализации Программы?</a:t>
            </a:r>
            <a:br>
              <a:rPr lang="ru-RU" sz="2000" b="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0" dirty="0" smtClean="0">
                <a:latin typeface="Times New Roman" pitchFamily="18" charset="0"/>
                <a:cs typeface="Times New Roman" pitchFamily="18" charset="0"/>
              </a:rPr>
              <a:t>Насыщенность</a:t>
            </a:r>
            <a:br>
              <a:rPr lang="ru-RU" sz="2000" b="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0" dirty="0" smtClean="0">
                <a:latin typeface="Times New Roman" pitchFamily="18" charset="0"/>
                <a:cs typeface="Times New Roman" pitchFamily="18" charset="0"/>
              </a:rPr>
              <a:t>Вариативность</a:t>
            </a:r>
            <a:br>
              <a:rPr lang="ru-RU" sz="2000" b="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0" dirty="0" smtClean="0">
                <a:latin typeface="Times New Roman" pitchFamily="18" charset="0"/>
                <a:cs typeface="Times New Roman" pitchFamily="18" charset="0"/>
              </a:rPr>
              <a:t>Информативность</a:t>
            </a:r>
            <a:br>
              <a:rPr lang="ru-RU" sz="2000" b="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0" dirty="0" err="1" smtClean="0">
                <a:latin typeface="Times New Roman" pitchFamily="18" charset="0"/>
                <a:cs typeface="Times New Roman" pitchFamily="18" charset="0"/>
              </a:rPr>
              <a:t>Полифункциональность</a:t>
            </a:r>
            <a:r>
              <a:rPr lang="ru-RU" sz="2000" b="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0" dirty="0" smtClean="0">
                <a:latin typeface="Times New Roman" pitchFamily="18" charset="0"/>
                <a:cs typeface="Times New Roman" pitchFamily="18" charset="0"/>
              </a:rPr>
              <a:t>Доступность</a:t>
            </a:r>
            <a:br>
              <a:rPr lang="ru-RU" sz="2000" b="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0" dirty="0" smtClean="0">
                <a:latin typeface="Times New Roman" pitchFamily="18" charset="0"/>
                <a:cs typeface="Times New Roman" pitchFamily="18" charset="0"/>
              </a:rPr>
              <a:t>Целесообразность</a:t>
            </a:r>
            <a:br>
              <a:rPr lang="ru-RU" sz="2000" b="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0" dirty="0" smtClean="0">
                <a:latin typeface="Times New Roman" pitchFamily="18" charset="0"/>
                <a:cs typeface="Times New Roman" pitchFamily="18" charset="0"/>
              </a:rPr>
              <a:t>Безопасность</a:t>
            </a:r>
            <a:br>
              <a:rPr lang="ru-RU" sz="2000" b="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0" dirty="0" smtClean="0">
                <a:latin typeface="Times New Roman" pitchFamily="18" charset="0"/>
                <a:cs typeface="Times New Roman" pitchFamily="18" charset="0"/>
              </a:rPr>
              <a:t>индивидуальность</a:t>
            </a:r>
            <a:br>
              <a:rPr lang="ru-RU" sz="2000" b="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0" dirty="0" err="1" smtClean="0">
                <a:latin typeface="Times New Roman" pitchFamily="18" charset="0"/>
                <a:cs typeface="Times New Roman" pitchFamily="18" charset="0"/>
              </a:rPr>
              <a:t>Трансформируемость</a:t>
            </a:r>
            <a:endParaRPr lang="ru-RU" sz="2000" b="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714357"/>
            <a:ext cx="7772400" cy="928693"/>
          </a:xfrm>
        </p:spPr>
        <p:txBody>
          <a:bodyPr>
            <a:norm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5 задание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857364"/>
            <a:ext cx="7772400" cy="4429156"/>
          </a:xfrm>
        </p:spPr>
        <p:txBody>
          <a:bodyPr>
            <a:normAutofit fontScale="90000"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 какому требованию относятся критерии:</a:t>
            </a:r>
            <a:r>
              <a:rPr lang="ru-RU" sz="2000" b="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ru-RU" sz="2000" b="0" dirty="0" smtClean="0">
                <a:latin typeface="Times New Roman" pitchFamily="18" charset="0"/>
                <a:cs typeface="Times New Roman" pitchFamily="18" charset="0"/>
              </a:rPr>
              <a:t>соответствие среды возрастным возможностям детей и содержанию Программы; наличие средств обучения и воспитания, разнообразие материалов для всех видов активности воспитанников, экспериментирование с доступными детям материалами;</a:t>
            </a:r>
            <a:br>
              <a:rPr lang="ru-RU" sz="2000" b="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000" b="0" dirty="0" smtClean="0">
                <a:latin typeface="Times New Roman" pitchFamily="18" charset="0"/>
                <a:cs typeface="Times New Roman" pitchFamily="18" charset="0"/>
              </a:rPr>
              <a:t>возможность изменений предметно-пространственной среды в зависимости от образовательной ситуации, в том числе от меняющихся интересов и возможностей детей;</a:t>
            </a:r>
            <a:br>
              <a:rPr lang="ru-RU" sz="2000" b="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3.</a:t>
            </a:r>
            <a:r>
              <a:rPr lang="ru-RU" sz="2000" b="0" dirty="0" smtClean="0">
                <a:latin typeface="Times New Roman" pitchFamily="18" charset="0"/>
                <a:cs typeface="Times New Roman" pitchFamily="18" charset="0"/>
              </a:rPr>
              <a:t>возможность разнообразного использования различных составляющих среды, пригодных для использования в разных видах детской активности;</a:t>
            </a:r>
            <a:br>
              <a:rPr lang="ru-RU" sz="2000" b="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sz="2000" b="0" dirty="0" smtClean="0">
                <a:latin typeface="Times New Roman" pitchFamily="18" charset="0"/>
                <a:cs typeface="Times New Roman" pitchFamily="18" charset="0"/>
              </a:rPr>
              <a:t>.наличие различных пространств (для игры, конструирования, уединения </a:t>
            </a:r>
            <a:r>
              <a:rPr lang="ru-RU" sz="2000" b="0" dirty="0" err="1" smtClean="0">
                <a:latin typeface="Times New Roman" pitchFamily="18" charset="0"/>
                <a:cs typeface="Times New Roman" pitchFamily="18" charset="0"/>
              </a:rPr>
              <a:t>ипр</a:t>
            </a:r>
            <a:r>
              <a:rPr lang="ru-RU" sz="2000" b="0" dirty="0" smtClean="0">
                <a:latin typeface="Times New Roman" pitchFamily="18" charset="0"/>
                <a:cs typeface="Times New Roman" pitchFamily="18" charset="0"/>
              </a:rPr>
              <a:t>.) разнообразных материалов, игр, игрушек и оборудования, периодическую сменяемость  и появление новых предметов.</a:t>
            </a:r>
            <a:endParaRPr lang="ru-RU" sz="2000" b="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928671"/>
            <a:ext cx="7772400" cy="857255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6 Задание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79</TotalTime>
  <Words>141</Words>
  <Application>Microsoft Office PowerPoint</Application>
  <PresentationFormat>Экран (4:3)</PresentationFormat>
  <Paragraphs>24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Деловая игра для педагогов </vt:lpstr>
      <vt:lpstr>Слайд 2</vt:lpstr>
      <vt:lpstr>Что означают  следующие аббревиатуры?  ФГОС ДО  ООП ДО  РППС</vt:lpstr>
      <vt:lpstr>Вставьте пропущенные слова:  1) ……….основной образовательной Программы и ее объему   2) условиям………...основной образовательной Программы  3)……….освоения основной образовательной Программы</vt:lpstr>
      <vt:lpstr>Сколько образовательных областей определяет ФГОС ДО?</vt:lpstr>
      <vt:lpstr>Определите,  к какой образовательной области относятся следующие задачи:  1)-развитие интересов детей, любознательности;  2-развития воображения и творческой активности;  3-формирование первичных представлений о себе и о других людях, объектах окружающего мира, о их свойствах и  отношениях.</vt:lpstr>
      <vt:lpstr>Слайд 7</vt:lpstr>
      <vt:lpstr>Какие требования (принципы) к РППС необходимо учитывать при реализации Программы?  Насыщенность Вариативность Информативность Полифункциональность Доступность Целесообразность Безопасность индивидуальность Трансформируемость</vt:lpstr>
      <vt:lpstr>К какому требованию относятся критерии: 1. соответствие среды возрастным возможностям детей и содержанию Программы; наличие средств обучения и воспитания, разнообразие материалов для всех видов активности воспитанников, экспериментирование с доступными детям материалами; 2. возможность изменений предметно-пространственной среды в зависимости от образовательной ситуации, в том числе от меняющихся интересов и возможностей детей; 3.возможность разнообразного использования различных составляющих среды, пригодных для использования в разных видах детской активности; 4.наличие различных пространств (для игры, конструирования, уединения ипр.) разнообразных материалов, игр, игрушек и оборудования, периодическую сменяемость  и появление новых предметов.</vt:lpstr>
      <vt:lpstr>В каких видах деятельности реализуется содержание образовательных областей в дошкольном возрасте?  Выбрать правильные ответы. -экспериментирование с материалами и веществами -двигательная активность -общение со взрослым -познавательно-исследовательская деятельность -рассматривание картинок -действия с предметами-орудиями -продуктивная деятельность -совместные игры со сверстниками  под руководством взрослого -игровая деятельность -предметная деятельность и игры с динамическими игрушками</vt:lpstr>
      <vt:lpstr>Как вы можете представить реализацию принципа развивающей предметно-пространтственной среды в вашей группе?  1) Трансформируемость  2)полифункциональность</vt:lpstr>
      <vt:lpstr>Итог Сегодня в ходе деловой игры мы с вами активизировали наши знания в области ФГОС ДО. Благодарю вас, коллеги, за творчество, активность и проявленный профессионализм. Награждение.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Деловая игра для педагогов</dc:title>
  <dc:creator>user</dc:creator>
  <cp:lastModifiedBy>наталья</cp:lastModifiedBy>
  <cp:revision>10</cp:revision>
  <dcterms:created xsi:type="dcterms:W3CDTF">2014-11-17T08:18:28Z</dcterms:created>
  <dcterms:modified xsi:type="dcterms:W3CDTF">2014-12-01T07:29:46Z</dcterms:modified>
</cp:coreProperties>
</file>