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1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  <p:sldId id="269" r:id="rId14"/>
    <p:sldId id="270" r:id="rId15"/>
    <p:sldId id="271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Nik" initials="N" lastIdx="0" clrIdx="0">
    <p:extLst>
      <p:ext uri="{19B8F6BF-5375-455C-9EA6-DF929625EA0E}">
        <p15:presenceInfo xmlns="" xmlns:p15="http://schemas.microsoft.com/office/powerpoint/2012/main" userId="Nik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22" d="100"/>
          <a:sy n="122" d="100"/>
        </p:scale>
        <p:origin x="-96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4955" y="1447800"/>
            <a:ext cx="8825658" cy="3329581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4955" y="4777380"/>
            <a:ext cx="8825658" cy="861420"/>
          </a:xfrm>
        </p:spPr>
        <p:txBody>
          <a:bodyPr anchor="t"/>
          <a:lstStyle>
            <a:lvl1pPr marL="0" indent="0" algn="l">
              <a:buNone/>
              <a:defRPr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AD347D-5ACD-4C99-B74B-A9C85AD731AF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77054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4800587"/>
            <a:ext cx="882565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54955" y="685800"/>
            <a:ext cx="8825658" cy="3640666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6" y="5367325"/>
            <a:ext cx="8825656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7058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1447800"/>
            <a:ext cx="8825659" cy="19812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8825659" cy="23622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733368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74801" y="1447800"/>
            <a:ext cx="7999315" cy="2323374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Text Placeholder 3"/>
          <p:cNvSpPr>
            <a:spLocks noGrp="1"/>
          </p:cNvSpPr>
          <p:nvPr>
            <p:ph type="body" sz="half" idx="14"/>
          </p:nvPr>
        </p:nvSpPr>
        <p:spPr>
          <a:xfrm>
            <a:off x="1930400" y="3771174"/>
            <a:ext cx="7279649" cy="342174"/>
          </a:xfrm>
        </p:spPr>
        <p:txBody>
          <a:bodyPr vert="horz" lIns="91440" tIns="45720" rIns="91440" bIns="45720" rtlCol="0" anchor="t">
            <a:normAutofit/>
          </a:bodyPr>
          <a:lstStyle>
            <a:lvl1pPr marL="0" indent="0">
              <a:buNone/>
              <a:defRPr lang="en-US" sz="1400" b="0" i="0" kern="1200" cap="small" dirty="0">
                <a:solidFill>
                  <a:schemeClr val="bg2">
                    <a:lumMod val="40000"/>
                    <a:lumOff val="60000"/>
                  </a:schemeClr>
                </a:solidFill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4350657"/>
            <a:ext cx="8825659" cy="1676400"/>
          </a:xfrm>
        </p:spPr>
        <p:txBody>
          <a:bodyPr anchor="ctr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98295" y="971253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9330490" y="2613787"/>
            <a:ext cx="801912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r">
              <a:defRPr sz="12200" b="0" i="0">
                <a:solidFill>
                  <a:schemeClr val="bg2">
                    <a:lumMod val="40000"/>
                    <a:lumOff val="60000"/>
                  </a:schemeClr>
                </a:solidFill>
                <a:latin typeface="Arial"/>
                <a:ea typeface="+mj-ea"/>
                <a:cs typeface="+mj-cs"/>
              </a:defRPr>
            </a:lvl1pPr>
          </a:lstStyle>
          <a:p>
            <a:pPr lvl="0"/>
            <a:r>
              <a:rPr lang="en-US" dirty="0"/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117689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4" y="3124201"/>
            <a:ext cx="8825660" cy="165318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4" y="4777381"/>
            <a:ext cx="8825659" cy="860400"/>
          </a:xfrm>
        </p:spPr>
        <p:txBody>
          <a:bodyPr anchor="t"/>
          <a:lstStyle>
            <a:lvl1pPr marL="0" indent="0" algn="l">
              <a:buNone/>
              <a:defRPr sz="2000" cap="none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371881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Три колонк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2947" y="198120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15"/>
          </p:nvPr>
        </p:nvSpPr>
        <p:spPr>
          <a:xfrm>
            <a:off x="652463" y="266700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3659" y="1981200"/>
            <a:ext cx="293624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Text Placeholder 3"/>
          <p:cNvSpPr>
            <a:spLocks noGrp="1"/>
          </p:cNvSpPr>
          <p:nvPr>
            <p:ph type="body" sz="half" idx="16"/>
          </p:nvPr>
        </p:nvSpPr>
        <p:spPr>
          <a:xfrm>
            <a:off x="3873106" y="266700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1981200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half" idx="17"/>
          </p:nvPr>
        </p:nvSpPr>
        <p:spPr>
          <a:xfrm>
            <a:off x="7124700" y="266700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7" name="Straight Connector 16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29207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толбец с тремя рисункам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4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52463" y="4250949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9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52463" y="2209800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2" name="Text Placeholder 3"/>
          <p:cNvSpPr>
            <a:spLocks noGrp="1"/>
          </p:cNvSpPr>
          <p:nvPr>
            <p:ph type="body" sz="half" idx="18"/>
          </p:nvPr>
        </p:nvSpPr>
        <p:spPr>
          <a:xfrm>
            <a:off x="652463" y="4827211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89375" y="4250949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0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889374" y="2209800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3" name="Text Placeholder 3"/>
          <p:cNvSpPr>
            <a:spLocks noGrp="1"/>
          </p:cNvSpPr>
          <p:nvPr>
            <p:ph type="body" sz="half" idx="19"/>
          </p:nvPr>
        </p:nvSpPr>
        <p:spPr>
          <a:xfrm>
            <a:off x="3888022" y="4827210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124700" y="4250949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124699" y="2209800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20"/>
          </p:nvPr>
        </p:nvSpPr>
        <p:spPr>
          <a:xfrm>
            <a:off x="7124575" y="4827208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cxnSp>
        <p:nvCxnSpPr>
          <p:cNvPr id="19" name="Straight Connector 18"/>
          <p:cNvCxnSpPr/>
          <p:nvPr/>
        </p:nvCxnSpPr>
        <p:spPr>
          <a:xfrm>
            <a:off x="3726142" y="2133600"/>
            <a:ext cx="0" cy="3962400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Connector 19"/>
          <p:cNvCxnSpPr/>
          <p:nvPr/>
        </p:nvCxnSpPr>
        <p:spPr>
          <a:xfrm>
            <a:off x="6962227" y="2133600"/>
            <a:ext cx="0" cy="3966882"/>
          </a:xfrm>
          <a:prstGeom prst="line">
            <a:avLst/>
          </a:prstGeom>
          <a:ln w="12700" cmpd="sng">
            <a:solidFill>
              <a:schemeClr val="bg2">
                <a:lumMod val="40000"/>
                <a:lumOff val="60000"/>
                <a:alpha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75834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 anchorCtr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832402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304212" y="430213"/>
            <a:ext cx="1752601" cy="5826125"/>
          </a:xfrm>
        </p:spPr>
        <p:txBody>
          <a:bodyPr vert="eaVert" anchor="b" anchorCtr="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52463" y="887414"/>
            <a:ext cx="7423149" cy="536892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683409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85944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6" y="2861733"/>
            <a:ext cx="8825657" cy="1915647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54955" y="4777381"/>
            <a:ext cx="8825658" cy="860400"/>
          </a:xfrm>
        </p:spPr>
        <p:txBody>
          <a:bodyPr anchor="t"/>
          <a:lstStyle>
            <a:lvl1pPr marL="0" indent="0" algn="l">
              <a:buNone/>
              <a:defRPr sz="2000" cap="all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77390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03312" y="2060575"/>
            <a:ext cx="4396339" cy="41957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654493" y="2056092"/>
            <a:ext cx="4396341" cy="4200245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589118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3" y="1905000"/>
            <a:ext cx="439633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03312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4495" y="1905000"/>
            <a:ext cx="43963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bg2">
                    <a:lumMod val="40000"/>
                    <a:lumOff val="60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654495" y="2514600"/>
            <a:ext cx="4396339" cy="374173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6027F-7875-4030-9381-8BD8C4F21935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34501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7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95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740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4953" y="1447800"/>
            <a:ext cx="3401064" cy="1447800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4616" y="1447800"/>
            <a:ext cx="5195997" cy="45720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3" y="3129280"/>
            <a:ext cx="3401063" cy="289559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51135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53907" y="1854192"/>
            <a:ext cx="5092906" cy="1574808"/>
          </a:xfrm>
        </p:spPr>
        <p:txBody>
          <a:bodyPr anchor="b">
            <a:normAutofit/>
          </a:bodyPr>
          <a:lstStyle>
            <a:lvl1pPr algn="l">
              <a:defRPr sz="36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49546" y="1143000"/>
            <a:ext cx="3200400" cy="4572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54954" y="3657600"/>
            <a:ext cx="5084979" cy="137160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09A250-FF31-4206-8172-F9D3106AACB1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0941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4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613"/>
          <a:stretch/>
        </p:blipFill>
        <p:spPr>
          <a:xfrm>
            <a:off x="0" y="2669685"/>
            <a:ext cx="4037012" cy="418831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40"/>
          <a:stretch/>
        </p:blipFill>
        <p:spPr>
          <a:xfrm>
            <a:off x="0" y="2892347"/>
            <a:ext cx="1522412" cy="2365453"/>
          </a:xfrm>
          <a:prstGeom prst="rect">
            <a:avLst/>
          </a:prstGeom>
        </p:spPr>
      </p:pic>
      <p:sp>
        <p:nvSpPr>
          <p:cNvPr id="16" name="Oval 15"/>
          <p:cNvSpPr/>
          <p:nvPr/>
        </p:nvSpPr>
        <p:spPr>
          <a:xfrm>
            <a:off x="8609012" y="1676400"/>
            <a:ext cx="2819400" cy="2819400"/>
          </a:xfrm>
          <a:prstGeom prst="ellipse">
            <a:avLst/>
          </a:prstGeom>
          <a:gradFill flip="none" rotWithShape="1">
            <a:gsLst>
              <a:gs pos="0">
                <a:schemeClr val="bg2">
                  <a:lumMod val="60000"/>
                  <a:lumOff val="40000"/>
                  <a:alpha val="7000"/>
                </a:schemeClr>
              </a:gs>
              <a:gs pos="69000">
                <a:schemeClr val="bg2">
                  <a:lumMod val="60000"/>
                  <a:lumOff val="40000"/>
                  <a:alpha val="0"/>
                </a:schemeClr>
              </a:gs>
              <a:gs pos="36000">
                <a:schemeClr val="bg2">
                  <a:lumMod val="60000"/>
                  <a:lumOff val="40000"/>
                  <a:alpha val="6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7999412" y="0"/>
            <a:ext cx="1603387" cy="114140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3320"/>
          <a:stretch/>
        </p:blipFill>
        <p:spPr>
          <a:xfrm>
            <a:off x="8605878" y="6096000"/>
            <a:ext cx="993734" cy="76200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>
          <a:xfrm>
            <a:off x="10437812" y="0"/>
            <a:ext cx="685800" cy="1143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3312" y="2052918"/>
            <a:ext cx="8946541" cy="41954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5400000">
            <a:off x="10155639" y="1790701"/>
            <a:ext cx="990599" cy="304799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fld id="{4AAD347D-5ACD-4C99-B74B-A9C85AD731AF}" type="datetimeFigureOut">
              <a:rPr lang="en-US" smtClean="0"/>
              <a:pPr/>
              <a:t>2/7/2015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 rot="5400000">
            <a:off x="8951573" y="3225297"/>
            <a:ext cx="3859795" cy="30480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100" b="0" i="0">
                <a:solidFill>
                  <a:schemeClr val="tx1">
                    <a:tint val="75000"/>
                    <a:alpha val="6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10352540" y="295729"/>
            <a:ext cx="838199" cy="7676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ctr">
              <a:defRPr sz="2800" b="0" i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7F1E4F-1CFF-5643-939E-02111984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610742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  <p:sldLayoutId id="2147483684" r:id="rId13"/>
    <p:sldLayoutId id="2147483685" r:id="rId14"/>
    <p:sldLayoutId id="2147483686" r:id="rId15"/>
    <p:sldLayoutId id="2147483687" r:id="rId16"/>
    <p:sldLayoutId id="2147483688" r:id="rId17"/>
  </p:sldLayoutIdLst>
  <p:hf sldNum="0" hdr="0" ftr="0" dt="0"/>
  <p:txStyles>
    <p:titleStyle>
      <a:lvl1pPr algn="l" defTabSz="457200" rtl="0" eaLnBrk="1" latinLnBrk="0" hangingPunct="1">
        <a:spcBef>
          <a:spcPct val="0"/>
        </a:spcBef>
        <a:buNone/>
        <a:defRPr sz="4200" b="0" i="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2000" b="0" i="0" kern="1200">
          <a:solidFill>
            <a:schemeClr val="tx1"/>
          </a:solidFill>
          <a:latin typeface="+mj-lt"/>
          <a:ea typeface="+mj-ea"/>
          <a:cs typeface="+mj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800" b="0" i="0" kern="1200">
          <a:solidFill>
            <a:schemeClr val="tx1"/>
          </a:solidFill>
          <a:latin typeface="+mj-lt"/>
          <a:ea typeface="+mj-ea"/>
          <a:cs typeface="+mj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600" b="0" i="0" kern="1200">
          <a:solidFill>
            <a:schemeClr val="tx1"/>
          </a:solidFill>
          <a:latin typeface="+mj-lt"/>
          <a:ea typeface="+mj-ea"/>
          <a:cs typeface="+mj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5pPr>
      <a:lvl6pPr marL="2506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bg2">
            <a:lumMod val="40000"/>
            <a:lumOff val="60000"/>
          </a:schemeClr>
        </a:buClr>
        <a:buSzPct val="80000"/>
        <a:buFont typeface="Wingdings 3" charset="2"/>
        <a:buChar char=""/>
        <a:defRPr sz="1400" b="0" i="0" kern="1200">
          <a:solidFill>
            <a:schemeClr val="tx1"/>
          </a:solidFill>
          <a:latin typeface="+mj-lt"/>
          <a:ea typeface="+mj-ea"/>
          <a:cs typeface="+mj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tataram.ru/news/archive/article-3641-1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82175" y="906380"/>
            <a:ext cx="9241197" cy="3898232"/>
          </a:xfrm>
        </p:spPr>
        <p:txBody>
          <a:bodyPr/>
          <a:lstStyle/>
          <a:p>
            <a:r>
              <a:rPr lang="ru-RU" sz="5400" dirty="0"/>
              <a:t>Демографическая ситуация в современной России и проблемы неполной </a:t>
            </a:r>
            <a:r>
              <a:rPr lang="ru-RU" sz="5400" dirty="0" smtClean="0"/>
              <a:t>семьи.</a:t>
            </a:r>
            <a:endParaRPr lang="ru-RU" sz="5400" dirty="0"/>
          </a:p>
        </p:txBody>
      </p:sp>
      <p:sp>
        <p:nvSpPr>
          <p:cNvPr id="3" name="TextBox 2"/>
          <p:cNvSpPr txBox="1"/>
          <p:nvPr/>
        </p:nvSpPr>
        <p:spPr>
          <a:xfrm>
            <a:off x="6658256" y="5169434"/>
            <a:ext cx="53463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 ученик 11А </a:t>
            </a:r>
            <a:r>
              <a:rPr lang="ru-RU" dirty="0" smtClean="0"/>
              <a:t>класса МБОУ «СОШ № 10 г. Новоалтайска Алтайского края» : </a:t>
            </a:r>
            <a:r>
              <a:rPr lang="ru-RU" dirty="0" smtClean="0"/>
              <a:t>Тынянов Н. С.</a:t>
            </a:r>
          </a:p>
          <a:p>
            <a:endParaRPr lang="ru-RU" dirty="0" smtClean="0"/>
          </a:p>
          <a:p>
            <a:r>
              <a:rPr lang="ru-RU" dirty="0" smtClean="0"/>
              <a:t>Учитель : </a:t>
            </a:r>
            <a:r>
              <a:rPr lang="ru-RU" dirty="0" err="1" smtClean="0"/>
              <a:t>Милованова</a:t>
            </a:r>
            <a:r>
              <a:rPr lang="ru-RU" dirty="0" smtClean="0"/>
              <a:t> Т.П.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369639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3312" y="667265"/>
            <a:ext cx="9760829" cy="1960339"/>
          </a:xfrm>
        </p:spPr>
        <p:txBody>
          <a:bodyPr/>
          <a:lstStyle/>
          <a:p>
            <a:r>
              <a:rPr lang="ru-RU" sz="3200" dirty="0"/>
              <a:t>Угроза </a:t>
            </a:r>
            <a:r>
              <a:rPr lang="ru-RU" sz="3200" dirty="0" smtClean="0"/>
              <a:t>депопуляции.</a:t>
            </a:r>
            <a:br>
              <a:rPr lang="ru-RU" sz="3200" dirty="0" smtClean="0"/>
            </a:br>
            <a:r>
              <a:rPr lang="ru-RU" sz="3200" dirty="0" smtClean="0"/>
              <a:t> Депопуляция </a:t>
            </a:r>
            <a:r>
              <a:rPr lang="ru-RU" sz="3200" dirty="0"/>
              <a:t>систематическое уменьшение абсолютной численности населения какой-либо страны или территории как следствие суженного воспроизводства населения, когда последующие поколения численно меньше предыдущих (смертность превышает рождаемость высокая эмиграция, войны и локальные конфликты, социальные проблемы: пьянство, наркомания и пр.</a:t>
            </a:r>
          </a:p>
        </p:txBody>
      </p:sp>
    </p:spTree>
    <p:extLst>
      <p:ext uri="{BB962C8B-B14F-4D97-AF65-F5344CB8AC3E}">
        <p14:creationId xmlns:p14="http://schemas.microsoft.com/office/powerpoint/2010/main" val="385619021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2500" y="246772"/>
            <a:ext cx="9404723" cy="1400530"/>
          </a:xfrm>
        </p:spPr>
        <p:txBody>
          <a:bodyPr/>
          <a:lstStyle/>
          <a:p>
            <a:r>
              <a:rPr lang="ru-RU" dirty="0"/>
              <a:t>Модель типичной (идеальной) семьи современного индустриального общества Полная(</a:t>
            </a:r>
            <a:r>
              <a:rPr lang="ru-RU" dirty="0" err="1"/>
              <a:t>нуклеарная</a:t>
            </a:r>
            <a:r>
              <a:rPr lang="ru-RU" dirty="0"/>
              <a:t> – от лат. </a:t>
            </a:r>
            <a:r>
              <a:rPr lang="ru-RU" dirty="0" err="1"/>
              <a:t>nukleus</a:t>
            </a:r>
            <a:r>
              <a:rPr lang="ru-RU" dirty="0"/>
              <a:t> - ядро). Одна пара супругов. Зарегистрированный брак. Работающих в семье двое. Среднее число членов семьи – 3,6 человека.</a:t>
            </a:r>
          </a:p>
        </p:txBody>
      </p:sp>
      <p:pic>
        <p:nvPicPr>
          <p:cNvPr id="4098" name="Picture 2" descr="Stock Photo - Семья &quot; NIFIGA-SEBE.RU - фотографии, клипарты, вектор, картинки и шабло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03013" y="4789144"/>
            <a:ext cx="3188987" cy="20688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3675480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3375" y="1416545"/>
            <a:ext cx="9404723" cy="1400530"/>
          </a:xfrm>
        </p:spPr>
        <p:txBody>
          <a:bodyPr/>
          <a:lstStyle/>
          <a:p>
            <a:r>
              <a:rPr lang="ru-RU" sz="4400" dirty="0"/>
              <a:t>Неполная семья НЕПОЛНАЯ СЕМЬЯ - группа ближайших родственников, состоящая из одного родителя с одним или несколькими несовершеннолетними детьми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3685858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6641" y="106729"/>
            <a:ext cx="9404723" cy="1400530"/>
          </a:xfrm>
        </p:spPr>
        <p:txBody>
          <a:bodyPr/>
          <a:lstStyle/>
          <a:p>
            <a:r>
              <a:rPr lang="ru-RU" sz="3600" dirty="0"/>
              <a:t>Типы неполной </a:t>
            </a:r>
            <a:r>
              <a:rPr lang="ru-RU" sz="3600" dirty="0" smtClean="0"/>
              <a:t>семьи: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-Небрачная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 -Осиротевшая 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-Разведенная</a:t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-распавшаяся</a:t>
            </a:r>
            <a:br>
              <a:rPr lang="ru-RU" sz="3600" dirty="0" smtClean="0"/>
            </a:br>
            <a:r>
              <a:rPr lang="ru-RU" sz="3600" dirty="0"/>
              <a:t/>
            </a:r>
            <a:br>
              <a:rPr lang="ru-RU" sz="3600" dirty="0"/>
            </a:br>
            <a:r>
              <a:rPr lang="ru-RU" sz="3600" dirty="0" smtClean="0"/>
              <a:t> -Различают </a:t>
            </a:r>
            <a:r>
              <a:rPr lang="ru-RU" sz="3600" dirty="0"/>
              <a:t>также отцовскую и </a:t>
            </a:r>
            <a:r>
              <a:rPr lang="ru-RU" sz="3600" dirty="0" smtClean="0"/>
              <a:t>    материнскую </a:t>
            </a:r>
            <a:r>
              <a:rPr lang="ru-RU" sz="3600" dirty="0"/>
              <a:t>семьи</a:t>
            </a:r>
            <a:r>
              <a:rPr lang="ru-RU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5019350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0338" y="652388"/>
            <a:ext cx="9404723" cy="1400530"/>
          </a:xfrm>
        </p:spPr>
        <p:txBody>
          <a:bodyPr/>
          <a:lstStyle/>
          <a:p>
            <a:r>
              <a:rPr lang="ru-RU" sz="2800" dirty="0"/>
              <a:t>Причины увеличения неполных семей Рост неполных семей непосредственно связан со сферой брачно-семейных </a:t>
            </a:r>
            <a:r>
              <a:rPr lang="ru-RU" sz="2800" dirty="0" smtClean="0"/>
              <a:t>отношений : изменение </a:t>
            </a:r>
            <a:r>
              <a:rPr lang="ru-RU" sz="2800" dirty="0"/>
              <a:t>моральных норм в области взаимоотношений полов; </a:t>
            </a:r>
            <a:r>
              <a:rPr lang="ru-RU" sz="2800" dirty="0" smtClean="0"/>
              <a:t> </a:t>
            </a:r>
            <a:r>
              <a:rPr lang="ru-RU" sz="2800" dirty="0"/>
              <a:t>распространение добрачных связей, </a:t>
            </a:r>
            <a:r>
              <a:rPr lang="ru-RU" sz="2800" dirty="0" smtClean="0"/>
              <a:t>изменение </a:t>
            </a:r>
            <a:r>
              <a:rPr lang="ru-RU" sz="2800" dirty="0"/>
              <a:t>традиционных ролей (семейных) мужчины и женщины; </a:t>
            </a:r>
            <a:r>
              <a:rPr lang="ru-RU" sz="2800" dirty="0" smtClean="0"/>
              <a:t>утрата </a:t>
            </a:r>
            <a:r>
              <a:rPr lang="ru-RU" sz="2800" dirty="0"/>
              <a:t>семьей своей производственной функции; </a:t>
            </a:r>
            <a:r>
              <a:rPr lang="ru-RU" sz="2800" dirty="0" smtClean="0"/>
              <a:t> </a:t>
            </a:r>
            <a:r>
              <a:rPr lang="ru-RU" sz="2800" dirty="0"/>
              <a:t>неподготовленность молодежи к браку; </a:t>
            </a:r>
            <a:r>
              <a:rPr lang="ru-RU" sz="2800" dirty="0" smtClean="0"/>
              <a:t>завышенные </a:t>
            </a:r>
            <a:r>
              <a:rPr lang="ru-RU" sz="2800" dirty="0"/>
              <a:t>требования по отношению к брачному партнеру; </a:t>
            </a:r>
            <a:r>
              <a:rPr lang="ru-RU" sz="2800" dirty="0" smtClean="0"/>
              <a:t> </a:t>
            </a:r>
            <a:r>
              <a:rPr lang="ru-RU" sz="2800" dirty="0"/>
              <a:t>алкоголизм и наркомания</a:t>
            </a:r>
          </a:p>
        </p:txBody>
      </p:sp>
    </p:spTree>
    <p:extLst>
      <p:ext uri="{BB962C8B-B14F-4D97-AF65-F5344CB8AC3E}">
        <p14:creationId xmlns:p14="http://schemas.microsoft.com/office/powerpoint/2010/main" val="244136690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Источники: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2479" y="1954064"/>
            <a:ext cx="10907456" cy="4195481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ru-RU" dirty="0" smtClean="0"/>
              <a:t>Графики и статистика :</a:t>
            </a:r>
            <a:r>
              <a:rPr lang="en-US" dirty="0"/>
              <a:t>http://</a:t>
            </a:r>
            <a:r>
              <a:rPr lang="en-US" dirty="0" smtClean="0"/>
              <a:t>rusrand.ru/forecast/demograficheskaja-situatsija-v-rossii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Большинство информации :</a:t>
            </a:r>
            <a:r>
              <a:rPr lang="en-US" dirty="0"/>
              <a:t>http://www.myshared.ru/slide/261798</a:t>
            </a:r>
            <a:r>
              <a:rPr lang="en-US" dirty="0" smtClean="0"/>
              <a:t>/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ru-RU" dirty="0" smtClean="0"/>
              <a:t>Картинки:</a:t>
            </a:r>
            <a:r>
              <a:rPr lang="en-US" dirty="0"/>
              <a:t>http://mamaskoro.ru/semya-eto-schaste-lyubov-i-udacha-semya-eto-letom-poezdki-na-dachu-semya-eto-prazdnik-semeyn</a:t>
            </a:r>
            <a:r>
              <a:rPr lang="en-US" dirty="0" smtClean="0"/>
              <a:t>/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r>
              <a:rPr lang="en-US" dirty="0">
                <a:hlinkClick r:id="rId2"/>
              </a:rPr>
              <a:t>http://tataram.ru/news/archive/article-3641-1</a:t>
            </a:r>
            <a:r>
              <a:rPr lang="en-US" dirty="0" smtClean="0">
                <a:hlinkClick r:id="rId2"/>
              </a:rPr>
              <a:t>/</a:t>
            </a:r>
            <a:r>
              <a:rPr lang="ru-RU" dirty="0" smtClean="0"/>
              <a:t>  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r>
              <a:rPr lang="en-US" dirty="0"/>
              <a:t>http://nifiga-sebe.ru/index.php?newsid=136807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Все права защищены.©</a:t>
            </a:r>
          </a:p>
        </p:txBody>
      </p:sp>
    </p:spTree>
    <p:extLst>
      <p:ext uri="{BB962C8B-B14F-4D97-AF65-F5344CB8AC3E}">
        <p14:creationId xmlns:p14="http://schemas.microsoft.com/office/powerpoint/2010/main" val="14444550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3712" y="560173"/>
            <a:ext cx="9358741" cy="5688227"/>
          </a:xfrm>
        </p:spPr>
        <p:txBody>
          <a:bodyPr>
            <a:normAutofit/>
          </a:bodyPr>
          <a:lstStyle/>
          <a:p>
            <a:r>
              <a:rPr lang="ru-RU" sz="3200" dirty="0"/>
              <a:t>России важен каждый! Всероссийская перепись населения является основным источником формирования федеральных информационных ресурсов, касающихся численности и структуры населения, его распределения по территории России в сочетании с социально-экономическими характеристиками, национальным и языковым составом населения, его образовательным уровнем.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06960" y="4695568"/>
            <a:ext cx="2885040" cy="21624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393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6154" y="502144"/>
            <a:ext cx="9404723" cy="1400530"/>
          </a:xfrm>
        </p:spPr>
        <p:txBody>
          <a:bodyPr/>
          <a:lstStyle/>
          <a:p>
            <a:r>
              <a:rPr lang="ru-RU" dirty="0"/>
              <a:t>Перепись – это «моментальный снимок» всего населения страны в определенный момент времени. Во многих странах, как и в России, он делается приблизительно один раз в десять лет. Иногда проводится чаще, например, в Канаде - через каждые пять лет.</a:t>
            </a:r>
          </a:p>
        </p:txBody>
      </p:sp>
      <p:pic>
        <p:nvPicPr>
          <p:cNvPr id="1028" name="Picture 4" descr="Бабаевская районная газета &quot;Наша жизнь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49300" y="4768784"/>
            <a:ext cx="2142700" cy="2089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6239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Перепись 2010 г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0052" y="1853248"/>
            <a:ext cx="6675075" cy="4195762"/>
          </a:xfrm>
        </p:spPr>
      </p:pic>
    </p:spTree>
    <p:extLst>
      <p:ext uri="{BB962C8B-B14F-4D97-AF65-F5344CB8AC3E}">
        <p14:creationId xmlns:p14="http://schemas.microsoft.com/office/powerpoint/2010/main" val="332785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/>
              <a:t>Предварительные итоги Согласно первым предварительным результатам, оглашённым в ноябре 2010 года, в России было переписано около 141,18 млн человек, в Москве 11,7 млн человек., Волгограду удалось вернуться в число городов-миллионеров за счёт предшествующего присоединения близлежащих территорий, а сделавший такую же попытку Воронеж войти в их число не смог.</a:t>
            </a:r>
          </a:p>
        </p:txBody>
      </p:sp>
      <p:pic>
        <p:nvPicPr>
          <p:cNvPr id="2050" name="Picture 2" descr="Бабаевская районная газета &quot;Наша жизнь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33889" y="4656254"/>
            <a:ext cx="2258111" cy="22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211797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8645" y="1281815"/>
            <a:ext cx="5809934" cy="5239633"/>
          </a:xfrm>
        </p:spPr>
      </p:pic>
      <p:sp>
        <p:nvSpPr>
          <p:cNvPr id="4" name="TextBox 3"/>
          <p:cNvSpPr txBox="1"/>
          <p:nvPr/>
        </p:nvSpPr>
        <p:spPr>
          <a:xfrm>
            <a:off x="1702190" y="211014"/>
            <a:ext cx="755435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Количество населения в субъектах РФ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231816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7921" y="1128584"/>
            <a:ext cx="9370332" cy="4740876"/>
          </a:xfrm>
        </p:spPr>
      </p:pic>
      <p:sp>
        <p:nvSpPr>
          <p:cNvPr id="3" name="TextBox 2"/>
          <p:cNvSpPr txBox="1"/>
          <p:nvPr/>
        </p:nvSpPr>
        <p:spPr>
          <a:xfrm>
            <a:off x="1280160" y="211015"/>
            <a:ext cx="762420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/>
              <a:t>Численность населения России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5770295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15451" y="428005"/>
            <a:ext cx="9404723" cy="1400530"/>
          </a:xfrm>
        </p:spPr>
        <p:txBody>
          <a:bodyPr/>
          <a:lstStyle/>
          <a:p>
            <a:r>
              <a:rPr lang="ru-RU" sz="3200" dirty="0" smtClean="0"/>
              <a:t>Незыблемость </a:t>
            </a:r>
            <a:r>
              <a:rPr lang="ru-RU" sz="3200" dirty="0"/>
              <a:t>института семьи ни один исследователь не подвергает сомнению. Опросы общественного мнения на Западе, в России показывают, что семья воспринимается в качестве одной из главных жизненных ценностей и как условие счастливой жизни. Более того, стабильность или нестабильность общественной жизни, здоровье нации напрямую ставится в зависимость от состояния семьи. Разрушающаяся семья – одно из условий деградации общества.</a:t>
            </a:r>
          </a:p>
        </p:txBody>
      </p:sp>
      <p:pic>
        <p:nvPicPr>
          <p:cNvPr id="3074" name="Picture 2" descr="Придет ли в Россию мода на троих детей?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01644" y="4867277"/>
            <a:ext cx="2990356" cy="19907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67408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/>
              <a:t>Тенденции </a:t>
            </a:r>
            <a:r>
              <a:rPr lang="ru-RU" sz="3600" dirty="0" smtClean="0"/>
              <a:t>демографии</a:t>
            </a:r>
            <a:br>
              <a:rPr lang="ru-RU" sz="3600" dirty="0" smtClean="0"/>
            </a:br>
            <a:r>
              <a:rPr lang="ru-RU" sz="3600" dirty="0" smtClean="0"/>
              <a:t> </a:t>
            </a:r>
            <a:r>
              <a:rPr lang="ru-RU" sz="3600" dirty="0"/>
              <a:t>Увеличение возраста, вступающих в брак.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Увеличение </a:t>
            </a:r>
            <a:r>
              <a:rPr lang="ru-RU" sz="3600" dirty="0"/>
              <a:t>числа разводов. Увеличение возраста родителей на момент рождения первого ребёнка в семье. </a:t>
            </a: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Трансформация </a:t>
            </a:r>
            <a:r>
              <a:rPr lang="ru-RU" sz="3600" dirty="0"/>
              <a:t>экономической функции (снижение экономической роли мужчины в семье</a:t>
            </a:r>
            <a:r>
              <a:rPr lang="ru-RU" sz="3600" dirty="0" smtClean="0"/>
              <a:t>).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402674188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он">
  <a:themeElements>
    <a:clrScheme name="Ион">
      <a:dk1>
        <a:sysClr val="windowText" lastClr="000000"/>
      </a:dk1>
      <a:lt1>
        <a:sysClr val="window" lastClr="FFFFFF"/>
      </a:lt1>
      <a:dk2>
        <a:srgbClr val="1E5155"/>
      </a:dk2>
      <a:lt2>
        <a:srgbClr val="EBEBEB"/>
      </a:lt2>
      <a:accent1>
        <a:srgbClr val="B01513"/>
      </a:accent1>
      <a:accent2>
        <a:srgbClr val="EA6312"/>
      </a:accent2>
      <a:accent3>
        <a:srgbClr val="E6B729"/>
      </a:accent3>
      <a:accent4>
        <a:srgbClr val="6AAC90"/>
      </a:accent4>
      <a:accent5>
        <a:srgbClr val="54849A"/>
      </a:accent5>
      <a:accent6>
        <a:srgbClr val="9E5E9B"/>
      </a:accent6>
      <a:hlink>
        <a:srgbClr val="58C1BA"/>
      </a:hlink>
      <a:folHlink>
        <a:srgbClr val="9DFFCB"/>
      </a:folHlink>
    </a:clrScheme>
    <a:fontScheme name="Ион">
      <a:maj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Ион">
      <a:fillStyleLst>
        <a:solidFill>
          <a:schemeClr val="phClr"/>
        </a:solidFill>
        <a:gradFill rotWithShape="1">
          <a:gsLst>
            <a:gs pos="0">
              <a:schemeClr val="phClr">
                <a:tint val="64000"/>
                <a:lumMod val="118000"/>
              </a:schemeClr>
            </a:gs>
            <a:gs pos="100000">
              <a:schemeClr val="phClr">
                <a:tint val="92000"/>
                <a:alpha val="100000"/>
                <a:lumMod val="11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14000"/>
              </a:schemeClr>
            </a:gs>
            <a:gs pos="100000">
              <a:schemeClr val="phClr">
                <a:shade val="90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7000"/>
                <a:hueMod val="88000"/>
                <a:satMod val="130000"/>
                <a:lumMod val="124000"/>
              </a:schemeClr>
            </a:gs>
            <a:gs pos="100000">
              <a:schemeClr val="phClr">
                <a:tint val="96000"/>
                <a:shade val="88000"/>
                <a:hueMod val="108000"/>
                <a:satMod val="164000"/>
                <a:lumMod val="76000"/>
              </a:schemeClr>
            </a:gs>
          </a:gsLst>
          <a:path path="circle">
            <a:fillToRect l="45000" t="65000" r="125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69000"/>
                <a:hueMod val="108000"/>
                <a:satMod val="164000"/>
                <a:lumMod val="74000"/>
              </a:schemeClr>
              <a:schemeClr val="phClr">
                <a:tint val="96000"/>
                <a:hueMod val="88000"/>
                <a:satMod val="140000"/>
                <a:lumMod val="132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Ion" id="{B8441ADB-2E43-4AF7-B97A-BD870242C6A8}" vid="{292E63A9-BB86-4E3D-B92A-7223C6510D2E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Ion</Template>
  <TotalTime>126</TotalTime>
  <Words>411</Words>
  <Application>Microsoft Office PowerPoint</Application>
  <PresentationFormat>Произвольный</PresentationFormat>
  <Paragraphs>30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Ион</vt:lpstr>
      <vt:lpstr>Демографическая ситуация в современной России и проблемы неполной семьи.</vt:lpstr>
      <vt:lpstr>Презентация PowerPoint</vt:lpstr>
      <vt:lpstr>Перепись – это «моментальный снимок» всего населения страны в определенный момент времени. Во многих странах, как и в России, он делается приблизительно один раз в десять лет. Иногда проводится чаще, например, в Канаде - через каждые пять лет.</vt:lpstr>
      <vt:lpstr>Перепись 2010 г</vt:lpstr>
      <vt:lpstr>Предварительные итоги Согласно первым предварительным результатам, оглашённым в ноябре 2010 года, в России было переписано около 141,18 млн человек, в Москве 11,7 млн человек., Волгограду удалось вернуться в число городов-миллионеров за счёт предшествующего присоединения близлежащих территорий, а сделавший такую же попытку Воронеж войти в их число не смог.</vt:lpstr>
      <vt:lpstr>Презентация PowerPoint</vt:lpstr>
      <vt:lpstr>Презентация PowerPoint</vt:lpstr>
      <vt:lpstr>Незыблемость института семьи ни один исследователь не подвергает сомнению. Опросы общественного мнения на Западе, в России показывают, что семья воспринимается в качестве одной из главных жизненных ценностей и как условие счастливой жизни. Более того, стабильность или нестабильность общественной жизни, здоровье нации напрямую ставится в зависимость от состояния семьи. Разрушающаяся семья – одно из условий деградации общества.</vt:lpstr>
      <vt:lpstr>Тенденции демографии  Увеличение возраста, вступающих в брак.  Увеличение числа разводов. Увеличение возраста родителей на момент рождения первого ребёнка в семье.  Трансформация экономической функции (снижение экономической роли мужчины в семье).</vt:lpstr>
      <vt:lpstr>Угроза депопуляции.  Депопуляция систематическое уменьшение абсолютной численности населения какой-либо страны или территории как следствие суженного воспроизводства населения, когда последующие поколения численно меньше предыдущих (смертность превышает рождаемость высокая эмиграция, войны и локальные конфликты, социальные проблемы: пьянство, наркомания и пр.</vt:lpstr>
      <vt:lpstr>Модель типичной (идеальной) семьи современного индустриального общества Полная(нуклеарная – от лат. nukleus - ядро). Одна пара супругов. Зарегистрированный брак. Работающих в семье двое. Среднее число членов семьи – 3,6 человека.</vt:lpstr>
      <vt:lpstr>Неполная семья НЕПОЛНАЯ СЕМЬЯ - группа ближайших родственников, состоящая из одного родителя с одним или несколькими несовершеннолетними детьми.</vt:lpstr>
      <vt:lpstr>Типы неполной семьи:   -Небрачная   -Осиротевшая   -Разведенная  -распавшаяся   -Различают также отцовскую и     материнскую семьи.</vt:lpstr>
      <vt:lpstr>Причины увеличения неполных семей Рост неполных семей непосредственно связан со сферой брачно-семейных отношений : изменение моральных норм в области взаимоотношений полов;  распространение добрачных связей, изменение традиционных ролей (семейных) мужчины и женщины; утрата семьей своей производственной функции;  неподготовленность молодежи к браку; завышенные требования по отношению к брачному партнеру;  алкоголизм и наркомания</vt:lpstr>
      <vt:lpstr>Источники: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Демографическая ситуация в современной России и проблемы неполной семьи.</dc:title>
  <dc:creator>Nik</dc:creator>
  <cp:lastModifiedBy>МаПа</cp:lastModifiedBy>
  <cp:revision>17</cp:revision>
  <dcterms:created xsi:type="dcterms:W3CDTF">2015-01-22T18:26:05Z</dcterms:created>
  <dcterms:modified xsi:type="dcterms:W3CDTF">2015-02-07T12:26:15Z</dcterms:modified>
</cp:coreProperties>
</file>