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56" r:id="rId5"/>
    <p:sldId id="266" r:id="rId6"/>
    <p:sldId id="267" r:id="rId7"/>
    <p:sldId id="274" r:id="rId8"/>
    <p:sldId id="263" r:id="rId9"/>
    <p:sldId id="265" r:id="rId10"/>
    <p:sldId id="275" r:id="rId11"/>
    <p:sldId id="259" r:id="rId12"/>
    <p:sldId id="257" r:id="rId13"/>
    <p:sldId id="258" r:id="rId14"/>
    <p:sldId id="268" r:id="rId15"/>
    <p:sldId id="269" r:id="rId16"/>
    <p:sldId id="271" r:id="rId17"/>
    <p:sldId id="27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74A45-FD0D-4E4C-95B4-B0032DB86118}" type="datetimeFigureOut">
              <a:rPr lang="ru-RU"/>
              <a:pPr>
                <a:defRPr/>
              </a:pPr>
              <a:t>02.08.2011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D4FC3-2244-4516-AB6E-DC5D23005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A5FEA-D159-4C88-9032-3A6B169EA768}" type="datetimeFigureOut">
              <a:rPr lang="ru-RU"/>
              <a:pPr>
                <a:defRPr/>
              </a:pPr>
              <a:t>02.08.2011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7D586-9B92-42BE-B3E5-2DDB3FC613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E6C2B-DE6D-4834-AD82-5005DBDAF3E8}" type="datetimeFigureOut">
              <a:rPr lang="ru-RU"/>
              <a:pPr>
                <a:defRPr/>
              </a:pPr>
              <a:t>02.08.2011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3708C-A4FA-4511-BE1E-06E9338C9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2A611-C3B7-409C-A33A-45BE31D86C4A}" type="datetimeFigureOut">
              <a:rPr lang="ru-RU"/>
              <a:pPr>
                <a:defRPr/>
              </a:pPr>
              <a:t>02.08.2011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7ABF4-1D78-40E9-A8A3-F00919478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BB014-6093-4AEC-BF72-50E018FFCEC2}" type="datetimeFigureOut">
              <a:rPr lang="ru-RU"/>
              <a:pPr>
                <a:defRPr/>
              </a:pPr>
              <a:t>02.08.2011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F673B-4E88-4C89-A055-B0221F916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65EE1-EF83-4F8D-8919-139CD35405C8}" type="datetimeFigureOut">
              <a:rPr lang="ru-RU"/>
              <a:pPr>
                <a:defRPr/>
              </a:pPr>
              <a:t>02.08.2011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121CE-0E2D-46E2-80A6-144E27ACF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50076-786D-4852-B53C-CE4088CF90E2}" type="datetimeFigureOut">
              <a:rPr lang="ru-RU"/>
              <a:pPr>
                <a:defRPr/>
              </a:pPr>
              <a:t>02.08.2011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0613C-AA66-44B9-9545-BE0B36620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FC7C2-C5BE-43D1-9E13-08D7F7B0A65E}" type="datetimeFigureOut">
              <a:rPr lang="ru-RU"/>
              <a:pPr>
                <a:defRPr/>
              </a:pPr>
              <a:t>02.08.2011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2A6B3-3299-40AF-B932-43B51988C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DFAAE-F8F5-4AAC-A778-0D2E3BFB725D}" type="datetimeFigureOut">
              <a:rPr lang="ru-RU"/>
              <a:pPr>
                <a:defRPr/>
              </a:pPr>
              <a:t>02.08.2011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F666B-90F3-4C38-A787-050A95D61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8C198-FD29-4971-ACE4-41E932A7A4D7}" type="datetimeFigureOut">
              <a:rPr lang="ru-RU"/>
              <a:pPr>
                <a:defRPr/>
              </a:pPr>
              <a:t>02.08.2011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FEAE0-F840-4FC8-9B60-9B254A137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D2A7E-F816-43D0-A3F7-4C7C16C9AF36}" type="datetimeFigureOut">
              <a:rPr lang="ru-RU"/>
              <a:pPr>
                <a:defRPr/>
              </a:pPr>
              <a:t>02.08.2011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C9F8-982D-4548-AA19-1924691A7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5B0529-F02F-4633-A3D6-9E8EF3FC3EC7}" type="datetimeFigureOut">
              <a:rPr lang="ru-RU"/>
              <a:pPr>
                <a:defRPr/>
              </a:pPr>
              <a:t>02.08.2011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48D3EE-5613-4138-A064-CB00EBECA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1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Отдел голосеменные растения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FF00"/>
                </a:solidFill>
              </a:rPr>
              <a:t>Особенности строения и жизнедеятельности, происхождение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1714500" y="6072188"/>
            <a:ext cx="6303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Борисова Людмила Викторовна, МОУ СОШ № 12 г.Томск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2"/>
          <p:cNvSpPr txBox="1">
            <a:spLocks noChangeArrowheads="1"/>
          </p:cNvSpPr>
          <p:nvPr/>
        </p:nvSpPr>
        <p:spPr bwMode="auto">
          <a:xfrm>
            <a:off x="357188" y="428625"/>
            <a:ext cx="836295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Камбий</a:t>
            </a:r>
            <a:r>
              <a:rPr lang="ru-RU" sz="3200"/>
              <a:t> – образовательная ткань. За счет деления его клеток </a:t>
            </a:r>
          </a:p>
          <a:p>
            <a:r>
              <a:rPr lang="ru-RU" sz="3200"/>
              <a:t>снаружи образуются клетки луба (вторичная кора), а внутри клетки древесины. Как правило, клеток древесины образуется значительно больше, чем клеток коры. Рост стебля в толщину происходит благодаря деятельности клеток камбия. Деятельность камбия прекращается зимой, весной возобновляется.</a:t>
            </a:r>
          </a:p>
        </p:txBody>
      </p:sp>
      <p:sp>
        <p:nvSpPr>
          <p:cNvPr id="4" name="Стрелка влево 3">
            <a:hlinkHover r:id="rId2" action="ppaction://hlinksldjump"/>
          </p:cNvPr>
          <p:cNvSpPr/>
          <p:nvPr/>
        </p:nvSpPr>
        <p:spPr>
          <a:xfrm>
            <a:off x="7358063" y="6143625"/>
            <a:ext cx="977900" cy="4841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428625" y="285750"/>
            <a:ext cx="75723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Сердцевина </a:t>
            </a:r>
            <a:r>
              <a:rPr lang="ru-RU" sz="2800"/>
              <a:t>- узкая центральная часть ствола, представляющая рыхлую ткань.  Сердцевина совместно с древесной тканью первого года развития дерева образует сердцевинную трубку. На торцовом разрезе имеет вид темного (или другого цвета) пятнышка диаметром 2-5 мм. На радиальном разрезе сердцевина видна в виде прямой или извилистой темной узкой полоски. </a:t>
            </a:r>
          </a:p>
        </p:txBody>
      </p:sp>
      <p:sp>
        <p:nvSpPr>
          <p:cNvPr id="3" name="Стрелка влево 2">
            <a:hlinkHover r:id="rId2" action="ppaction://hlinksldjump"/>
          </p:cNvPr>
          <p:cNvSpPr/>
          <p:nvPr/>
        </p:nvSpPr>
        <p:spPr>
          <a:xfrm>
            <a:off x="7858125" y="6143625"/>
            <a:ext cx="977900" cy="4841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school-collection.edu.ru/catalog/res/00000386-1000-4ddd-a174-1c0046bb2fdb/view/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85750"/>
            <a:ext cx="85725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узел 3">
            <a:hlinkClick r:id="rId3" action="ppaction://hlinksldjump"/>
          </p:cNvPr>
          <p:cNvSpPr/>
          <p:nvPr/>
        </p:nvSpPr>
        <p:spPr>
          <a:xfrm>
            <a:off x="500063" y="471487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Блок-схема: узел 4">
            <a:hlinkHover r:id="rId4" action="ppaction://hlinksldjump"/>
          </p:cNvPr>
          <p:cNvSpPr/>
          <p:nvPr/>
        </p:nvSpPr>
        <p:spPr>
          <a:xfrm>
            <a:off x="5929313" y="550068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chool-collection.edu.ru/catalog/res/00000388-1000-4ddd-e16e-230046bb2fdb/view/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428625"/>
            <a:ext cx="8286750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8166100" y="621506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Фото. 4 Сосна обыкновенная - мужское соцвет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285750"/>
            <a:ext cx="714375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2571750" y="5929313"/>
            <a:ext cx="39417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Мужское соцветие</a:t>
            </a:r>
          </a:p>
        </p:txBody>
      </p:sp>
      <p:sp>
        <p:nvSpPr>
          <p:cNvPr id="4" name="Стрелка влево 3">
            <a:hlinkHover r:id="rId3" action="ppaction://hlinksldjump"/>
          </p:cNvPr>
          <p:cNvSpPr/>
          <p:nvPr/>
        </p:nvSpPr>
        <p:spPr>
          <a:xfrm>
            <a:off x="8001000" y="6357938"/>
            <a:ext cx="977900" cy="4841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Фото. 5 Сосна обыкновенная - женское соцвет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357188"/>
            <a:ext cx="7643813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2714625" y="6072188"/>
            <a:ext cx="39274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Женское соцветие</a:t>
            </a:r>
          </a:p>
        </p:txBody>
      </p:sp>
      <p:sp>
        <p:nvSpPr>
          <p:cNvPr id="4" name="Стрелка влево 3">
            <a:hlinkHover r:id="rId3" action="ppaction://hlinksldjump"/>
          </p:cNvPr>
          <p:cNvSpPr/>
          <p:nvPr/>
        </p:nvSpPr>
        <p:spPr>
          <a:xfrm>
            <a:off x="7786688" y="6357938"/>
            <a:ext cx="977900" cy="4841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то. 7 Сосна обыкновенная - незрелая ши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714375"/>
            <a:ext cx="657225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785813" y="5715000"/>
            <a:ext cx="73834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/>
              <a:t>Плодоношение. </a:t>
            </a:r>
          </a:p>
          <a:p>
            <a:pPr algn="ctr"/>
            <a:r>
              <a:rPr lang="ru-RU" sz="2800"/>
              <a:t>Эта шишка поспеет к весне будущего года.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Фото. 6 Сосна обыкновенная - озимая шише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14313"/>
            <a:ext cx="714375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357188" y="5572125"/>
            <a:ext cx="84296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/>
              <a:t>Плодоношение. </a:t>
            </a:r>
          </a:p>
          <a:p>
            <a:pPr algn="ctr"/>
            <a:r>
              <a:rPr lang="ru-RU" sz="3200"/>
              <a:t>Шишка опылена прошлой весной.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Задачи урока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Познакомиться с особенностями строения и жизнедеятельности голосеменных;</a:t>
            </a:r>
          </a:p>
          <a:p>
            <a:pPr eaLnBrk="1" hangingPunct="1"/>
            <a:r>
              <a:rPr lang="ru-RU" b="1" smtClean="0"/>
              <a:t>Выявить черты более сложной организации по сравнению с папоротниками;</a:t>
            </a:r>
          </a:p>
          <a:p>
            <a:pPr eaLnBrk="1" hangingPunct="1"/>
            <a:r>
              <a:rPr lang="ru-RU" b="1" smtClean="0"/>
              <a:t>Продолжить формирование умений сравнивать, обобщать, делать выводы.</a:t>
            </a:r>
          </a:p>
          <a:p>
            <a:pPr eaLnBrk="1" hangingPunct="1"/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" descr="кед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571500"/>
            <a:ext cx="3529012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3786188" y="1428750"/>
            <a:ext cx="514508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Голосеменные растения образуют семена, </a:t>
            </a:r>
          </a:p>
          <a:p>
            <a:r>
              <a:rPr lang="ru-RU" sz="3200" b="1"/>
              <a:t>но не формируют цветков и плодов.</a:t>
            </a:r>
          </a:p>
          <a:p>
            <a:endParaRPr lang="ru-RU" sz="3200"/>
          </a:p>
        </p:txBody>
      </p:sp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285750" y="4357688"/>
            <a:ext cx="828675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Предки голосеменных –  первичные разноспоровые папоротники, вымершие в начале каменноугольного периода.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chool-collection.edu.ru/catalog/res/00000389-1000-4ddd-536f-250046bb2fdb/view/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14313"/>
            <a:ext cx="7262813" cy="544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285750" y="5786438"/>
            <a:ext cx="8572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Несмотря на небольшое число видов, современные голосеменные распространены по всему земному шару и достаточно разнообразны. В состав входят несколько классов.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Фото. 1 Сосна обыкновенная - общий вид дере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928688"/>
            <a:ext cx="4230688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2643188" y="285750"/>
            <a:ext cx="5213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Строение голосеменных</a:t>
            </a: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4643438" y="1071563"/>
            <a:ext cx="4500562" cy="55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Среди голосеменных большое количество древесных форм, имеющих подчас крупный, хорошо выраженный ствол.</a:t>
            </a:r>
          </a:p>
          <a:p>
            <a:r>
              <a:rPr lang="ru-RU" sz="3200" b="1"/>
              <a:t>Хвойные –долгожители (3-4,5 тыс.лет)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Фото. 2 Сосна обыкновенная - кора в верхней части ство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464343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 descr="Фото. 3 Сосна обыкновенная - кора в нижней части ств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5963" y="214313"/>
            <a:ext cx="461803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857250" y="6334125"/>
            <a:ext cx="7881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Кора верхней (1) и нижней (2) части ствола</a:t>
            </a:r>
          </a:p>
        </p:txBody>
      </p:sp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2000250" y="5857875"/>
            <a:ext cx="385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</a:t>
            </a:r>
          </a:p>
        </p:txBody>
      </p:sp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6643688" y="5786438"/>
            <a:ext cx="3857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http://www.alpha-intech.ru/images/book1/image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285750"/>
            <a:ext cx="80010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лок-схема: узел 2">
            <a:hlinkHover r:id="rId3" action="ppaction://hlinksldjump"/>
          </p:cNvPr>
          <p:cNvSpPr/>
          <p:nvPr/>
        </p:nvSpPr>
        <p:spPr>
          <a:xfrm>
            <a:off x="785813" y="4643438"/>
            <a:ext cx="214312" cy="21431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Блок-схема: узел 4">
            <a:hlinkHover r:id="rId4" action="ppaction://hlinksldjump"/>
          </p:cNvPr>
          <p:cNvSpPr/>
          <p:nvPr/>
        </p:nvSpPr>
        <p:spPr>
          <a:xfrm>
            <a:off x="785813" y="5357813"/>
            <a:ext cx="214312" cy="21431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Блок-схема: узел 5">
            <a:hlinkHover r:id="rId5" action="ppaction://hlinksldjump"/>
          </p:cNvPr>
          <p:cNvSpPr/>
          <p:nvPr/>
        </p:nvSpPr>
        <p:spPr>
          <a:xfrm>
            <a:off x="785813" y="5929313"/>
            <a:ext cx="214312" cy="21431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Блок-схема: узел 6">
            <a:hlinkHover r:id="rId6" action="ppaction://hlinksldjump"/>
          </p:cNvPr>
          <p:cNvSpPr/>
          <p:nvPr/>
        </p:nvSpPr>
        <p:spPr>
          <a:xfrm>
            <a:off x="8286750" y="714375"/>
            <a:ext cx="214313" cy="2143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право 8">
            <a:hlinkClick r:id="rId7" action="ppaction://hlinksldjump"/>
          </p:cNvPr>
          <p:cNvSpPr/>
          <p:nvPr/>
        </p:nvSpPr>
        <p:spPr>
          <a:xfrm>
            <a:off x="8143875" y="621506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357188" y="117475"/>
            <a:ext cx="8072437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Кора  </a:t>
            </a:r>
            <a:r>
              <a:rPr lang="ru-RU" sz="2800"/>
              <a:t>покрывает дерево сплошным кольцом и состоит из внешнего коркового слоя и внутреннего слоя - луба, который проводит воду с органическими веществами, выработанными в листьях, вниз по стволу. Кора предохраняет дерево от механических повреждений, резких перемен температуры, насекомых и других вредных влияний окружающей среды. </a:t>
            </a:r>
            <a:br>
              <a:rPr lang="ru-RU" sz="2800"/>
            </a:br>
            <a:r>
              <a:rPr lang="ru-RU" sz="2800"/>
              <a:t>Вид и цвет коры зависят от возраста и породы дерева. У молодых деревьев кора гладкая, а с возрастом в коре появляются трещины. Кора может быть гладкой (пихта), чешуйчатой (сосна), волокнистой (можжевельник).</a:t>
            </a:r>
          </a:p>
        </p:txBody>
      </p:sp>
      <p:sp>
        <p:nvSpPr>
          <p:cNvPr id="3" name="Стрелка влево 2">
            <a:hlinkHover r:id="rId2" action="ppaction://hlinksldjump"/>
          </p:cNvPr>
          <p:cNvSpPr/>
          <p:nvPr/>
        </p:nvSpPr>
        <p:spPr>
          <a:xfrm>
            <a:off x="7643813" y="6000750"/>
            <a:ext cx="977900" cy="4841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285750" y="500063"/>
            <a:ext cx="8143875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Древесина (ксилема) </a:t>
            </a:r>
            <a:r>
              <a:rPr lang="ru-RU" sz="2400"/>
              <a:t>состоит в основном из </a:t>
            </a:r>
            <a:r>
              <a:rPr lang="ru-RU" sz="2400" b="1"/>
              <a:t>трахеид </a:t>
            </a:r>
            <a:r>
              <a:rPr lang="ru-RU" sz="2400"/>
              <a:t>– мертвых веретенообразных клеток с толстыми оболочками, выполняющих проводящую и опорную функции. Паренхимы в древесине очень мало или она совсем отсутствует. У многих в коре смоляные каналы, заполненные смолой и эфирными маслами.</a:t>
            </a:r>
          </a:p>
          <a:p>
            <a:r>
              <a:rPr lang="ru-RU" sz="2400" b="1"/>
              <a:t>Ранняя древесина </a:t>
            </a:r>
            <a:r>
              <a:rPr lang="ru-RU" sz="2400"/>
              <a:t>состоит из клеток, которые образуются весной и летом. Эти тон­костенные клетки более крупные, волокни­стые и более светлых тонов.</a:t>
            </a:r>
            <a:br>
              <a:rPr lang="ru-RU" sz="2400"/>
            </a:br>
            <a:r>
              <a:rPr lang="ru-RU" sz="2400" b="1"/>
              <a:t>Поздняя древесина </a:t>
            </a:r>
            <a:r>
              <a:rPr lang="ru-RU" sz="2400"/>
              <a:t>состоит из клеток, которые образуются в конце лета и осенью. Клетки меньшего размера, толстостенные и более темных оттенков.</a:t>
            </a:r>
            <a:br>
              <a:rPr lang="ru-RU" sz="2400"/>
            </a:br>
            <a:r>
              <a:rPr lang="ru-RU" sz="2400" b="1"/>
              <a:t>Годичные кольца </a:t>
            </a:r>
            <a:r>
              <a:rPr lang="ru-RU" sz="2400"/>
              <a:t>состоят из ранней и поздней древесины. По количеству годичных колец можно определить возраст дерева.</a:t>
            </a:r>
            <a:br>
              <a:rPr lang="ru-RU" sz="2400"/>
            </a:br>
            <a:endParaRPr lang="ru-RU" sz="2400" b="1"/>
          </a:p>
        </p:txBody>
      </p:sp>
      <p:sp>
        <p:nvSpPr>
          <p:cNvPr id="3" name="Стрелка влево 2">
            <a:hlinkHover r:id="rId2" action="ppaction://hlinksldjump"/>
          </p:cNvPr>
          <p:cNvSpPr/>
          <p:nvPr/>
        </p:nvSpPr>
        <p:spPr>
          <a:xfrm>
            <a:off x="7929563" y="6072188"/>
            <a:ext cx="977900" cy="4841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291</Words>
  <Application>Microsoft Office PowerPoint</Application>
  <PresentationFormat>Экран (4:3)</PresentationFormat>
  <Paragraphs>29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Отдел голосеменные растения</vt:lpstr>
      <vt:lpstr>Задачи урока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school12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Obj</dc:creator>
  <cp:lastModifiedBy>Пользователь</cp:lastModifiedBy>
  <cp:revision>49</cp:revision>
  <dcterms:created xsi:type="dcterms:W3CDTF">2010-01-20T11:02:29Z</dcterms:created>
  <dcterms:modified xsi:type="dcterms:W3CDTF">2011-08-02T07:30:54Z</dcterms:modified>
</cp:coreProperties>
</file>