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8" r:id="rId6"/>
    <p:sldId id="261" r:id="rId7"/>
    <p:sldId id="262" r:id="rId8"/>
    <p:sldId id="269"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4C71EC6-210F-42DE-9C53-41977AD35B3D}" type="datetimeFigureOut">
              <a:rPr lang="ru-RU" smtClean="0"/>
              <a:t>21.12.2014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21.12.2014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21.12.2014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21.12.2014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21.12.2014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21.12.2014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21.12.2014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21.12.2014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21.12.2014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4C71EC6-210F-42DE-9C53-41977AD35B3D}" type="datetimeFigureOut">
              <a:rPr lang="ru-RU" smtClean="0"/>
              <a:t>21.12.2014</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5656" y="4437112"/>
            <a:ext cx="6400800" cy="1752600"/>
          </a:xfrm>
        </p:spPr>
        <p:txBody>
          <a:bodyPr/>
          <a:lstStyle/>
          <a:p>
            <a:r>
              <a:rPr lang="ru-RU" dirty="0" smtClean="0"/>
              <a:t>Выполнила студентка 3З-2</a:t>
            </a:r>
          </a:p>
          <a:p>
            <a:r>
              <a:rPr lang="ru-RU" dirty="0" smtClean="0"/>
              <a:t>Коршунова Елена </a:t>
            </a:r>
          </a:p>
          <a:p>
            <a:r>
              <a:rPr lang="ru-RU" dirty="0" smtClean="0"/>
              <a:t>Преподаватель: Киселева М.В.</a:t>
            </a:r>
            <a:endParaRPr lang="ru-RU" dirty="0"/>
          </a:p>
        </p:txBody>
      </p:sp>
      <p:sp>
        <p:nvSpPr>
          <p:cNvPr id="2" name="Заголовок 1"/>
          <p:cNvSpPr>
            <a:spLocks noGrp="1"/>
          </p:cNvSpPr>
          <p:nvPr>
            <p:ph type="ctrTitle"/>
          </p:nvPr>
        </p:nvSpPr>
        <p:spPr>
          <a:xfrm>
            <a:off x="683568" y="548680"/>
            <a:ext cx="7772400" cy="1470025"/>
          </a:xfrm>
        </p:spPr>
        <p:txBody>
          <a:bodyPr>
            <a:normAutofit/>
          </a:bodyPr>
          <a:lstStyle/>
          <a:p>
            <a:r>
              <a:rPr lang="ru-RU" dirty="0" smtClean="0"/>
              <a:t>Презентация на тему:</a:t>
            </a:r>
            <a:br>
              <a:rPr lang="ru-RU" dirty="0" smtClean="0"/>
            </a:br>
            <a:r>
              <a:rPr lang="ru-RU" dirty="0" smtClean="0"/>
              <a:t>«Износ объекта недвижимости»</a:t>
            </a:r>
            <a:endParaRPr lang="ru-RU" dirty="0"/>
          </a:p>
        </p:txBody>
      </p:sp>
    </p:spTree>
    <p:extLst>
      <p:ext uri="{BB962C8B-B14F-4D97-AF65-F5344CB8AC3E}">
        <p14:creationId xmlns:p14="http://schemas.microsoft.com/office/powerpoint/2010/main" val="1734687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3730426"/>
          </a:xfrm>
        </p:spPr>
        <p:txBody>
          <a:bodyPr/>
          <a:lstStyle/>
          <a:p>
            <a:r>
              <a:rPr lang="ru-RU" sz="1600" b="1" dirty="0">
                <a:solidFill>
                  <a:srgbClr val="C00000"/>
                </a:solidFill>
              </a:rPr>
              <a:t>Внешний (экономический) износ </a:t>
            </a:r>
            <a:r>
              <a:rPr lang="ru-RU" sz="1600" dirty="0"/>
              <a:t>- обесценение объекта, обусловленное негативным по отношению к объекту оценки влиянием внешней среды: рыночной ситуации, накладываемых сервитутов на определенное использование недвижимости, изменений окружающей инфраструктуры и законодательных решений в области налогообложения и т.п. Внешний износ недвижимости в большинстве случаев является неустранимым по причине неизменности местоположения, но в ряде случаев может «самоустраниться» из-за позитивного изменения окружающей рыночной </a:t>
            </a:r>
            <a:r>
              <a:rPr lang="ru-RU" sz="1600" dirty="0" smtClean="0"/>
              <a:t>среды</a:t>
            </a:r>
            <a:br>
              <a:rPr lang="ru-RU" sz="1600" dirty="0" smtClean="0"/>
            </a:br>
            <a:r>
              <a:rPr lang="ru-RU" sz="1600" dirty="0"/>
              <a:t>Для оценки внешнего износа могут применяться следующие методы: •капитализации потерь в арендной плате; •сравнительных продаж (парных продаж); •срока экономической жизни</a:t>
            </a:r>
          </a:p>
        </p:txBody>
      </p:sp>
    </p:spTree>
    <p:extLst>
      <p:ext uri="{BB962C8B-B14F-4D97-AF65-F5344CB8AC3E}">
        <p14:creationId xmlns:p14="http://schemas.microsoft.com/office/powerpoint/2010/main" val="1824662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7706816" cy="3816424"/>
          </a:xfrm>
        </p:spPr>
        <p:txBody>
          <a:bodyPr/>
          <a:lstStyle/>
          <a:p>
            <a:r>
              <a:rPr lang="ru-RU" sz="1800" dirty="0">
                <a:solidFill>
                  <a:srgbClr val="C00000"/>
                </a:solidFill>
              </a:rPr>
              <a:t>Износ характеризуется </a:t>
            </a:r>
            <a:r>
              <a:rPr lang="ru-RU" sz="1800" dirty="0"/>
              <a:t>уменьшением полезности объекта недвижимости, его потребительской привлекательности с точки зрения потенциального инвестора и выражается в снижении со временем стоимости (обесценении) под воздействием различных факторов. Износ (И) обычно измеряют в процентах, а стоимостным выражением износа является обесценение (О</a:t>
            </a:r>
            <a:r>
              <a:rPr lang="ru-RU" sz="1800" dirty="0" smtClean="0"/>
              <a:t>)</a:t>
            </a:r>
            <a:r>
              <a:rPr lang="ru-RU" sz="1800" dirty="0"/>
              <a:t> Износ характеризуется уменьшением полезности объекта недвижимости, его потребительской привлекательности с точки зрения потенциального инвестора и выражается в снижении со временем стоимости (обесценении) под воздействием различных факторов. Износ (И) обычно измеряют в процентах, а стоимостным выражением износа является обесценение (О)</a:t>
            </a:r>
          </a:p>
        </p:txBody>
      </p:sp>
    </p:spTree>
    <p:extLst>
      <p:ext uri="{BB962C8B-B14F-4D97-AF65-F5344CB8AC3E}">
        <p14:creationId xmlns:p14="http://schemas.microsoft.com/office/powerpoint/2010/main" val="4202632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764704"/>
            <a:ext cx="7924800" cy="5184576"/>
          </a:xfrm>
        </p:spPr>
        <p:txBody>
          <a:bodyPr/>
          <a:lstStyle/>
          <a:p>
            <a:r>
              <a:rPr lang="ru-RU" sz="1600" dirty="0" smtClean="0">
                <a:solidFill>
                  <a:srgbClr val="FFC000"/>
                </a:solidFill>
              </a:rPr>
              <a:t>В зависимости от причин, вызывающих обесценение объекта недвижимости, выделяют следующие виды износа: физический, функциональный и внешний.</a:t>
            </a:r>
            <a:r>
              <a:rPr lang="ru-RU" sz="1600" dirty="0" smtClean="0"/>
              <a:t/>
            </a:r>
            <a:br>
              <a:rPr lang="ru-RU" sz="1600" dirty="0" smtClean="0"/>
            </a:br>
            <a:r>
              <a:rPr lang="ru-RU" sz="1600" b="1" dirty="0">
                <a:solidFill>
                  <a:srgbClr val="C00000"/>
                </a:solidFill>
              </a:rPr>
              <a:t>Физический износ </a:t>
            </a:r>
            <a:r>
              <a:rPr lang="ru-RU" sz="1600" dirty="0"/>
              <a:t>- износ, связанный со снижением работоспособности объекта в результате естественного физического старения и влияния внешних неблагоприятных факторов; </a:t>
            </a:r>
            <a:r>
              <a:rPr lang="ru-RU" sz="1600" dirty="0" smtClean="0"/>
              <a:t/>
            </a:r>
            <a:br>
              <a:rPr lang="ru-RU" sz="1600" dirty="0" smtClean="0"/>
            </a:br>
            <a:r>
              <a:rPr lang="ru-RU" sz="1600" b="1" dirty="0" smtClean="0">
                <a:solidFill>
                  <a:srgbClr val="C00000"/>
                </a:solidFill>
              </a:rPr>
              <a:t>Функциональный </a:t>
            </a:r>
            <a:r>
              <a:rPr lang="ru-RU" sz="1600" b="1" dirty="0">
                <a:solidFill>
                  <a:srgbClr val="C00000"/>
                </a:solidFill>
              </a:rPr>
              <a:t>износ </a:t>
            </a:r>
            <a:r>
              <a:rPr lang="ru-RU" sz="1600" dirty="0"/>
              <a:t>- износ из-за несоответствия современным требованиям, предъявляемым к подобным объектам</a:t>
            </a:r>
            <a:r>
              <a:rPr lang="ru-RU" sz="1600" dirty="0" smtClean="0"/>
              <a:t>;</a:t>
            </a:r>
            <a:br>
              <a:rPr lang="ru-RU" sz="1600" dirty="0" smtClean="0"/>
            </a:br>
            <a:r>
              <a:rPr lang="ru-RU" sz="1600" b="1" dirty="0" smtClean="0">
                <a:solidFill>
                  <a:srgbClr val="C00000"/>
                </a:solidFill>
              </a:rPr>
              <a:t>Внешний </a:t>
            </a:r>
            <a:r>
              <a:rPr lang="ru-RU" sz="1600" b="1" dirty="0">
                <a:solidFill>
                  <a:srgbClr val="C00000"/>
                </a:solidFill>
              </a:rPr>
              <a:t>износ </a:t>
            </a:r>
            <a:r>
              <a:rPr lang="ru-RU" sz="1600" dirty="0"/>
              <a:t>- износ в результате изменения внешних экономических </a:t>
            </a:r>
            <a:r>
              <a:rPr lang="ru-RU" sz="1600" dirty="0" smtClean="0"/>
              <a:t>факторов</a:t>
            </a:r>
            <a:br>
              <a:rPr lang="ru-RU" sz="1600" dirty="0" smtClean="0"/>
            </a:br>
            <a:r>
              <a:rPr lang="ru-RU" sz="1600" dirty="0">
                <a:solidFill>
                  <a:srgbClr val="FFC000"/>
                </a:solidFill>
              </a:rPr>
              <a:t>Физический и функциональный износ подразделяется </a:t>
            </a:r>
            <a:r>
              <a:rPr lang="ru-RU" sz="1600" b="1" dirty="0">
                <a:solidFill>
                  <a:srgbClr val="FFC000"/>
                </a:solidFill>
              </a:rPr>
              <a:t>на устранимый и неустранимый</a:t>
            </a:r>
            <a:r>
              <a:rPr lang="ru-RU" sz="1600" dirty="0"/>
              <a:t/>
            </a:r>
            <a:br>
              <a:rPr lang="ru-RU" sz="1600" dirty="0"/>
            </a:br>
            <a:r>
              <a:rPr lang="ru-RU" sz="1600" b="1" dirty="0">
                <a:solidFill>
                  <a:srgbClr val="C00000"/>
                </a:solidFill>
              </a:rPr>
              <a:t>Устранимый износ </a:t>
            </a:r>
            <a:r>
              <a:rPr lang="ru-RU" sz="1600" dirty="0"/>
              <a:t>- это износ, устранение которого физически возможно и экономически целесообразно, т.е. производимые затраты на устранение того или иного вида износа способствуют повышению стоимости объекта в целом</a:t>
            </a:r>
            <a:br>
              <a:rPr lang="ru-RU" sz="1600" dirty="0"/>
            </a:br>
            <a:r>
              <a:rPr lang="ru-RU" sz="1600" dirty="0"/>
              <a:t>Выявление всех возможных видов износа - это совокупный накопленный износ объекта недвижимости. Совокупный накопленный износ является функцией времени жизни </a:t>
            </a:r>
            <a:r>
              <a:rPr lang="ru-RU" sz="1600" dirty="0" smtClean="0"/>
              <a:t>объекта.</a:t>
            </a:r>
            <a:r>
              <a:rPr lang="ru-RU" sz="1600" dirty="0"/>
              <a:t/>
            </a:r>
            <a:br>
              <a:rPr lang="ru-RU" sz="1600" dirty="0"/>
            </a:br>
            <a:endParaRPr lang="ru-RU" sz="1600" dirty="0"/>
          </a:p>
        </p:txBody>
      </p:sp>
    </p:spTree>
    <p:extLst>
      <p:ext uri="{BB962C8B-B14F-4D97-AF65-F5344CB8AC3E}">
        <p14:creationId xmlns:p14="http://schemas.microsoft.com/office/powerpoint/2010/main" val="1760248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8784976" cy="6480720"/>
          </a:xfrm>
          <a:prstGeom prst="rect">
            <a:avLst/>
          </a:prstGeom>
        </p:spPr>
      </p:pic>
      <p:sp>
        <p:nvSpPr>
          <p:cNvPr id="2" name="Заголовок 1"/>
          <p:cNvSpPr>
            <a:spLocks noGrp="1"/>
          </p:cNvSpPr>
          <p:nvPr>
            <p:ph type="title"/>
          </p:nvPr>
        </p:nvSpPr>
        <p:spPr>
          <a:xfrm>
            <a:off x="609600" y="3861048"/>
            <a:ext cx="7924800" cy="2592288"/>
          </a:xfrm>
        </p:spPr>
        <p:txBody>
          <a:bodyPr/>
          <a:lstStyle/>
          <a:p>
            <a:r>
              <a:rPr lang="ru-RU" sz="1600" b="1" dirty="0" smtClean="0">
                <a:solidFill>
                  <a:srgbClr val="FFFF00"/>
                </a:solidFill>
              </a:rPr>
              <a:t>Рассмотрим </a:t>
            </a:r>
            <a:r>
              <a:rPr lang="ru-RU" sz="1600" b="1" dirty="0">
                <a:solidFill>
                  <a:srgbClr val="FFFF00"/>
                </a:solidFill>
              </a:rPr>
              <a:t>основные оценочные понятия, характеризующие этот показатель</a:t>
            </a:r>
            <a:br>
              <a:rPr lang="ru-RU" sz="1600" b="1" dirty="0">
                <a:solidFill>
                  <a:srgbClr val="FFFF00"/>
                </a:solidFill>
              </a:rPr>
            </a:br>
            <a:r>
              <a:rPr lang="ru-RU" sz="1600" b="1" dirty="0">
                <a:solidFill>
                  <a:srgbClr val="FFFF00"/>
                </a:solidFill>
              </a:rPr>
              <a:t>Физическая жизнь здания (ФЖ) - период эксплуатации здания, в течение которого состояние несущих конструктивных элементов здания соответствует определенным критериям (конструктивная надежность, физическая долговечность и т.п.). Физическая жизнь заканчивается, когда объект сносится</a:t>
            </a:r>
            <a:br>
              <a:rPr lang="ru-RU" sz="1600" b="1" dirty="0">
                <a:solidFill>
                  <a:srgbClr val="FFFF00"/>
                </a:solidFill>
              </a:rPr>
            </a:br>
            <a:r>
              <a:rPr lang="ru-RU" sz="1600" b="1" dirty="0"/>
              <a:t/>
            </a:r>
            <a:br>
              <a:rPr lang="ru-RU" sz="1600" b="1" dirty="0"/>
            </a:br>
            <a:endParaRPr lang="ru-RU" sz="1600" b="1" dirty="0"/>
          </a:p>
        </p:txBody>
      </p:sp>
    </p:spTree>
    <p:extLst>
      <p:ext uri="{BB962C8B-B14F-4D97-AF65-F5344CB8AC3E}">
        <p14:creationId xmlns:p14="http://schemas.microsoft.com/office/powerpoint/2010/main" val="1086010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9144000" cy="6624736"/>
          </a:xfrm>
          <a:prstGeom prst="rect">
            <a:avLst/>
          </a:prstGeom>
        </p:spPr>
      </p:pic>
      <p:sp>
        <p:nvSpPr>
          <p:cNvPr id="2" name="Заголовок 1"/>
          <p:cNvSpPr>
            <a:spLocks noGrp="1"/>
          </p:cNvSpPr>
          <p:nvPr>
            <p:ph type="title"/>
          </p:nvPr>
        </p:nvSpPr>
        <p:spPr/>
        <p:txBody>
          <a:bodyPr/>
          <a:lstStyle/>
          <a:p>
            <a:r>
              <a:rPr lang="ru-RU" sz="1800" b="1" dirty="0">
                <a:solidFill>
                  <a:srgbClr val="C00000"/>
                </a:solidFill>
              </a:rPr>
              <a:t>Хронологический возраст (ХВ) - период времени, прошедший со дня ввода объекта в эксплуатацию до даты оценки</a:t>
            </a:r>
            <a:endParaRPr lang="ru-RU" sz="1800" dirty="0">
              <a:solidFill>
                <a:srgbClr val="C00000"/>
              </a:solidFill>
            </a:endParaRPr>
          </a:p>
        </p:txBody>
      </p:sp>
    </p:spTree>
    <p:extLst>
      <p:ext uri="{BB962C8B-B14F-4D97-AF65-F5344CB8AC3E}">
        <p14:creationId xmlns:p14="http://schemas.microsoft.com/office/powerpoint/2010/main" val="2945271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3874442"/>
          </a:xfrm>
        </p:spPr>
        <p:txBody>
          <a:bodyPr/>
          <a:lstStyle/>
          <a:p>
            <a:r>
              <a:rPr lang="ru-RU" sz="1600" dirty="0" smtClean="0"/>
              <a:t/>
            </a:r>
            <a:br>
              <a:rPr lang="ru-RU" sz="1600" dirty="0" smtClean="0"/>
            </a:br>
            <a:r>
              <a:rPr lang="ru-RU" sz="1600" dirty="0"/>
              <a:t/>
            </a:r>
            <a:br>
              <a:rPr lang="ru-RU" sz="1600" dirty="0"/>
            </a:br>
            <a:r>
              <a:rPr lang="ru-RU" sz="3200" dirty="0" smtClean="0">
                <a:solidFill>
                  <a:srgbClr val="FFC000"/>
                </a:solidFill>
              </a:rPr>
              <a:t>Экономическая жизнь (</a:t>
            </a:r>
            <a:r>
              <a:rPr lang="ru-RU" sz="3200" dirty="0" err="1" smtClean="0">
                <a:solidFill>
                  <a:srgbClr val="FFC000"/>
                </a:solidFill>
              </a:rPr>
              <a:t>эж</a:t>
            </a:r>
            <a:r>
              <a:rPr lang="ru-RU" sz="3200" dirty="0" smtClean="0">
                <a:solidFill>
                  <a:srgbClr val="FFC000"/>
                </a:solidFill>
              </a:rPr>
              <a:t>) </a:t>
            </a:r>
            <a:br>
              <a:rPr lang="ru-RU" sz="3200" dirty="0" smtClean="0">
                <a:solidFill>
                  <a:srgbClr val="FFC000"/>
                </a:solidFill>
              </a:rPr>
            </a:br>
            <a:r>
              <a:rPr lang="ru-RU" sz="3200" dirty="0" smtClean="0"/>
              <a:t/>
            </a:r>
            <a:br>
              <a:rPr lang="ru-RU" sz="3200" dirty="0" smtClean="0"/>
            </a:br>
            <a:r>
              <a:rPr lang="ru-RU" sz="1600" dirty="0" smtClean="0">
                <a:solidFill>
                  <a:srgbClr val="C00000"/>
                </a:solidFill>
              </a:rPr>
              <a:t>Экономическая </a:t>
            </a:r>
            <a:r>
              <a:rPr lang="ru-RU" sz="1600" dirty="0">
                <a:solidFill>
                  <a:srgbClr val="C00000"/>
                </a:solidFill>
              </a:rPr>
              <a:t>жизнь (ЭЖ) </a:t>
            </a:r>
            <a:r>
              <a:rPr lang="ru-RU" sz="1600" dirty="0"/>
              <a:t>определяется временем эксплуатации, в течение которого объект приносит доход. В этот период проводимые улучшения вносят вклад в стоимость объекта. Экономическая жизнь объекта заканчивается, когда эксплуатация объекта не может принести доход, обозначенный соответствующей ставкой по сопоставимым объектам в данном сегменте рынка недвижимости. Эффективный возраст (ЭВ) рассчитывается на основе хронологического возраста здания с учетом его технического состояния и сложившихся на дату оценки экономических факторов, влияющих на стоимость оцениваемого объекта. Оставшийся срок экономической жизни (ОСЭЖ) здания - период времени от даты оценки до окончания его экономической жизни</a:t>
            </a:r>
          </a:p>
        </p:txBody>
      </p:sp>
    </p:spTree>
    <p:extLst>
      <p:ext uri="{BB962C8B-B14F-4D97-AF65-F5344CB8AC3E}">
        <p14:creationId xmlns:p14="http://schemas.microsoft.com/office/powerpoint/2010/main" val="47178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2439986"/>
          </a:xfrm>
        </p:spPr>
        <p:txBody>
          <a:bodyPr/>
          <a:lstStyle/>
          <a:p>
            <a:r>
              <a:rPr lang="ru-RU" sz="1600" dirty="0"/>
              <a:t>Показатели физического износа, эффективного возраста и срока экономической жизни находятся в определенном соотношении, которое можно выразить формулой: И = (ЭВ: ФЖ) 100% = [ЭВ: (ЭВ + ОСФЖ)] 100%, (1) где И – износ, %; ЭВ – эффективный возраст, определяемый экспертом на основе технического состояния элементов или здания в целом; ФЖ – типичный срок физической жизни; ОСФЖ – оставшийся срок физической жизни</a:t>
            </a:r>
            <a:r>
              <a:rPr lang="ru-RU" sz="1600" dirty="0" smtClean="0"/>
              <a:t>.</a:t>
            </a:r>
            <a:endParaRPr lang="ru-RU" sz="16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714624"/>
            <a:ext cx="7704856" cy="3954736"/>
          </a:xfrm>
          <a:prstGeom prst="rect">
            <a:avLst/>
          </a:prstGeom>
        </p:spPr>
      </p:pic>
    </p:spTree>
    <p:extLst>
      <p:ext uri="{BB962C8B-B14F-4D97-AF65-F5344CB8AC3E}">
        <p14:creationId xmlns:p14="http://schemas.microsoft.com/office/powerpoint/2010/main" val="3542122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3298378"/>
          </a:xfrm>
        </p:spPr>
        <p:txBody>
          <a:bodyPr/>
          <a:lstStyle/>
          <a:p>
            <a:r>
              <a:rPr lang="ru-RU" sz="1600" dirty="0">
                <a:solidFill>
                  <a:srgbClr val="C00000"/>
                </a:solidFill>
              </a:rPr>
              <a:t>Физический износ </a:t>
            </a:r>
            <a:r>
              <a:rPr lang="ru-RU" sz="1600" dirty="0"/>
              <a:t>можно рассчитать как для отдельных элементов здания с последующим суммированием рассчитанных обесценении, так и для здания в целом. Для приближенных расчетов износа возможно использовать упрощенную формулу: И = (ХВ: ФЖ) 100%, (2) где И – износ, %; ФЖ – типичный срок физической жизни. Применение формулы (2) также актуально при расчете процентных поправок на износ в сравниваемых объектах (метод сравнительных продаж), когда оценщику не представляется возможным произвести осмотр выбранных аналогов для определения показателей, используемых в формуле (1).</a:t>
            </a:r>
            <a:br>
              <a:rPr lang="ru-RU" sz="1600" dirty="0"/>
            </a:br>
            <a:r>
              <a:rPr lang="ru-RU" sz="1600" dirty="0"/>
              <a:t>Рассчитанный процент износа элементов или здании целом может быть переведен в стоимостное выражение (обесценение): О = СВ (И : 100), (6.6) где И – износ, %; СВ – стоимость воспроизводства (стоимость замещения</a:t>
            </a:r>
          </a:p>
        </p:txBody>
      </p:sp>
    </p:spTree>
    <p:extLst>
      <p:ext uri="{BB962C8B-B14F-4D97-AF65-F5344CB8AC3E}">
        <p14:creationId xmlns:p14="http://schemas.microsoft.com/office/powerpoint/2010/main" val="23852281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5746650"/>
          </a:xfrm>
        </p:spPr>
        <p:txBody>
          <a:bodyPr/>
          <a:lstStyle/>
          <a:p>
            <a:r>
              <a:rPr lang="ru-RU" sz="1600" b="1" dirty="0" smtClean="0">
                <a:solidFill>
                  <a:srgbClr val="C00000"/>
                </a:solidFill>
              </a:rPr>
              <a:t>Признаки </a:t>
            </a:r>
            <a:r>
              <a:rPr lang="ru-RU" sz="1600" b="1" dirty="0">
                <a:solidFill>
                  <a:srgbClr val="C00000"/>
                </a:solidFill>
              </a:rPr>
              <a:t>функционального износа </a:t>
            </a:r>
            <a:r>
              <a:rPr lang="ru-RU" sz="1600" dirty="0"/>
              <a:t>в оцениваемом здании - несоответствие объемно-планировочного и/или конструктивного решения современным стандартам, включая различное оборудование, необходимое для нормальной эксплуатации сооружения в соответствии с его текущим или предполагаемым использованием</a:t>
            </a:r>
            <a:br>
              <a:rPr lang="ru-RU" sz="1600" dirty="0"/>
            </a:br>
            <a:r>
              <a:rPr lang="ru-RU" sz="1600" dirty="0"/>
              <a:t/>
            </a:r>
            <a:br>
              <a:rPr lang="ru-RU" sz="1600" dirty="0"/>
            </a:br>
            <a:r>
              <a:rPr lang="ru-RU" sz="1600" b="1" dirty="0">
                <a:solidFill>
                  <a:srgbClr val="C00000"/>
                </a:solidFill>
              </a:rPr>
              <a:t>Причины функционального износа</a:t>
            </a:r>
            <a:r>
              <a:rPr lang="ru-RU" sz="1600" dirty="0"/>
              <a:t>: •недостатки, требующие добавления элементов; •недостатки, требующие замены или модернизации элементов; •</a:t>
            </a:r>
            <a:r>
              <a:rPr lang="ru-RU" sz="1600" dirty="0" err="1"/>
              <a:t>сверхулучшения</a:t>
            </a:r>
            <a:r>
              <a:rPr lang="ru-RU" sz="1600" dirty="0"/>
              <a:t/>
            </a:r>
            <a:br>
              <a:rPr lang="ru-RU" sz="1600" dirty="0"/>
            </a:br>
            <a:r>
              <a:rPr lang="ru-RU" sz="1600" b="1" dirty="0">
                <a:solidFill>
                  <a:srgbClr val="C00000"/>
                </a:solidFill>
              </a:rPr>
              <a:t>Неустранимый функциональный износ </a:t>
            </a:r>
            <a:r>
              <a:rPr lang="ru-RU" sz="1600" dirty="0"/>
              <a:t>вызывается устаревшими конструктивными характеристиками оцениваемых зданий относительно современных стандартов строительства. Признаком неустранимого функционального износа является экономическая нецелесообразность осуществления затрат на устранение этих недостатков. Стоимость неустранимого функционального износа может определяться двумя способами: 1)капитализацией потерь в арендной плате; 2)капитализацией избыточных эксплуатационных затрат, необходимых для содержания здания в надлежащем порядке</a:t>
            </a:r>
            <a:br>
              <a:rPr lang="ru-RU" sz="1600" dirty="0"/>
            </a:br>
            <a:endParaRPr lang="ru-RU" sz="1600" dirty="0"/>
          </a:p>
        </p:txBody>
      </p:sp>
    </p:spTree>
    <p:extLst>
      <p:ext uri="{BB962C8B-B14F-4D97-AF65-F5344CB8AC3E}">
        <p14:creationId xmlns:p14="http://schemas.microsoft.com/office/powerpoint/2010/main" val="4235449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63</TotalTime>
  <Words>435</Words>
  <Application>Microsoft Office PowerPoint</Application>
  <PresentationFormat>Экран (4:3)</PresentationFormat>
  <Paragraphs>13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Горизонт</vt:lpstr>
      <vt:lpstr>Презентация на тему: «Износ объекта недвижимости»</vt:lpstr>
      <vt:lpstr>Износ характеризуется уменьшением полезности объекта недвижимости, его потребительской привлекательности с точки зрения потенциального инвестора и выражается в снижении со временем стоимости (обесценении) под воздействием различных факторов. Износ (И) обычно измеряют в процентах, а стоимостным выражением износа является обесценение (О) Износ характеризуется уменьшением полезности объекта недвижимости, его потребительской привлекательности с точки зрения потенциального инвестора и выражается в снижении со временем стоимости (обесценении) под воздействием различных факторов. Износ (И) обычно измеряют в процентах, а стоимостным выражением износа является обесценение (О)</vt:lpstr>
      <vt:lpstr>В зависимости от причин, вызывающих обесценение объекта недвижимости, выделяют следующие виды износа: физический, функциональный и внешний. Физический износ - износ, связанный со снижением работоспособности объекта в результате естественного физического старения и влияния внешних неблагоприятных факторов;  Функциональный износ - износ из-за несоответствия современным требованиям, предъявляемым к подобным объектам; Внешний износ - износ в результате изменения внешних экономических факторов Физический и функциональный износ подразделяется на устранимый и неустранимый Устранимый износ - это износ, устранение которого физически возможно и экономически целесообразно, т.е. производимые затраты на устранение того или иного вида износа способствуют повышению стоимости объекта в целом Выявление всех возможных видов износа - это совокупный накопленный износ объекта недвижимости. Совокупный накопленный износ является функцией времени жизни объекта. </vt:lpstr>
      <vt:lpstr>Рассмотрим основные оценочные понятия, характеризующие этот показатель Физическая жизнь здания (ФЖ) - период эксплуатации здания, в течение которого состояние несущих конструктивных элементов здания соответствует определенным критериям (конструктивная надежность, физическая долговечность и т.п.). Физическая жизнь заканчивается, когда объект сносится  </vt:lpstr>
      <vt:lpstr>Хронологический возраст (ХВ) - период времени, прошедший со дня ввода объекта в эксплуатацию до даты оценки</vt:lpstr>
      <vt:lpstr>  Экономическая жизнь (эж)   Экономическая жизнь (ЭЖ) определяется временем эксплуатации, в течение которого объект приносит доход. В этот период проводимые улучшения вносят вклад в стоимость объекта. Экономическая жизнь объекта заканчивается, когда эксплуатация объекта не может принести доход, обозначенный соответствующей ставкой по сопоставимым объектам в данном сегменте рынка недвижимости. Эффективный возраст (ЭВ) рассчитывается на основе хронологического возраста здания с учетом его технического состояния и сложившихся на дату оценки экономических факторов, влияющих на стоимость оцениваемого объекта. Оставшийся срок экономической жизни (ОСЭЖ) здания - период времени от даты оценки до окончания его экономической жизни</vt:lpstr>
      <vt:lpstr>Показатели физического износа, эффективного возраста и срока экономической жизни находятся в определенном соотношении, которое можно выразить формулой: И = (ЭВ: ФЖ) 100% = [ЭВ: (ЭВ + ОСФЖ)] 100%, (1) где И – износ, %; ЭВ – эффективный возраст, определяемый экспертом на основе технического состояния элементов или здания в целом; ФЖ – типичный срок физической жизни; ОСФЖ – оставшийся срок физической жизни.</vt:lpstr>
      <vt:lpstr>Физический износ можно рассчитать как для отдельных элементов здания с последующим суммированием рассчитанных обесценении, так и для здания в целом. Для приближенных расчетов износа возможно использовать упрощенную формулу: И = (ХВ: ФЖ) 100%, (2) где И – износ, %; ФЖ – типичный срок физической жизни. Применение формулы (2) также актуально при расчете процентных поправок на износ в сравниваемых объектах (метод сравнительных продаж), когда оценщику не представляется возможным произвести осмотр выбранных аналогов для определения показателей, используемых в формуле (1). Рассчитанный процент износа элементов или здании целом может быть переведен в стоимостное выражение (обесценение): О = СВ (И : 100), (6.6) где И – износ, %; СВ – стоимость воспроизводства (стоимость замещения</vt:lpstr>
      <vt:lpstr>Признаки функционального износа в оцениваемом здании - несоответствие объемно-планировочного и/или конструктивного решения современным стандартам, включая различное оборудование, необходимое для нормальной эксплуатации сооружения в соответствии с его текущим или предполагаемым использованием  Причины функционального износа: •недостатки, требующие добавления элементов; •недостатки, требующие замены или модернизации элементов; •сверхулучшения Неустранимый функциональный износ вызывается устаревшими конструктивными характеристиками оцениваемых зданий относительно современных стандартов строительства. Признаком неустранимого функционального износа является экономическая нецелесообразность осуществления затрат на устранение этих недостатков. Стоимость неустранимого функционального износа может определяться двумя способами: 1)капитализацией потерь в арендной плате; 2)капитализацией избыточных эксплуатационных затрат, необходимых для содержания здания в надлежащем порядке </vt:lpstr>
      <vt:lpstr>Внешний (экономический) износ - обесценение объекта, обусловленное негативным по отношению к объекту оценки влиянием внешней среды: рыночной ситуации, накладываемых сервитутов на определенное использование недвижимости, изменений окружающей инфраструктуры и законодательных решений в области налогообложения и т.п. Внешний износ недвижимости в большинстве случаев является неустранимым по причине неизменности местоположения, но в ряде случаев может «самоустраниться» из-за позитивного изменения окружающей рыночной среды Для оценки внешнего износа могут применяться следующие методы: •капитализации потерь в арендной плате; •сравнительных продаж (парных продаж); •срока экономической жизни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«Износ объекта недвижимости»</dc:title>
  <dc:creator>Ленкаааа</dc:creator>
  <cp:lastModifiedBy>Ленкаааа</cp:lastModifiedBy>
  <cp:revision>9</cp:revision>
  <dcterms:created xsi:type="dcterms:W3CDTF">2014-12-17T05:41:58Z</dcterms:created>
  <dcterms:modified xsi:type="dcterms:W3CDTF">2014-12-21T15:24:11Z</dcterms:modified>
</cp:coreProperties>
</file>