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70" r:id="rId6"/>
    <p:sldId id="271" r:id="rId7"/>
    <p:sldId id="267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5F160-2587-4C6B-8742-AE596A7904DF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8E8153-D937-416E-8D1C-C55ABE7A5B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11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E8153-D937-416E-8D1C-C55ABE7A5B69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865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EE05-6E61-495F-AC3D-1391505D045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746E-3F8A-4E29-948A-2FA7C4AE9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EE05-6E61-495F-AC3D-1391505D045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746E-3F8A-4E29-948A-2FA7C4AE9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EE05-6E61-495F-AC3D-1391505D045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746E-3F8A-4E29-948A-2FA7C4AE9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EE05-6E61-495F-AC3D-1391505D045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746E-3F8A-4E29-948A-2FA7C4AE9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EE05-6E61-495F-AC3D-1391505D045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746E-3F8A-4E29-948A-2FA7C4AE9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EE05-6E61-495F-AC3D-1391505D045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746E-3F8A-4E29-948A-2FA7C4AE9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EE05-6E61-495F-AC3D-1391505D045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746E-3F8A-4E29-948A-2FA7C4AE9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EE05-6E61-495F-AC3D-1391505D045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746E-3F8A-4E29-948A-2FA7C4AE9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EE05-6E61-495F-AC3D-1391505D045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746E-3F8A-4E29-948A-2FA7C4AE9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EE05-6E61-495F-AC3D-1391505D045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746E-3F8A-4E29-948A-2FA7C4AE9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EE05-6E61-495F-AC3D-1391505D045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746E-3F8A-4E29-948A-2FA7C4AE96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23F5EE05-6E61-495F-AC3D-1391505D045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BA5E746E-3F8A-4E29-948A-2FA7C4AE962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404664"/>
            <a:ext cx="7117180" cy="1470025"/>
          </a:xfrm>
        </p:spPr>
        <p:txBody>
          <a:bodyPr/>
          <a:lstStyle/>
          <a:p>
            <a:pPr algn="ctr"/>
            <a:r>
              <a:rPr lang="ru-RU" sz="4800" dirty="0" smtClean="0"/>
              <a:t>Красивая осанка – залог здоровья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458" y="2132856"/>
            <a:ext cx="607695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8036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                  Что  такое осанка?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3011" y="571480"/>
            <a:ext cx="7450989" cy="43020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altLang="ru-RU" sz="2800" b="1" i="1" dirty="0" smtClean="0">
                <a:solidFill>
                  <a:schemeClr val="bg1"/>
                </a:solidFill>
              </a:rPr>
              <a:t>    </a:t>
            </a:r>
            <a:r>
              <a:rPr lang="ru-RU" alt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Осанка </a:t>
            </a:r>
            <a:r>
              <a:rPr lang="ru-RU" altLang="ru-RU" sz="32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привычная, непринужденная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манера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держать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свое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тело. При правильной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осанке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фигура человека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выглядит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красивой,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стройной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походка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легкой и упругой. </a:t>
            </a:r>
          </a:p>
        </p:txBody>
      </p:sp>
      <p:pic>
        <p:nvPicPr>
          <p:cNvPr id="5" name="Picture 30" descr="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87563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C:\Users\user\Desktop\фото\школа\картинки спорт\gymnastics-068-gm-006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4" y="3727576"/>
            <a:ext cx="3865347" cy="310284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8285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b="1" dirty="0"/>
              <a:t>Правильная осанка </a:t>
            </a:r>
            <a:br>
              <a:rPr lang="ru-RU" alt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285860"/>
            <a:ext cx="8072494" cy="4572032"/>
          </a:xfrm>
        </p:spPr>
        <p:txBody>
          <a:bodyPr>
            <a:normAutofit fontScale="70000" lnSpcReduction="20000"/>
          </a:bodyPr>
          <a:lstStyle/>
          <a:p>
            <a:r>
              <a:rPr lang="ru-RU" altLang="ru-RU" sz="3600" dirty="0">
                <a:latin typeface="Times New Roman" pitchFamily="18" charset="0"/>
                <a:cs typeface="Times New Roman" pitchFamily="18" charset="0"/>
              </a:rPr>
              <a:t>При правильной осанке </a:t>
            </a:r>
            <a:r>
              <a:rPr lang="ru-RU" altLang="ru-RU" sz="3600" b="1" i="1" dirty="0">
                <a:latin typeface="Times New Roman" pitchFamily="18" charset="0"/>
                <a:cs typeface="Times New Roman" pitchFamily="18" charset="0"/>
              </a:rPr>
              <a:t>положение тела является сбалансированным</a:t>
            </a:r>
            <a:r>
              <a:rPr lang="ru-RU" altLang="ru-RU" sz="3600" dirty="0">
                <a:latin typeface="Times New Roman" pitchFamily="18" charset="0"/>
                <a:cs typeface="Times New Roman" pitchFamily="18" charset="0"/>
              </a:rPr>
              <a:t>, и нагрузки приходятся на весь позвоночный столб, распределяясь равномерно.</a:t>
            </a:r>
          </a:p>
          <a:p>
            <a:r>
              <a:rPr lang="ru-RU" altLang="ru-RU" sz="3600" b="1" i="1" dirty="0">
                <a:latin typeface="Times New Roman" pitchFamily="18" charset="0"/>
                <a:cs typeface="Times New Roman" pitchFamily="18" charset="0"/>
              </a:rPr>
              <a:t>Мышцы при правильной осанке создают надежный корсет</a:t>
            </a:r>
            <a:r>
              <a:rPr lang="ru-RU" altLang="ru-RU" sz="3600" dirty="0">
                <a:latin typeface="Times New Roman" pitchFamily="18" charset="0"/>
                <a:cs typeface="Times New Roman" pitchFamily="18" charset="0"/>
              </a:rPr>
              <a:t> вокруг позвоночного столба, поддерживая его и внутренние органы в правильном положении.</a:t>
            </a:r>
          </a:p>
          <a:p>
            <a:r>
              <a:rPr lang="ru-RU" altLang="ru-RU" sz="3600" b="1" i="1" dirty="0">
                <a:latin typeface="Times New Roman" pitchFamily="18" charset="0"/>
                <a:cs typeface="Times New Roman" pitchFamily="18" charset="0"/>
              </a:rPr>
              <a:t>При правильной осанке человек смотрит вперед</a:t>
            </a:r>
            <a:r>
              <a:rPr lang="ru-RU" altLang="ru-RU" sz="3600" dirty="0">
                <a:latin typeface="Times New Roman" pitchFamily="18" charset="0"/>
                <a:cs typeface="Times New Roman" pitchFamily="18" charset="0"/>
              </a:rPr>
              <a:t>, плечи находятся на одном уровне, симметрично относительно позвоночника, лопатки располагаются на одном уровне</a:t>
            </a:r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3600" dirty="0">
                <a:latin typeface="Times New Roman" pitchFamily="18" charset="0"/>
                <a:cs typeface="Times New Roman" pitchFamily="18" charset="0"/>
              </a:rPr>
              <a:t>спина не имеет патологических изгибов, мышцы живота находятся в тонусе.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051816"/>
            <a:ext cx="2448272" cy="16394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9566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793537" cy="632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38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125113" cy="924475"/>
          </a:xfrm>
        </p:spPr>
        <p:txBody>
          <a:bodyPr/>
          <a:lstStyle/>
          <a:p>
            <a:r>
              <a:rPr lang="ru-RU" dirty="0" smtClean="0"/>
              <a:t>Функции, которые выполняет правильная осанка: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348880"/>
            <a:ext cx="7125112" cy="4051437"/>
          </a:xfrm>
        </p:spPr>
        <p:txBody>
          <a:bodyPr>
            <a:noAutofit/>
          </a:bodyPr>
          <a:lstStyle/>
          <a:p>
            <a:pPr fontAlgn="base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/>
              <a:t> </a:t>
            </a:r>
            <a:r>
              <a:rPr lang="ru-RU" sz="2000" b="1" dirty="0"/>
              <a:t>приводит к равномерному распределению </a:t>
            </a:r>
            <a:r>
              <a:rPr lang="ru-RU" sz="2000" b="1" dirty="0" smtClean="0"/>
              <a:t>нагрузок </a:t>
            </a:r>
            <a:r>
              <a:rPr lang="ru-RU" sz="2000" b="1" dirty="0"/>
              <a:t>на позвоночный столб, что оберегает его от повреждений и различных заболеваний;</a:t>
            </a:r>
          </a:p>
          <a:p>
            <a:pPr fontAlgn="base">
              <a:spcBef>
                <a:spcPts val="0"/>
              </a:spcBef>
              <a:spcAft>
                <a:spcPts val="0"/>
              </a:spcAft>
            </a:pPr>
            <a:r>
              <a:rPr lang="ru-RU" sz="2000" b="1" dirty="0"/>
              <a:t>обеспечивает поддержку </a:t>
            </a:r>
            <a:r>
              <a:rPr lang="ru-RU" sz="2000" b="1" dirty="0" smtClean="0"/>
              <a:t>равновесия</a:t>
            </a:r>
          </a:p>
          <a:p>
            <a:pPr marL="0" indent="0" fontAlgn="base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/>
              <a:t>тела </a:t>
            </a:r>
            <a:r>
              <a:rPr lang="ru-RU" sz="2000" b="1" dirty="0"/>
              <a:t>и отличную координацию движений;</a:t>
            </a:r>
          </a:p>
          <a:p>
            <a:pPr fontAlgn="base">
              <a:spcBef>
                <a:spcPts val="0"/>
              </a:spcBef>
              <a:spcAft>
                <a:spcPts val="0"/>
              </a:spcAft>
            </a:pPr>
            <a:r>
              <a:rPr lang="ru-RU" sz="2000" b="1" dirty="0"/>
              <a:t>позволяет </a:t>
            </a:r>
            <a:r>
              <a:rPr lang="ru-RU" sz="2000" b="1" dirty="0" smtClean="0"/>
              <a:t>делать движения </a:t>
            </a:r>
            <a:r>
              <a:rPr lang="ru-RU" sz="2000" b="1" dirty="0"/>
              <a:t>в суставах с </a:t>
            </a:r>
            <a:endParaRPr lang="ru-RU" sz="2000" b="1" dirty="0" smtClean="0"/>
          </a:p>
          <a:p>
            <a:pPr marL="0" indent="0" fontAlgn="base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/>
              <a:t>максимальной </a:t>
            </a:r>
            <a:r>
              <a:rPr lang="ru-RU" sz="2000" b="1" dirty="0"/>
              <a:t>амплитудой</a:t>
            </a:r>
            <a:r>
              <a:rPr lang="ru-RU" sz="2000" b="1" dirty="0" smtClean="0"/>
              <a:t>;</a:t>
            </a:r>
            <a:endParaRPr lang="ru-RU" sz="2000" b="1" dirty="0"/>
          </a:p>
          <a:p>
            <a:pPr fontAlgn="base">
              <a:spcBef>
                <a:spcPts val="0"/>
              </a:spcBef>
              <a:spcAft>
                <a:spcPts val="0"/>
              </a:spcAft>
            </a:pPr>
            <a:r>
              <a:rPr lang="ru-RU" sz="2000" b="1" dirty="0"/>
              <a:t>обеспечивает нормальное </a:t>
            </a:r>
            <a:r>
              <a:rPr lang="ru-RU" sz="2000" b="1" dirty="0" smtClean="0"/>
              <a:t>функционирование </a:t>
            </a:r>
            <a:r>
              <a:rPr lang="ru-RU" sz="2000" b="1" dirty="0"/>
              <a:t>внутренних органов </a:t>
            </a:r>
            <a:r>
              <a:rPr lang="ru-RU" sz="2000" b="1" dirty="0" smtClean="0"/>
              <a:t>и </a:t>
            </a:r>
            <a:r>
              <a:rPr lang="ru-RU" sz="2000" b="1" dirty="0"/>
              <a:t>их защиту от внешних воздействий</a:t>
            </a:r>
            <a:r>
              <a:rPr lang="ru-RU" sz="2000" b="1" dirty="0" smtClean="0"/>
              <a:t>;</a:t>
            </a:r>
            <a:endParaRPr lang="ru-RU" sz="2000" b="1" dirty="0"/>
          </a:p>
          <a:p>
            <a:pPr fontAlgn="base">
              <a:spcBef>
                <a:spcPts val="0"/>
              </a:spcBef>
              <a:spcAft>
                <a:spcPts val="0"/>
              </a:spcAft>
            </a:pPr>
            <a:r>
              <a:rPr lang="ru-RU" sz="2000" b="1" dirty="0"/>
              <a:t>влияет на формирование характера</a:t>
            </a:r>
            <a:r>
              <a:rPr lang="ru-RU" sz="2000" b="1" dirty="0" smtClean="0"/>
              <a:t>.</a:t>
            </a:r>
          </a:p>
          <a:p>
            <a:pPr marL="0" indent="0" algn="ctr" fontAlgn="base">
              <a:spcBef>
                <a:spcPts val="0"/>
              </a:spcBef>
              <a:spcAft>
                <a:spcPts val="0"/>
              </a:spcAft>
              <a:buNone/>
            </a:pPr>
            <a:endParaRPr lang="ru-RU" b="1" u="sng" dirty="0" smtClean="0"/>
          </a:p>
          <a:p>
            <a:pPr marL="0" indent="0" algn="ctr" fontAlgn="base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u="sng" dirty="0" smtClean="0"/>
              <a:t>Осанка </a:t>
            </a:r>
            <a:r>
              <a:rPr lang="ru-RU" b="1" dirty="0" smtClean="0"/>
              <a:t>– это внешний показатель </a:t>
            </a:r>
          </a:p>
          <a:p>
            <a:pPr marL="0" indent="0" algn="ctr" fontAlgn="base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 smtClean="0"/>
              <a:t>психического и физического </a:t>
            </a:r>
          </a:p>
          <a:p>
            <a:pPr marL="0" indent="0" algn="ctr" fontAlgn="base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 smtClean="0"/>
              <a:t>здоровья </a:t>
            </a:r>
            <a:r>
              <a:rPr lang="ru-RU" b="1" dirty="0"/>
              <a:t> </a:t>
            </a:r>
            <a:r>
              <a:rPr lang="ru-RU" b="1" dirty="0" smtClean="0"/>
              <a:t>человека!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  <a:p>
            <a:r>
              <a:rPr lang="ru-RU" sz="2000" dirty="0"/>
              <a:t/>
            </a:r>
            <a:br>
              <a:rPr lang="ru-RU" sz="2000" dirty="0"/>
            </a:br>
            <a:endParaRPr lang="ru-RU" sz="2000" dirty="0" smtClean="0"/>
          </a:p>
        </p:txBody>
      </p:sp>
      <p:pic>
        <p:nvPicPr>
          <p:cNvPr id="3075" name="Picture 3" descr="C:\Users\user\Desktop\лддд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0" y="1500174"/>
            <a:ext cx="2143107" cy="4884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200424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18888" y="1071546"/>
            <a:ext cx="7125112" cy="492922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altLang="ru-RU" sz="2800" b="1" dirty="0"/>
              <a:t>Правила для поддержания правильной </a:t>
            </a:r>
            <a:r>
              <a:rPr lang="ru-RU" altLang="ru-RU" sz="2800" b="1" dirty="0" smtClean="0"/>
              <a:t>осанки</a:t>
            </a:r>
          </a:p>
          <a:p>
            <a:pPr marL="0" indent="0">
              <a:buNone/>
            </a:pPr>
            <a:endParaRPr lang="ru-RU" altLang="ru-RU" dirty="0"/>
          </a:p>
          <a:p>
            <a:pPr marL="0" indent="0">
              <a:buNone/>
            </a:pP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– Правильно сидеть за столом, партой, на стуле,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горбиться.</a:t>
            </a:r>
          </a:p>
          <a:p>
            <a:pPr marL="0" indent="0">
              <a:buNone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– При переносе тяжестей нужно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равномерно нагружать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руки.</a:t>
            </a:r>
          </a:p>
          <a:p>
            <a:pPr marL="0" indent="0">
              <a:buNone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– Если вы будете носить ранец или портфель в одной руке, одно плечо станет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ниже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другого.</a:t>
            </a:r>
          </a:p>
          <a:p>
            <a:pPr marL="0" indent="0">
              <a:buNone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– Спать на жесткой постели с невысокой подушкой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 - Выполнять упражнения по укреплению мышц туловища.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4098" name="Picture 2" descr="C:\Users\user\Desktop\фото\школа\картинки спорт\x_63d8621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6" y="5487292"/>
            <a:ext cx="1848379" cy="13707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фото\школа\картинки спорт\102246,1321178093,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142852"/>
            <a:ext cx="979967" cy="11521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4101" name="Picture 5" descr="C:\Users\user\Desktop\енг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4488"/>
            <a:ext cx="1749852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403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50538"/>
            <a:ext cx="7125113" cy="924475"/>
          </a:xfrm>
        </p:spPr>
        <p:txBody>
          <a:bodyPr/>
          <a:lstStyle/>
          <a:p>
            <a:r>
              <a:rPr lang="ru-RU" altLang="ru-RU" b="1" i="1" dirty="0"/>
              <a:t>С целью выравнивания</a:t>
            </a:r>
            <a:r>
              <a:rPr lang="ru-RU" altLang="ru-RU" sz="3600" b="1" i="1" dirty="0"/>
              <a:t> </a:t>
            </a:r>
            <a:r>
              <a:rPr lang="ru-RU" altLang="ru-RU" b="1" i="1" dirty="0"/>
              <a:t>мышечной силы необходимо чаще применять упражнения с предметами:</a:t>
            </a:r>
            <a:br>
              <a:rPr lang="ru-RU" altLang="ru-RU" b="1" i="1" dirty="0"/>
            </a:br>
            <a:r>
              <a:rPr lang="ru-RU" altLang="ru-RU" b="1" i="1" dirty="0"/>
              <a:t>- с гимнастической </a:t>
            </a:r>
            <a:r>
              <a:rPr lang="ru-RU" altLang="ru-RU" b="1" i="1" dirty="0" smtClean="0"/>
              <a:t/>
            </a:r>
            <a:br>
              <a:rPr lang="ru-RU" altLang="ru-RU" b="1" i="1" dirty="0" smtClean="0"/>
            </a:br>
            <a:r>
              <a:rPr lang="ru-RU" altLang="ru-RU" b="1" i="1" dirty="0" smtClean="0"/>
              <a:t>палкой;</a:t>
            </a:r>
            <a:br>
              <a:rPr lang="ru-RU" altLang="ru-RU" b="1" i="1" dirty="0" smtClean="0"/>
            </a:br>
            <a:r>
              <a:rPr lang="ru-RU" altLang="ru-RU" b="1" i="1" dirty="0" smtClean="0"/>
              <a:t>- с мячом</a:t>
            </a:r>
            <a:r>
              <a:rPr lang="ru-RU" alt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641" y="1412776"/>
            <a:ext cx="4144160" cy="2751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74634"/>
            <a:ext cx="4932040" cy="3783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218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80728"/>
            <a:ext cx="7125113" cy="924475"/>
          </a:xfrm>
        </p:spPr>
        <p:txBody>
          <a:bodyPr/>
          <a:lstStyle/>
          <a:p>
            <a:r>
              <a:rPr lang="ru-RU" sz="2400" b="1" dirty="0">
                <a:latin typeface="Bookman Old Style" pitchFamily="18" charset="0"/>
              </a:rPr>
              <a:t>Особое значение для формирования правильной осанки имеют </a:t>
            </a:r>
            <a:r>
              <a:rPr lang="ru-RU" sz="2400" b="1" dirty="0" smtClean="0">
                <a:latin typeface="Bookman Old Style" pitchFamily="18" charset="0"/>
              </a:rPr>
              <a:t>упражнения с </a:t>
            </a:r>
            <a:r>
              <a:rPr lang="ru-RU" sz="2400" b="1" i="1" u="sng" dirty="0" err="1" smtClean="0">
                <a:latin typeface="Bookman Old Style" pitchFamily="18" charset="0"/>
              </a:rPr>
              <a:t>фитболом</a:t>
            </a:r>
            <a:r>
              <a:rPr lang="ru-RU" sz="2400" b="1" dirty="0" smtClean="0">
                <a:latin typeface="Bookman Old Style" pitchFamily="18" charset="0"/>
              </a:rPr>
              <a:t>, </a:t>
            </a:r>
            <a:r>
              <a:rPr lang="ru-RU" sz="2400" b="1" dirty="0">
                <a:latin typeface="Bookman Old Style" pitchFamily="18" charset="0"/>
              </a:rPr>
              <a:t>которые выпрямляют позвоночник, расширяют грудную клетку, сближают лопатки и укрепляют мускулатуру спины и живота .</a:t>
            </a:r>
            <a:br>
              <a:rPr lang="ru-RU" sz="2400" b="1" dirty="0">
                <a:latin typeface="Bookman Old Style" pitchFamily="18" charset="0"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564904"/>
            <a:ext cx="7125112" cy="4051437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C:\Users\user\Desktop\3370568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58" y="3214686"/>
            <a:ext cx="4917926" cy="3035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2928934"/>
            <a:ext cx="3138389" cy="2092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3396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TM02455610[[fn=Осень]]</Template>
  <TotalTime>267</TotalTime>
  <Words>162</Words>
  <Application>Microsoft Office PowerPoint</Application>
  <PresentationFormat>Экран (4:3)</PresentationFormat>
  <Paragraphs>34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Autumn</vt:lpstr>
      <vt:lpstr>Красивая осанка – залог здоровья</vt:lpstr>
      <vt:lpstr>                  Что  такое осанка?</vt:lpstr>
      <vt:lpstr>Правильная осанка  </vt:lpstr>
      <vt:lpstr>Презентация PowerPoint</vt:lpstr>
      <vt:lpstr>Функции, которые выполняет правильная осанка:</vt:lpstr>
      <vt:lpstr>Презентация PowerPoint</vt:lpstr>
      <vt:lpstr>С целью выравнивания мышечной силы необходимо чаще применять упражнения с предметами: - с гимнастической  палкой; - с мячом </vt:lpstr>
      <vt:lpstr>Особое значение для формирования правильной осанки имеют упражнения с фитболом, которые выпрямляют позвоночник, расширяют грудную клетку, сближают лопатки и укрепляют мускулатуру спины и живота 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Красивая осанка – залог здоровья!!!</dc:title>
  <dc:creator>user</dc:creator>
  <cp:lastModifiedBy>user</cp:lastModifiedBy>
  <cp:revision>26</cp:revision>
  <dcterms:created xsi:type="dcterms:W3CDTF">2015-01-24T11:52:55Z</dcterms:created>
  <dcterms:modified xsi:type="dcterms:W3CDTF">2015-01-28T03:50:27Z</dcterms:modified>
</cp:coreProperties>
</file>