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diagrams/layout3.xml" ContentType="application/vnd.openxmlformats-officedocument.drawingml.diagramLayout+xml"/>
  <Override PartName="/ppt/tags/tag14.xml" ContentType="application/vnd.openxmlformats-officedocument.presentationml.tags+xml"/>
  <Override PartName="/ppt/diagrams/data4.xml" ContentType="application/vnd.openxmlformats-officedocument.drawingml.diagramData+xml"/>
  <Override PartName="/ppt/tags/tag25.xml" ContentType="application/vnd.openxmlformats-officedocument.presentationml.tag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diagrams/colors4.xml" ContentType="application/vnd.openxmlformats-officedocument.drawingml.diagramColor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diagrams/layout4.xml" ContentType="application/vnd.openxmlformats-officedocument.drawingml.diagramLayout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diagrams/data3.xml" ContentType="application/vnd.openxmlformats-officedocument.drawingml.diagramData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diagrams/drawing4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4" r:id="rId5"/>
    <p:sldId id="275" r:id="rId6"/>
    <p:sldId id="259" r:id="rId7"/>
    <p:sldId id="276" r:id="rId8"/>
    <p:sldId id="260" r:id="rId9"/>
    <p:sldId id="278" r:id="rId10"/>
    <p:sldId id="261" r:id="rId11"/>
    <p:sldId id="268" r:id="rId12"/>
    <p:sldId id="262" r:id="rId13"/>
    <p:sldId id="266" r:id="rId14"/>
    <p:sldId id="279" r:id="rId15"/>
    <p:sldId id="272" r:id="rId16"/>
    <p:sldId id="263" r:id="rId17"/>
    <p:sldId id="269" r:id="rId18"/>
    <p:sldId id="280" r:id="rId19"/>
    <p:sldId id="264" r:id="rId20"/>
    <p:sldId id="281" r:id="rId21"/>
    <p:sldId id="270" r:id="rId22"/>
    <p:sldId id="265" r:id="rId23"/>
    <p:sldId id="282" r:id="rId24"/>
    <p:sldId id="271" r:id="rId25"/>
    <p:sldId id="267" r:id="rId26"/>
    <p:sldId id="27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059" autoAdjust="0"/>
    <p:restoredTop sz="94660"/>
  </p:normalViewPr>
  <p:slideViewPr>
    <p:cSldViewPr>
      <p:cViewPr>
        <p:scale>
          <a:sx n="70" d="100"/>
          <a:sy n="70" d="100"/>
        </p:scale>
        <p:origin x="-2148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B1D82A-A726-4711-A871-10CD41EA216B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20B0D0-01CF-44B2-8856-46DA0B0BF866}">
      <dgm:prSet phldrT="[Текст]"/>
      <dgm:spPr/>
      <dgm:t>
        <a:bodyPr/>
        <a:lstStyle/>
        <a:p>
          <a:r>
            <a:rPr lang="ru-RU" dirty="0" smtClean="0"/>
            <a:t>Религиозный экзистенциализм</a:t>
          </a:r>
          <a:endParaRPr lang="ru-RU" dirty="0"/>
        </a:p>
      </dgm:t>
    </dgm:pt>
    <dgm:pt modelId="{D640813C-9556-44C6-AB91-CFB7D7169797}" type="parTrans" cxnId="{25BDDF71-0FBB-4442-9F36-45F21E8FBB0D}">
      <dgm:prSet/>
      <dgm:spPr/>
      <dgm:t>
        <a:bodyPr/>
        <a:lstStyle/>
        <a:p>
          <a:endParaRPr lang="ru-RU"/>
        </a:p>
      </dgm:t>
    </dgm:pt>
    <dgm:pt modelId="{6DC2369D-36F6-4F6D-B08B-E8C2DB794FA4}" type="sibTrans" cxnId="{25BDDF71-0FBB-4442-9F36-45F21E8FBB0D}">
      <dgm:prSet/>
      <dgm:spPr/>
      <dgm:t>
        <a:bodyPr/>
        <a:lstStyle/>
        <a:p>
          <a:endParaRPr lang="ru-RU"/>
        </a:p>
      </dgm:t>
    </dgm:pt>
    <dgm:pt modelId="{E09AF2C4-8074-4C3C-AEAA-025DDF4B70E7}">
      <dgm:prSet phldrT="[Текст]"/>
      <dgm:spPr/>
      <dgm:t>
        <a:bodyPr/>
        <a:lstStyle/>
        <a:p>
          <a:r>
            <a:rPr lang="ru-RU" dirty="0" smtClean="0"/>
            <a:t>К. Ясперс</a:t>
          </a:r>
          <a:endParaRPr lang="ru-RU" dirty="0"/>
        </a:p>
      </dgm:t>
    </dgm:pt>
    <dgm:pt modelId="{42D3995E-B6D5-4191-B872-8E4AFA3D925E}" type="parTrans" cxnId="{92238B99-DF57-4621-B59C-DC08F55541DC}">
      <dgm:prSet/>
      <dgm:spPr/>
      <dgm:t>
        <a:bodyPr/>
        <a:lstStyle/>
        <a:p>
          <a:endParaRPr lang="ru-RU"/>
        </a:p>
      </dgm:t>
    </dgm:pt>
    <dgm:pt modelId="{77229FA1-6815-41BB-94A6-E826E80C35DA}" type="sibTrans" cxnId="{92238B99-DF57-4621-B59C-DC08F55541DC}">
      <dgm:prSet/>
      <dgm:spPr/>
      <dgm:t>
        <a:bodyPr/>
        <a:lstStyle/>
        <a:p>
          <a:endParaRPr lang="ru-RU"/>
        </a:p>
      </dgm:t>
    </dgm:pt>
    <dgm:pt modelId="{5EC09A4E-A1C9-4213-896F-2535E2C08A72}">
      <dgm:prSet phldrT="[Текст]"/>
      <dgm:spPr/>
      <dgm:t>
        <a:bodyPr/>
        <a:lstStyle/>
        <a:p>
          <a:r>
            <a:rPr lang="ru-RU" dirty="0" smtClean="0"/>
            <a:t>Атеистический экзистенциализм</a:t>
          </a:r>
          <a:endParaRPr lang="ru-RU" dirty="0"/>
        </a:p>
      </dgm:t>
    </dgm:pt>
    <dgm:pt modelId="{56EEE799-522D-429F-83ED-7212D7D29DB7}" type="parTrans" cxnId="{0AD7E456-CF49-45D7-9143-24F9E12B526F}">
      <dgm:prSet/>
      <dgm:spPr/>
      <dgm:t>
        <a:bodyPr/>
        <a:lstStyle/>
        <a:p>
          <a:endParaRPr lang="ru-RU"/>
        </a:p>
      </dgm:t>
    </dgm:pt>
    <dgm:pt modelId="{1D64CE69-12ED-488E-9D33-3F282BF6DD69}" type="sibTrans" cxnId="{0AD7E456-CF49-45D7-9143-24F9E12B526F}">
      <dgm:prSet/>
      <dgm:spPr/>
      <dgm:t>
        <a:bodyPr/>
        <a:lstStyle/>
        <a:p>
          <a:endParaRPr lang="ru-RU"/>
        </a:p>
      </dgm:t>
    </dgm:pt>
    <dgm:pt modelId="{F232C725-6909-4729-AC2E-997AF516CA8A}">
      <dgm:prSet phldrT="[Текст]"/>
      <dgm:spPr/>
      <dgm:t>
        <a:bodyPr/>
        <a:lstStyle/>
        <a:p>
          <a:r>
            <a:rPr lang="ru-RU" dirty="0" smtClean="0"/>
            <a:t>М. Хайдеггер, </a:t>
          </a:r>
          <a:endParaRPr lang="ru-RU" dirty="0"/>
        </a:p>
      </dgm:t>
    </dgm:pt>
    <dgm:pt modelId="{9E096FB8-CB1B-449B-AA14-09B764F2E876}" type="parTrans" cxnId="{6EE5CD9A-90A6-43B4-AB9B-74E9AECB8515}">
      <dgm:prSet/>
      <dgm:spPr/>
      <dgm:t>
        <a:bodyPr/>
        <a:lstStyle/>
        <a:p>
          <a:endParaRPr lang="ru-RU"/>
        </a:p>
      </dgm:t>
    </dgm:pt>
    <dgm:pt modelId="{A98ACD83-6D77-4BC3-8606-74072202220C}" type="sibTrans" cxnId="{6EE5CD9A-90A6-43B4-AB9B-74E9AECB8515}">
      <dgm:prSet/>
      <dgm:spPr/>
      <dgm:t>
        <a:bodyPr/>
        <a:lstStyle/>
        <a:p>
          <a:endParaRPr lang="ru-RU"/>
        </a:p>
      </dgm:t>
    </dgm:pt>
    <dgm:pt modelId="{92849664-7804-43F9-9DC4-FADF4D9AB64F}">
      <dgm:prSet phldrT="[Текст]"/>
      <dgm:spPr/>
      <dgm:t>
        <a:bodyPr/>
        <a:lstStyle/>
        <a:p>
          <a:r>
            <a:rPr lang="ru-RU" dirty="0" smtClean="0"/>
            <a:t>Г. Марсель</a:t>
          </a:r>
          <a:endParaRPr lang="ru-RU" dirty="0"/>
        </a:p>
      </dgm:t>
    </dgm:pt>
    <dgm:pt modelId="{5243A37C-1B6A-4E4D-9B17-654603B1A828}" type="parTrans" cxnId="{55891C25-EB1E-4161-B5D0-0262691D47A2}">
      <dgm:prSet/>
      <dgm:spPr/>
      <dgm:t>
        <a:bodyPr/>
        <a:lstStyle/>
        <a:p>
          <a:endParaRPr lang="ru-RU"/>
        </a:p>
      </dgm:t>
    </dgm:pt>
    <dgm:pt modelId="{288F7137-E006-48A9-B457-218BE3A2AC87}" type="sibTrans" cxnId="{55891C25-EB1E-4161-B5D0-0262691D47A2}">
      <dgm:prSet/>
      <dgm:spPr/>
      <dgm:t>
        <a:bodyPr/>
        <a:lstStyle/>
        <a:p>
          <a:endParaRPr lang="ru-RU"/>
        </a:p>
      </dgm:t>
    </dgm:pt>
    <dgm:pt modelId="{0DA240E1-FC57-4783-A45A-016A14AB2208}">
      <dgm:prSet phldrT="[Текст]"/>
      <dgm:spPr/>
      <dgm:t>
        <a:bodyPr/>
        <a:lstStyle/>
        <a:p>
          <a:r>
            <a:rPr lang="ru-RU" dirty="0" smtClean="0"/>
            <a:t>Н. Бердяев и др.</a:t>
          </a:r>
          <a:endParaRPr lang="ru-RU" dirty="0"/>
        </a:p>
      </dgm:t>
    </dgm:pt>
    <dgm:pt modelId="{4A09FD96-32D7-4EDF-B796-3015F7C40364}" type="parTrans" cxnId="{66534A05-4A8B-4B2A-88CF-B31A8FBEBCFE}">
      <dgm:prSet/>
      <dgm:spPr/>
      <dgm:t>
        <a:bodyPr/>
        <a:lstStyle/>
        <a:p>
          <a:endParaRPr lang="ru-RU"/>
        </a:p>
      </dgm:t>
    </dgm:pt>
    <dgm:pt modelId="{41F41E6C-F165-41B0-989D-0DBDC34CACA4}" type="sibTrans" cxnId="{66534A05-4A8B-4B2A-88CF-B31A8FBEBCFE}">
      <dgm:prSet/>
      <dgm:spPr/>
      <dgm:t>
        <a:bodyPr/>
        <a:lstStyle/>
        <a:p>
          <a:endParaRPr lang="ru-RU"/>
        </a:p>
      </dgm:t>
    </dgm:pt>
    <dgm:pt modelId="{A5541DDC-82F1-4769-96B6-DE1A1B3BAD23}">
      <dgm:prSet phldrT="[Текст]"/>
      <dgm:spPr/>
      <dgm:t>
        <a:bodyPr/>
        <a:lstStyle/>
        <a:p>
          <a:r>
            <a:rPr lang="ru-RU" dirty="0" smtClean="0"/>
            <a:t>Ж.П. Сартр, </a:t>
          </a:r>
          <a:endParaRPr lang="ru-RU" dirty="0"/>
        </a:p>
      </dgm:t>
    </dgm:pt>
    <dgm:pt modelId="{EDD6D660-BDE4-402E-AB7F-6E34BB230CA5}" type="parTrans" cxnId="{786E565D-8A1F-46A2-B61A-D6E21B9443C9}">
      <dgm:prSet/>
      <dgm:spPr/>
      <dgm:t>
        <a:bodyPr/>
        <a:lstStyle/>
        <a:p>
          <a:endParaRPr lang="ru-RU"/>
        </a:p>
      </dgm:t>
    </dgm:pt>
    <dgm:pt modelId="{8DB8DE2F-35C1-4A84-A30C-D7A849322C66}" type="sibTrans" cxnId="{786E565D-8A1F-46A2-B61A-D6E21B9443C9}">
      <dgm:prSet/>
      <dgm:spPr/>
      <dgm:t>
        <a:bodyPr/>
        <a:lstStyle/>
        <a:p>
          <a:endParaRPr lang="ru-RU"/>
        </a:p>
      </dgm:t>
    </dgm:pt>
    <dgm:pt modelId="{2B0E1FD4-78C1-451D-9D03-DFFB1388EAC2}">
      <dgm:prSet phldrT="[Текст]"/>
      <dgm:spPr/>
      <dgm:t>
        <a:bodyPr/>
        <a:lstStyle/>
        <a:p>
          <a:r>
            <a:rPr lang="ru-RU" dirty="0" smtClean="0"/>
            <a:t>А. Камю и др.</a:t>
          </a:r>
          <a:endParaRPr lang="ru-RU" dirty="0"/>
        </a:p>
      </dgm:t>
    </dgm:pt>
    <dgm:pt modelId="{59B05969-ABB0-420E-8C0E-439B7148BCC9}" type="parTrans" cxnId="{9D8B0E10-A0EB-470D-8EF5-D52F585D1C62}">
      <dgm:prSet/>
      <dgm:spPr/>
      <dgm:t>
        <a:bodyPr/>
        <a:lstStyle/>
        <a:p>
          <a:endParaRPr lang="ru-RU"/>
        </a:p>
      </dgm:t>
    </dgm:pt>
    <dgm:pt modelId="{9667E61B-95EA-4F09-BEFE-D7E011D6395F}" type="sibTrans" cxnId="{9D8B0E10-A0EB-470D-8EF5-D52F585D1C62}">
      <dgm:prSet/>
      <dgm:spPr/>
      <dgm:t>
        <a:bodyPr/>
        <a:lstStyle/>
        <a:p>
          <a:endParaRPr lang="ru-RU"/>
        </a:p>
      </dgm:t>
    </dgm:pt>
    <dgm:pt modelId="{BCEB1A07-0654-4C60-9BC3-1161C6B60329}" type="pres">
      <dgm:prSet presAssocID="{66B1D82A-A726-4711-A871-10CD41EA216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B586B48-9A22-42DF-8C4C-4B455799337F}" type="pres">
      <dgm:prSet presAssocID="{F220B0D0-01CF-44B2-8856-46DA0B0BF866}" presName="linNode" presStyleCnt="0"/>
      <dgm:spPr/>
    </dgm:pt>
    <dgm:pt modelId="{7CA36681-4241-42D1-941F-CEEF2B05C4A0}" type="pres">
      <dgm:prSet presAssocID="{F220B0D0-01CF-44B2-8856-46DA0B0BF866}" presName="parentShp" presStyleLbl="node1" presStyleIdx="0" presStyleCnt="2" custLinFactNeighborX="57096" custLinFactNeighborY="-6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9E1F25-C4A2-4697-8B2E-BBBE211CCD47}" type="pres">
      <dgm:prSet presAssocID="{F220B0D0-01CF-44B2-8856-46DA0B0BF866}" presName="childShp" presStyleLbl="bgAccFollowNode1" presStyleIdx="0" presStyleCnt="2" custScaleX="53869" custLinFactNeighborX="-98699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8CF284-8036-48F2-A1B3-519C9E093B53}" type="pres">
      <dgm:prSet presAssocID="{6DC2369D-36F6-4F6D-B08B-E8C2DB794FA4}" presName="spacing" presStyleCnt="0"/>
      <dgm:spPr/>
    </dgm:pt>
    <dgm:pt modelId="{981FA932-BFE9-41EA-9C99-A2EF9375EED8}" type="pres">
      <dgm:prSet presAssocID="{5EC09A4E-A1C9-4213-896F-2535E2C08A72}" presName="linNode" presStyleCnt="0"/>
      <dgm:spPr/>
    </dgm:pt>
    <dgm:pt modelId="{8DAED391-C100-4A9E-BD68-2C572F5188A9}" type="pres">
      <dgm:prSet presAssocID="{5EC09A4E-A1C9-4213-896F-2535E2C08A72}" presName="parentShp" presStyleLbl="node1" presStyleIdx="1" presStyleCnt="2" custLinFactNeighborX="57096" custLinFactNeighborY="1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A6CCE2-6BB3-45D9-9939-0977042B95B2}" type="pres">
      <dgm:prSet presAssocID="{5EC09A4E-A1C9-4213-896F-2535E2C08A72}" presName="childShp" presStyleLbl="bgAccFollowNode1" presStyleIdx="1" presStyleCnt="2" custScaleX="53869" custLinFactNeighborX="-98699" custLinFactNeighborY="-2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D7E456-CF49-45D7-9143-24F9E12B526F}" srcId="{66B1D82A-A726-4711-A871-10CD41EA216B}" destId="{5EC09A4E-A1C9-4213-896F-2535E2C08A72}" srcOrd="1" destOrd="0" parTransId="{56EEE799-522D-429F-83ED-7212D7D29DB7}" sibTransId="{1D64CE69-12ED-488E-9D33-3F282BF6DD69}"/>
    <dgm:cxn modelId="{55891C25-EB1E-4161-B5D0-0262691D47A2}" srcId="{F220B0D0-01CF-44B2-8856-46DA0B0BF866}" destId="{92849664-7804-43F9-9DC4-FADF4D9AB64F}" srcOrd="1" destOrd="0" parTransId="{5243A37C-1B6A-4E4D-9B17-654603B1A828}" sibTransId="{288F7137-E006-48A9-B457-218BE3A2AC87}"/>
    <dgm:cxn modelId="{9D8B0E10-A0EB-470D-8EF5-D52F585D1C62}" srcId="{5EC09A4E-A1C9-4213-896F-2535E2C08A72}" destId="{2B0E1FD4-78C1-451D-9D03-DFFB1388EAC2}" srcOrd="2" destOrd="0" parTransId="{59B05969-ABB0-420E-8C0E-439B7148BCC9}" sibTransId="{9667E61B-95EA-4F09-BEFE-D7E011D6395F}"/>
    <dgm:cxn modelId="{6EE5CD9A-90A6-43B4-AB9B-74E9AECB8515}" srcId="{5EC09A4E-A1C9-4213-896F-2535E2C08A72}" destId="{F232C725-6909-4729-AC2E-997AF516CA8A}" srcOrd="0" destOrd="0" parTransId="{9E096FB8-CB1B-449B-AA14-09B764F2E876}" sibTransId="{A98ACD83-6D77-4BC3-8606-74072202220C}"/>
    <dgm:cxn modelId="{D98B83E6-0E20-4989-BC74-4ACAE6600FA5}" type="presOf" srcId="{2B0E1FD4-78C1-451D-9D03-DFFB1388EAC2}" destId="{04A6CCE2-6BB3-45D9-9939-0977042B95B2}" srcOrd="0" destOrd="2" presId="urn:microsoft.com/office/officeart/2005/8/layout/vList6"/>
    <dgm:cxn modelId="{8D7C0A62-D78A-4D4F-B880-2B34AE49065B}" type="presOf" srcId="{0DA240E1-FC57-4783-A45A-016A14AB2208}" destId="{C09E1F25-C4A2-4697-8B2E-BBBE211CCD47}" srcOrd="0" destOrd="2" presId="urn:microsoft.com/office/officeart/2005/8/layout/vList6"/>
    <dgm:cxn modelId="{786E565D-8A1F-46A2-B61A-D6E21B9443C9}" srcId="{5EC09A4E-A1C9-4213-896F-2535E2C08A72}" destId="{A5541DDC-82F1-4769-96B6-DE1A1B3BAD23}" srcOrd="1" destOrd="0" parTransId="{EDD6D660-BDE4-402E-AB7F-6E34BB230CA5}" sibTransId="{8DB8DE2F-35C1-4A84-A30C-D7A849322C66}"/>
    <dgm:cxn modelId="{66534A05-4A8B-4B2A-88CF-B31A8FBEBCFE}" srcId="{F220B0D0-01CF-44B2-8856-46DA0B0BF866}" destId="{0DA240E1-FC57-4783-A45A-016A14AB2208}" srcOrd="2" destOrd="0" parTransId="{4A09FD96-32D7-4EDF-B796-3015F7C40364}" sibTransId="{41F41E6C-F165-41B0-989D-0DBDC34CACA4}"/>
    <dgm:cxn modelId="{5A096EE2-6230-4F72-967F-06420633F714}" type="presOf" srcId="{F220B0D0-01CF-44B2-8856-46DA0B0BF866}" destId="{7CA36681-4241-42D1-941F-CEEF2B05C4A0}" srcOrd="0" destOrd="0" presId="urn:microsoft.com/office/officeart/2005/8/layout/vList6"/>
    <dgm:cxn modelId="{ADD80D29-8520-43EF-B879-3CCC34F5F306}" type="presOf" srcId="{66B1D82A-A726-4711-A871-10CD41EA216B}" destId="{BCEB1A07-0654-4C60-9BC3-1161C6B60329}" srcOrd="0" destOrd="0" presId="urn:microsoft.com/office/officeart/2005/8/layout/vList6"/>
    <dgm:cxn modelId="{25BDDF71-0FBB-4442-9F36-45F21E8FBB0D}" srcId="{66B1D82A-A726-4711-A871-10CD41EA216B}" destId="{F220B0D0-01CF-44B2-8856-46DA0B0BF866}" srcOrd="0" destOrd="0" parTransId="{D640813C-9556-44C6-AB91-CFB7D7169797}" sibTransId="{6DC2369D-36F6-4F6D-B08B-E8C2DB794FA4}"/>
    <dgm:cxn modelId="{9D697A67-3E6D-4C3E-A311-DB1864DEAC19}" type="presOf" srcId="{F232C725-6909-4729-AC2E-997AF516CA8A}" destId="{04A6CCE2-6BB3-45D9-9939-0977042B95B2}" srcOrd="0" destOrd="0" presId="urn:microsoft.com/office/officeart/2005/8/layout/vList6"/>
    <dgm:cxn modelId="{C8B9BFEE-40AB-4096-AC82-058DA85FF4B8}" type="presOf" srcId="{A5541DDC-82F1-4769-96B6-DE1A1B3BAD23}" destId="{04A6CCE2-6BB3-45D9-9939-0977042B95B2}" srcOrd="0" destOrd="1" presId="urn:microsoft.com/office/officeart/2005/8/layout/vList6"/>
    <dgm:cxn modelId="{B86E3826-6C85-4C15-B52E-19A301E81188}" type="presOf" srcId="{5EC09A4E-A1C9-4213-896F-2535E2C08A72}" destId="{8DAED391-C100-4A9E-BD68-2C572F5188A9}" srcOrd="0" destOrd="0" presId="urn:microsoft.com/office/officeart/2005/8/layout/vList6"/>
    <dgm:cxn modelId="{440E8C78-EA46-4F0A-9789-4928401EBD8C}" type="presOf" srcId="{92849664-7804-43F9-9DC4-FADF4D9AB64F}" destId="{C09E1F25-C4A2-4697-8B2E-BBBE211CCD47}" srcOrd="0" destOrd="1" presId="urn:microsoft.com/office/officeart/2005/8/layout/vList6"/>
    <dgm:cxn modelId="{77E777CC-41F0-4083-822A-690A3FB5DAD2}" type="presOf" srcId="{E09AF2C4-8074-4C3C-AEAA-025DDF4B70E7}" destId="{C09E1F25-C4A2-4697-8B2E-BBBE211CCD47}" srcOrd="0" destOrd="0" presId="urn:microsoft.com/office/officeart/2005/8/layout/vList6"/>
    <dgm:cxn modelId="{92238B99-DF57-4621-B59C-DC08F55541DC}" srcId="{F220B0D0-01CF-44B2-8856-46DA0B0BF866}" destId="{E09AF2C4-8074-4C3C-AEAA-025DDF4B70E7}" srcOrd="0" destOrd="0" parTransId="{42D3995E-B6D5-4191-B872-8E4AFA3D925E}" sibTransId="{77229FA1-6815-41BB-94A6-E826E80C35DA}"/>
    <dgm:cxn modelId="{1CB15881-90C5-4904-BAAB-FDEFD84A8ED2}" type="presParOf" srcId="{BCEB1A07-0654-4C60-9BC3-1161C6B60329}" destId="{1B586B48-9A22-42DF-8C4C-4B455799337F}" srcOrd="0" destOrd="0" presId="urn:microsoft.com/office/officeart/2005/8/layout/vList6"/>
    <dgm:cxn modelId="{957BF457-B42C-4115-A571-1B38D6B6C52B}" type="presParOf" srcId="{1B586B48-9A22-42DF-8C4C-4B455799337F}" destId="{7CA36681-4241-42D1-941F-CEEF2B05C4A0}" srcOrd="0" destOrd="0" presId="urn:microsoft.com/office/officeart/2005/8/layout/vList6"/>
    <dgm:cxn modelId="{CA741679-8218-4113-A11B-9C364230F00E}" type="presParOf" srcId="{1B586B48-9A22-42DF-8C4C-4B455799337F}" destId="{C09E1F25-C4A2-4697-8B2E-BBBE211CCD47}" srcOrd="1" destOrd="0" presId="urn:microsoft.com/office/officeart/2005/8/layout/vList6"/>
    <dgm:cxn modelId="{E9F4BEFC-0804-4C2F-9103-85DE0B2D5087}" type="presParOf" srcId="{BCEB1A07-0654-4C60-9BC3-1161C6B60329}" destId="{238CF284-8036-48F2-A1B3-519C9E093B53}" srcOrd="1" destOrd="0" presId="urn:microsoft.com/office/officeart/2005/8/layout/vList6"/>
    <dgm:cxn modelId="{57CD92C0-4991-446B-8387-F89E4D6646F5}" type="presParOf" srcId="{BCEB1A07-0654-4C60-9BC3-1161C6B60329}" destId="{981FA932-BFE9-41EA-9C99-A2EF9375EED8}" srcOrd="2" destOrd="0" presId="urn:microsoft.com/office/officeart/2005/8/layout/vList6"/>
    <dgm:cxn modelId="{E4D4068F-709C-467E-AF82-94A8F08FB5FD}" type="presParOf" srcId="{981FA932-BFE9-41EA-9C99-A2EF9375EED8}" destId="{8DAED391-C100-4A9E-BD68-2C572F5188A9}" srcOrd="0" destOrd="0" presId="urn:microsoft.com/office/officeart/2005/8/layout/vList6"/>
    <dgm:cxn modelId="{D17B6943-EFA6-4F1B-B79F-2E83B37B068E}" type="presParOf" srcId="{981FA932-BFE9-41EA-9C99-A2EF9375EED8}" destId="{04A6CCE2-6BB3-45D9-9939-0977042B95B2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6453BD-A757-40C2-81DB-A2D44E1F9E32}" type="doc">
      <dgm:prSet loTypeId="urn:microsoft.com/office/officeart/2005/8/layout/pyramid3" loCatId="pyramid" qsTypeId="urn:microsoft.com/office/officeart/2005/8/quickstyle/3d1" qsCatId="3D" csTypeId="urn:microsoft.com/office/officeart/2005/8/colors/accent1_2" csCatId="accent1" phldr="1"/>
      <dgm:spPr/>
    </dgm:pt>
    <dgm:pt modelId="{852651C4-3FC1-4ADB-93A6-20B15DF8BA0A}">
      <dgm:prSet phldrT="[Текст]"/>
      <dgm:spPr/>
      <dgm:t>
        <a:bodyPr/>
        <a:lstStyle/>
        <a:p>
          <a:pPr algn="ctr"/>
          <a:r>
            <a:rPr lang="ru-RU" dirty="0" smtClean="0"/>
            <a:t>Существование человека</a:t>
          </a:r>
          <a:endParaRPr lang="ru-RU" dirty="0"/>
        </a:p>
      </dgm:t>
    </dgm:pt>
    <dgm:pt modelId="{64226898-9B12-46E5-BAC1-E9816C959182}" type="parTrans" cxnId="{39EF9C70-EF21-461E-943A-A334D7E453DB}">
      <dgm:prSet/>
      <dgm:spPr/>
      <dgm:t>
        <a:bodyPr/>
        <a:lstStyle/>
        <a:p>
          <a:pPr algn="ctr"/>
          <a:endParaRPr lang="ru-RU"/>
        </a:p>
      </dgm:t>
    </dgm:pt>
    <dgm:pt modelId="{13954E42-1D65-46A7-9013-1F1A614C821E}" type="sibTrans" cxnId="{39EF9C70-EF21-461E-943A-A334D7E453DB}">
      <dgm:prSet/>
      <dgm:spPr/>
      <dgm:t>
        <a:bodyPr/>
        <a:lstStyle/>
        <a:p>
          <a:pPr algn="ctr"/>
          <a:endParaRPr lang="ru-RU"/>
        </a:p>
      </dgm:t>
    </dgm:pt>
    <dgm:pt modelId="{CCD9BE6E-E422-4570-845A-A492B6915EDB}">
      <dgm:prSet phldrT="[Текст]" custT="1"/>
      <dgm:spPr/>
      <dgm:t>
        <a:bodyPr/>
        <a:lstStyle/>
        <a:p>
          <a:pPr algn="ctr"/>
          <a:r>
            <a:rPr lang="ru-RU" sz="2800" dirty="0" smtClean="0"/>
            <a:t>Смысл его жизни</a:t>
          </a:r>
          <a:endParaRPr lang="ru-RU" sz="2800" dirty="0"/>
        </a:p>
      </dgm:t>
    </dgm:pt>
    <dgm:pt modelId="{EDAEDC6C-7F24-48D8-B16C-400A4715A95C}" type="parTrans" cxnId="{BDE8B836-7010-4AA1-AEEB-625F12509B7D}">
      <dgm:prSet/>
      <dgm:spPr/>
      <dgm:t>
        <a:bodyPr/>
        <a:lstStyle/>
        <a:p>
          <a:pPr algn="ctr"/>
          <a:endParaRPr lang="ru-RU"/>
        </a:p>
      </dgm:t>
    </dgm:pt>
    <dgm:pt modelId="{4F256C10-E85A-4C51-A1C1-40957F01EF26}" type="sibTrans" cxnId="{BDE8B836-7010-4AA1-AEEB-625F12509B7D}">
      <dgm:prSet/>
      <dgm:spPr/>
      <dgm:t>
        <a:bodyPr/>
        <a:lstStyle/>
        <a:p>
          <a:pPr algn="ctr"/>
          <a:endParaRPr lang="ru-RU"/>
        </a:p>
      </dgm:t>
    </dgm:pt>
    <dgm:pt modelId="{12148D05-9CDA-4B19-A76E-FEED24E135A9}">
      <dgm:prSet phldrT="[Текст]" custT="1"/>
      <dgm:spPr/>
      <dgm:t>
        <a:bodyPr/>
        <a:lstStyle/>
        <a:p>
          <a:pPr algn="ctr"/>
          <a:r>
            <a:rPr lang="ru-RU" sz="2400" dirty="0" smtClean="0"/>
            <a:t>Судьба</a:t>
          </a:r>
        </a:p>
        <a:p>
          <a:pPr algn="ctr"/>
          <a:endParaRPr lang="ru-RU" sz="2400" dirty="0"/>
        </a:p>
      </dgm:t>
    </dgm:pt>
    <dgm:pt modelId="{131EC197-C0C8-4FF3-8DF3-A895F1DCF070}" type="parTrans" cxnId="{F06B5874-EB34-4658-9206-DE88A9BF767A}">
      <dgm:prSet/>
      <dgm:spPr/>
      <dgm:t>
        <a:bodyPr/>
        <a:lstStyle/>
        <a:p>
          <a:pPr algn="ctr"/>
          <a:endParaRPr lang="ru-RU"/>
        </a:p>
      </dgm:t>
    </dgm:pt>
    <dgm:pt modelId="{4A652EE1-59AF-4E6E-8D3D-59B8CE14B12E}" type="sibTrans" cxnId="{F06B5874-EB34-4658-9206-DE88A9BF767A}">
      <dgm:prSet/>
      <dgm:spPr/>
      <dgm:t>
        <a:bodyPr/>
        <a:lstStyle/>
        <a:p>
          <a:pPr algn="ctr"/>
          <a:endParaRPr lang="ru-RU"/>
        </a:p>
      </dgm:t>
    </dgm:pt>
    <dgm:pt modelId="{A800B9DF-BA36-468F-8FE5-14394852D4AC}" type="pres">
      <dgm:prSet presAssocID="{196453BD-A757-40C2-81DB-A2D44E1F9E32}" presName="Name0" presStyleCnt="0">
        <dgm:presLayoutVars>
          <dgm:dir/>
          <dgm:animLvl val="lvl"/>
          <dgm:resizeHandles val="exact"/>
        </dgm:presLayoutVars>
      </dgm:prSet>
      <dgm:spPr/>
    </dgm:pt>
    <dgm:pt modelId="{42276E59-B72D-4ABA-A6B8-A4A7F22EA811}" type="pres">
      <dgm:prSet presAssocID="{852651C4-3FC1-4ADB-93A6-20B15DF8BA0A}" presName="Name8" presStyleCnt="0"/>
      <dgm:spPr/>
    </dgm:pt>
    <dgm:pt modelId="{F1593239-64D4-4CCD-96DA-2A609EBDFEB8}" type="pres">
      <dgm:prSet presAssocID="{852651C4-3FC1-4ADB-93A6-20B15DF8BA0A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3344DD-3E41-48CF-A2DD-B5ADE34EB55D}" type="pres">
      <dgm:prSet presAssocID="{852651C4-3FC1-4ADB-93A6-20B15DF8BA0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C46E2E-812D-4AEA-8CE8-872B22646729}" type="pres">
      <dgm:prSet presAssocID="{CCD9BE6E-E422-4570-845A-A492B6915EDB}" presName="Name8" presStyleCnt="0"/>
      <dgm:spPr/>
    </dgm:pt>
    <dgm:pt modelId="{342A6E42-DF94-48DC-B8C7-08AF2AFFD759}" type="pres">
      <dgm:prSet presAssocID="{CCD9BE6E-E422-4570-845A-A492B6915EDB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4B63B9-79B7-412B-AD72-00AC3A7B0E8E}" type="pres">
      <dgm:prSet presAssocID="{CCD9BE6E-E422-4570-845A-A492B6915ED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31E982-AA80-4FDE-A2D7-A1EDD07F8A7B}" type="pres">
      <dgm:prSet presAssocID="{12148D05-9CDA-4B19-A76E-FEED24E135A9}" presName="Name8" presStyleCnt="0"/>
      <dgm:spPr/>
    </dgm:pt>
    <dgm:pt modelId="{9A1DCCA3-7191-4B64-A622-A37F7369D592}" type="pres">
      <dgm:prSet presAssocID="{12148D05-9CDA-4B19-A76E-FEED24E135A9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FA896-9364-4324-AF72-95CC2B389173}" type="pres">
      <dgm:prSet presAssocID="{12148D05-9CDA-4B19-A76E-FEED24E135A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E8B836-7010-4AA1-AEEB-625F12509B7D}" srcId="{196453BD-A757-40C2-81DB-A2D44E1F9E32}" destId="{CCD9BE6E-E422-4570-845A-A492B6915EDB}" srcOrd="1" destOrd="0" parTransId="{EDAEDC6C-7F24-48D8-B16C-400A4715A95C}" sibTransId="{4F256C10-E85A-4C51-A1C1-40957F01EF26}"/>
    <dgm:cxn modelId="{59586069-BA8A-4CAB-96A2-97AED93D7E73}" type="presOf" srcId="{196453BD-A757-40C2-81DB-A2D44E1F9E32}" destId="{A800B9DF-BA36-468F-8FE5-14394852D4AC}" srcOrd="0" destOrd="0" presId="urn:microsoft.com/office/officeart/2005/8/layout/pyramid3"/>
    <dgm:cxn modelId="{F06B5874-EB34-4658-9206-DE88A9BF767A}" srcId="{196453BD-A757-40C2-81DB-A2D44E1F9E32}" destId="{12148D05-9CDA-4B19-A76E-FEED24E135A9}" srcOrd="2" destOrd="0" parTransId="{131EC197-C0C8-4FF3-8DF3-A895F1DCF070}" sibTransId="{4A652EE1-59AF-4E6E-8D3D-59B8CE14B12E}"/>
    <dgm:cxn modelId="{CDD3527B-F647-4185-96D1-C630BA1CE3CD}" type="presOf" srcId="{12148D05-9CDA-4B19-A76E-FEED24E135A9}" destId="{C0EFA896-9364-4324-AF72-95CC2B389173}" srcOrd="1" destOrd="0" presId="urn:microsoft.com/office/officeart/2005/8/layout/pyramid3"/>
    <dgm:cxn modelId="{3C34DB8B-199A-4AC4-9103-95C85699BE37}" type="presOf" srcId="{12148D05-9CDA-4B19-A76E-FEED24E135A9}" destId="{9A1DCCA3-7191-4B64-A622-A37F7369D592}" srcOrd="0" destOrd="0" presId="urn:microsoft.com/office/officeart/2005/8/layout/pyramid3"/>
    <dgm:cxn modelId="{BF3DEB3F-C7FA-4FE3-9608-A7E533DA1A8C}" type="presOf" srcId="{CCD9BE6E-E422-4570-845A-A492B6915EDB}" destId="{BC4B63B9-79B7-412B-AD72-00AC3A7B0E8E}" srcOrd="1" destOrd="0" presId="urn:microsoft.com/office/officeart/2005/8/layout/pyramid3"/>
    <dgm:cxn modelId="{2336A586-6E12-415F-9FE6-96B2F2B5AADB}" type="presOf" srcId="{852651C4-3FC1-4ADB-93A6-20B15DF8BA0A}" destId="{D43344DD-3E41-48CF-A2DD-B5ADE34EB55D}" srcOrd="1" destOrd="0" presId="urn:microsoft.com/office/officeart/2005/8/layout/pyramid3"/>
    <dgm:cxn modelId="{39EF9C70-EF21-461E-943A-A334D7E453DB}" srcId="{196453BD-A757-40C2-81DB-A2D44E1F9E32}" destId="{852651C4-3FC1-4ADB-93A6-20B15DF8BA0A}" srcOrd="0" destOrd="0" parTransId="{64226898-9B12-46E5-BAC1-E9816C959182}" sibTransId="{13954E42-1D65-46A7-9013-1F1A614C821E}"/>
    <dgm:cxn modelId="{A75AEB9D-089D-4761-846F-375BA9A56271}" type="presOf" srcId="{CCD9BE6E-E422-4570-845A-A492B6915EDB}" destId="{342A6E42-DF94-48DC-B8C7-08AF2AFFD759}" srcOrd="0" destOrd="0" presId="urn:microsoft.com/office/officeart/2005/8/layout/pyramid3"/>
    <dgm:cxn modelId="{E69E1B98-06B1-462A-ABBD-78830D0D37BE}" type="presOf" srcId="{852651C4-3FC1-4ADB-93A6-20B15DF8BA0A}" destId="{F1593239-64D4-4CCD-96DA-2A609EBDFEB8}" srcOrd="0" destOrd="0" presId="urn:microsoft.com/office/officeart/2005/8/layout/pyramid3"/>
    <dgm:cxn modelId="{8F628565-B74C-466D-82AD-91BE38C3AB4F}" type="presParOf" srcId="{A800B9DF-BA36-468F-8FE5-14394852D4AC}" destId="{42276E59-B72D-4ABA-A6B8-A4A7F22EA811}" srcOrd="0" destOrd="0" presId="urn:microsoft.com/office/officeart/2005/8/layout/pyramid3"/>
    <dgm:cxn modelId="{398683F5-BE3F-4DC4-9838-9F6529CE495E}" type="presParOf" srcId="{42276E59-B72D-4ABA-A6B8-A4A7F22EA811}" destId="{F1593239-64D4-4CCD-96DA-2A609EBDFEB8}" srcOrd="0" destOrd="0" presId="urn:microsoft.com/office/officeart/2005/8/layout/pyramid3"/>
    <dgm:cxn modelId="{9A17431A-840D-4D29-8D84-86C8823A5630}" type="presParOf" srcId="{42276E59-B72D-4ABA-A6B8-A4A7F22EA811}" destId="{D43344DD-3E41-48CF-A2DD-B5ADE34EB55D}" srcOrd="1" destOrd="0" presId="urn:microsoft.com/office/officeart/2005/8/layout/pyramid3"/>
    <dgm:cxn modelId="{E3046BD8-C205-47C5-AA60-4E902B15887C}" type="presParOf" srcId="{A800B9DF-BA36-468F-8FE5-14394852D4AC}" destId="{B8C46E2E-812D-4AEA-8CE8-872B22646729}" srcOrd="1" destOrd="0" presId="urn:microsoft.com/office/officeart/2005/8/layout/pyramid3"/>
    <dgm:cxn modelId="{50670245-0773-46EB-AF7F-83E9B3B7A134}" type="presParOf" srcId="{B8C46E2E-812D-4AEA-8CE8-872B22646729}" destId="{342A6E42-DF94-48DC-B8C7-08AF2AFFD759}" srcOrd="0" destOrd="0" presId="urn:microsoft.com/office/officeart/2005/8/layout/pyramid3"/>
    <dgm:cxn modelId="{3602A7B5-50D2-49AD-869A-E38376D250E7}" type="presParOf" srcId="{B8C46E2E-812D-4AEA-8CE8-872B22646729}" destId="{BC4B63B9-79B7-412B-AD72-00AC3A7B0E8E}" srcOrd="1" destOrd="0" presId="urn:microsoft.com/office/officeart/2005/8/layout/pyramid3"/>
    <dgm:cxn modelId="{D7B0ABA1-B2A3-4822-BD1B-6339F24BE51E}" type="presParOf" srcId="{A800B9DF-BA36-468F-8FE5-14394852D4AC}" destId="{3D31E982-AA80-4FDE-A2D7-A1EDD07F8A7B}" srcOrd="2" destOrd="0" presId="urn:microsoft.com/office/officeart/2005/8/layout/pyramid3"/>
    <dgm:cxn modelId="{DE4CCA2B-A6AF-4222-BF80-9797F877999D}" type="presParOf" srcId="{3D31E982-AA80-4FDE-A2D7-A1EDD07F8A7B}" destId="{9A1DCCA3-7191-4B64-A622-A37F7369D592}" srcOrd="0" destOrd="0" presId="urn:microsoft.com/office/officeart/2005/8/layout/pyramid3"/>
    <dgm:cxn modelId="{A0BFF3CD-1596-4797-BF60-B0488F39AEA6}" type="presParOf" srcId="{3D31E982-AA80-4FDE-A2D7-A1EDD07F8A7B}" destId="{C0EFA896-9364-4324-AF72-95CC2B389173}" srcOrd="1" destOrd="0" presId="urn:microsoft.com/office/officeart/2005/8/layout/pyramid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1A1EA0-D47B-40C4-A930-6CC5D5576244}" type="doc">
      <dgm:prSet loTypeId="urn:microsoft.com/office/officeart/2005/8/layout/pyramid2" loCatId="list" qsTypeId="urn:microsoft.com/office/officeart/2005/8/quickstyle/3d8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C14DFC-02F4-4C01-83F2-7FE7F80A3A0A}">
      <dgm:prSet phldrT="[Текст]" custT="1"/>
      <dgm:spPr/>
      <dgm:t>
        <a:bodyPr/>
        <a:lstStyle/>
        <a:p>
          <a:r>
            <a:rPr lang="ru-RU" sz="4000" dirty="0" smtClean="0"/>
            <a:t>Забота </a:t>
          </a:r>
          <a:endParaRPr lang="ru-RU" sz="4000" dirty="0"/>
        </a:p>
      </dgm:t>
    </dgm:pt>
    <dgm:pt modelId="{6C3CA101-25DF-4F33-A8C1-CF3E9D5E34CB}" type="parTrans" cxnId="{035247D7-B7F2-4B61-AB85-5E577D2ED8CC}">
      <dgm:prSet/>
      <dgm:spPr/>
      <dgm:t>
        <a:bodyPr/>
        <a:lstStyle/>
        <a:p>
          <a:endParaRPr lang="ru-RU"/>
        </a:p>
      </dgm:t>
    </dgm:pt>
    <dgm:pt modelId="{9327A45D-7F22-4F32-A05D-AEB1B8DADF5C}" type="sibTrans" cxnId="{035247D7-B7F2-4B61-AB85-5E577D2ED8CC}">
      <dgm:prSet/>
      <dgm:spPr/>
      <dgm:t>
        <a:bodyPr/>
        <a:lstStyle/>
        <a:p>
          <a:endParaRPr lang="ru-RU"/>
        </a:p>
      </dgm:t>
    </dgm:pt>
    <dgm:pt modelId="{BFBC3EAE-AD72-4FE1-AEE5-2B9016AA3D66}">
      <dgm:prSet phldrT="[Текст]" custT="1"/>
      <dgm:spPr/>
      <dgm:t>
        <a:bodyPr/>
        <a:lstStyle/>
        <a:p>
          <a:r>
            <a:rPr lang="ru-RU" sz="3600" dirty="0" smtClean="0"/>
            <a:t>Страх</a:t>
          </a:r>
          <a:endParaRPr lang="ru-RU" sz="3600" dirty="0"/>
        </a:p>
      </dgm:t>
    </dgm:pt>
    <dgm:pt modelId="{D80539AC-CA3D-432B-AD78-5BDE4D7F6E84}" type="parTrans" cxnId="{5B4E0033-2B3F-405F-996A-F980D763B251}">
      <dgm:prSet/>
      <dgm:spPr/>
      <dgm:t>
        <a:bodyPr/>
        <a:lstStyle/>
        <a:p>
          <a:endParaRPr lang="ru-RU"/>
        </a:p>
      </dgm:t>
    </dgm:pt>
    <dgm:pt modelId="{60C9DA04-933A-4159-B565-7297F52FC2B1}" type="sibTrans" cxnId="{5B4E0033-2B3F-405F-996A-F980D763B251}">
      <dgm:prSet/>
      <dgm:spPr/>
      <dgm:t>
        <a:bodyPr/>
        <a:lstStyle/>
        <a:p>
          <a:endParaRPr lang="ru-RU"/>
        </a:p>
      </dgm:t>
    </dgm:pt>
    <dgm:pt modelId="{D4C1E530-F63E-445B-94E7-67ACF398B403}">
      <dgm:prSet phldrT="[Текст]" custT="1"/>
      <dgm:spPr/>
      <dgm:t>
        <a:bodyPr/>
        <a:lstStyle/>
        <a:p>
          <a:r>
            <a:rPr lang="ru-RU" sz="3200" dirty="0" smtClean="0"/>
            <a:t>Решимость</a:t>
          </a:r>
          <a:endParaRPr lang="ru-RU" sz="3200" dirty="0"/>
        </a:p>
      </dgm:t>
    </dgm:pt>
    <dgm:pt modelId="{975885EF-DBC0-4FE5-9A58-78E198A27252}" type="parTrans" cxnId="{979FA6AA-0437-44CD-BD30-4E8CCD9D5D72}">
      <dgm:prSet/>
      <dgm:spPr/>
      <dgm:t>
        <a:bodyPr/>
        <a:lstStyle/>
        <a:p>
          <a:endParaRPr lang="ru-RU"/>
        </a:p>
      </dgm:t>
    </dgm:pt>
    <dgm:pt modelId="{9EEF44AA-47C9-4692-B59E-EC25EEB25E09}" type="sibTrans" cxnId="{979FA6AA-0437-44CD-BD30-4E8CCD9D5D72}">
      <dgm:prSet/>
      <dgm:spPr/>
      <dgm:t>
        <a:bodyPr/>
        <a:lstStyle/>
        <a:p>
          <a:endParaRPr lang="ru-RU"/>
        </a:p>
      </dgm:t>
    </dgm:pt>
    <dgm:pt modelId="{2B6F2318-F4EA-41FC-A8D4-EADD2C62559B}">
      <dgm:prSet custT="1"/>
      <dgm:spPr/>
      <dgm:t>
        <a:bodyPr/>
        <a:lstStyle/>
        <a:p>
          <a:r>
            <a:rPr lang="ru-RU" sz="3200" dirty="0" smtClean="0"/>
            <a:t>Совесть</a:t>
          </a:r>
        </a:p>
      </dgm:t>
    </dgm:pt>
    <dgm:pt modelId="{8D97A22B-855B-4C2F-B011-1E9E38D625B8}" type="parTrans" cxnId="{AC52AF36-8423-4AD2-BDF9-F076190F27EC}">
      <dgm:prSet/>
      <dgm:spPr/>
      <dgm:t>
        <a:bodyPr/>
        <a:lstStyle/>
        <a:p>
          <a:endParaRPr lang="ru-RU"/>
        </a:p>
      </dgm:t>
    </dgm:pt>
    <dgm:pt modelId="{74E12A3C-D356-45D6-B81D-2346C7E72416}" type="sibTrans" cxnId="{AC52AF36-8423-4AD2-BDF9-F076190F27EC}">
      <dgm:prSet/>
      <dgm:spPr/>
      <dgm:t>
        <a:bodyPr/>
        <a:lstStyle/>
        <a:p>
          <a:endParaRPr lang="ru-RU"/>
        </a:p>
      </dgm:t>
    </dgm:pt>
    <dgm:pt modelId="{124E235B-30A5-40B3-9339-0B1C8EBF317D}" type="pres">
      <dgm:prSet presAssocID="{FF1A1EA0-D47B-40C4-A930-6CC5D557624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51D01318-06B7-4A56-9DF5-C54AF17381BF}" type="pres">
      <dgm:prSet presAssocID="{FF1A1EA0-D47B-40C4-A930-6CC5D5576244}" presName="pyramid" presStyleLbl="node1" presStyleIdx="0" presStyleCnt="1" custLinFactNeighborX="60515" custLinFactNeighborY="3015"/>
      <dgm:spPr/>
    </dgm:pt>
    <dgm:pt modelId="{29AE0FB2-D36A-47B1-A95B-7A1055CC01DC}" type="pres">
      <dgm:prSet presAssocID="{FF1A1EA0-D47B-40C4-A930-6CC5D5576244}" presName="theList" presStyleCnt="0"/>
      <dgm:spPr/>
    </dgm:pt>
    <dgm:pt modelId="{62106CC9-C4EC-49F5-ACAC-B996779EDDFF}" type="pres">
      <dgm:prSet presAssocID="{33C14DFC-02F4-4C01-83F2-7FE7F80A3A0A}" presName="aNode" presStyleLbl="fgAcc1" presStyleIdx="0" presStyleCnt="4" custLinFactY="17989" custLinFactNeighborX="8032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B3444-721F-4921-861E-1C48674F62A1}" type="pres">
      <dgm:prSet presAssocID="{33C14DFC-02F4-4C01-83F2-7FE7F80A3A0A}" presName="aSpace" presStyleCnt="0"/>
      <dgm:spPr/>
    </dgm:pt>
    <dgm:pt modelId="{E385AD92-A57A-4C67-8CA6-9763C01A9270}" type="pres">
      <dgm:prSet presAssocID="{BFBC3EAE-AD72-4FE1-AEE5-2B9016AA3D66}" presName="aNode" presStyleLbl="fgAcc1" presStyleIdx="1" presStyleCnt="4" custLinFactY="21232" custLinFactNeighborX="6164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58606-718F-488C-882A-871D9BDF1973}" type="pres">
      <dgm:prSet presAssocID="{BFBC3EAE-AD72-4FE1-AEE5-2B9016AA3D66}" presName="aSpace" presStyleCnt="0"/>
      <dgm:spPr/>
    </dgm:pt>
    <dgm:pt modelId="{6BB2BC2A-918C-4FC4-805E-66F311ECC205}" type="pres">
      <dgm:prSet presAssocID="{D4C1E530-F63E-445B-94E7-67ACF398B403}" presName="aNode" presStyleLbl="fgAcc1" presStyleIdx="2" presStyleCnt="4" custLinFactY="24475" custLinFactNeighborX="6428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95B699-6EE1-47FC-8DBB-D541E2235154}" type="pres">
      <dgm:prSet presAssocID="{D4C1E530-F63E-445B-94E7-67ACF398B403}" presName="aSpace" presStyleCnt="0"/>
      <dgm:spPr/>
    </dgm:pt>
    <dgm:pt modelId="{7FC0625C-D114-4F0F-A907-1438D08EC8B6}" type="pres">
      <dgm:prSet presAssocID="{2B6F2318-F4EA-41FC-A8D4-EADD2C62559B}" presName="aNode" presStyleLbl="fgAcc1" presStyleIdx="3" presStyleCnt="4" custLinFactY="27718" custLinFactNeighborX="6956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52D1AA-34F6-47B8-8733-FF17393DA568}" type="pres">
      <dgm:prSet presAssocID="{2B6F2318-F4EA-41FC-A8D4-EADD2C62559B}" presName="aSpace" presStyleCnt="0"/>
      <dgm:spPr/>
    </dgm:pt>
  </dgm:ptLst>
  <dgm:cxnLst>
    <dgm:cxn modelId="{AC52AF36-8423-4AD2-BDF9-F076190F27EC}" srcId="{FF1A1EA0-D47B-40C4-A930-6CC5D5576244}" destId="{2B6F2318-F4EA-41FC-A8D4-EADD2C62559B}" srcOrd="3" destOrd="0" parTransId="{8D97A22B-855B-4C2F-B011-1E9E38D625B8}" sibTransId="{74E12A3C-D356-45D6-B81D-2346C7E72416}"/>
    <dgm:cxn modelId="{5E04F51E-A4ED-4A09-8131-7B837D6CFF03}" type="presOf" srcId="{2B6F2318-F4EA-41FC-A8D4-EADD2C62559B}" destId="{7FC0625C-D114-4F0F-A907-1438D08EC8B6}" srcOrd="0" destOrd="0" presId="urn:microsoft.com/office/officeart/2005/8/layout/pyramid2"/>
    <dgm:cxn modelId="{035247D7-B7F2-4B61-AB85-5E577D2ED8CC}" srcId="{FF1A1EA0-D47B-40C4-A930-6CC5D5576244}" destId="{33C14DFC-02F4-4C01-83F2-7FE7F80A3A0A}" srcOrd="0" destOrd="0" parTransId="{6C3CA101-25DF-4F33-A8C1-CF3E9D5E34CB}" sibTransId="{9327A45D-7F22-4F32-A05D-AEB1B8DADF5C}"/>
    <dgm:cxn modelId="{979FA6AA-0437-44CD-BD30-4E8CCD9D5D72}" srcId="{FF1A1EA0-D47B-40C4-A930-6CC5D5576244}" destId="{D4C1E530-F63E-445B-94E7-67ACF398B403}" srcOrd="2" destOrd="0" parTransId="{975885EF-DBC0-4FE5-9A58-78E198A27252}" sibTransId="{9EEF44AA-47C9-4692-B59E-EC25EEB25E09}"/>
    <dgm:cxn modelId="{8DC82F6A-E0BF-4259-8E74-FD7C0538BBDB}" type="presOf" srcId="{33C14DFC-02F4-4C01-83F2-7FE7F80A3A0A}" destId="{62106CC9-C4EC-49F5-ACAC-B996779EDDFF}" srcOrd="0" destOrd="0" presId="urn:microsoft.com/office/officeart/2005/8/layout/pyramid2"/>
    <dgm:cxn modelId="{5B4E0033-2B3F-405F-996A-F980D763B251}" srcId="{FF1A1EA0-D47B-40C4-A930-6CC5D5576244}" destId="{BFBC3EAE-AD72-4FE1-AEE5-2B9016AA3D66}" srcOrd="1" destOrd="0" parTransId="{D80539AC-CA3D-432B-AD78-5BDE4D7F6E84}" sibTransId="{60C9DA04-933A-4159-B565-7297F52FC2B1}"/>
    <dgm:cxn modelId="{C7A6B9B7-CFB7-438F-83A0-F80E399C5CF9}" type="presOf" srcId="{FF1A1EA0-D47B-40C4-A930-6CC5D5576244}" destId="{124E235B-30A5-40B3-9339-0B1C8EBF317D}" srcOrd="0" destOrd="0" presId="urn:microsoft.com/office/officeart/2005/8/layout/pyramid2"/>
    <dgm:cxn modelId="{35F3E5DB-8CF1-485A-9F07-2737F2B345B2}" type="presOf" srcId="{D4C1E530-F63E-445B-94E7-67ACF398B403}" destId="{6BB2BC2A-918C-4FC4-805E-66F311ECC205}" srcOrd="0" destOrd="0" presId="urn:microsoft.com/office/officeart/2005/8/layout/pyramid2"/>
    <dgm:cxn modelId="{E594D494-992D-4A70-8FAF-41D0DE43EE09}" type="presOf" srcId="{BFBC3EAE-AD72-4FE1-AEE5-2B9016AA3D66}" destId="{E385AD92-A57A-4C67-8CA6-9763C01A9270}" srcOrd="0" destOrd="0" presId="urn:microsoft.com/office/officeart/2005/8/layout/pyramid2"/>
    <dgm:cxn modelId="{8DAE5EE1-4C8C-4867-8F59-4DFEF33AA311}" type="presParOf" srcId="{124E235B-30A5-40B3-9339-0B1C8EBF317D}" destId="{51D01318-06B7-4A56-9DF5-C54AF17381BF}" srcOrd="0" destOrd="0" presId="urn:microsoft.com/office/officeart/2005/8/layout/pyramid2"/>
    <dgm:cxn modelId="{AF40F3FE-37DF-46D0-B759-15374C5FCE6A}" type="presParOf" srcId="{124E235B-30A5-40B3-9339-0B1C8EBF317D}" destId="{29AE0FB2-D36A-47B1-A95B-7A1055CC01DC}" srcOrd="1" destOrd="0" presId="urn:microsoft.com/office/officeart/2005/8/layout/pyramid2"/>
    <dgm:cxn modelId="{D0992469-E69E-4C94-8542-24FD1E925851}" type="presParOf" srcId="{29AE0FB2-D36A-47B1-A95B-7A1055CC01DC}" destId="{62106CC9-C4EC-49F5-ACAC-B996779EDDFF}" srcOrd="0" destOrd="0" presId="urn:microsoft.com/office/officeart/2005/8/layout/pyramid2"/>
    <dgm:cxn modelId="{9F688735-F76B-44EF-8456-2BE7964CA554}" type="presParOf" srcId="{29AE0FB2-D36A-47B1-A95B-7A1055CC01DC}" destId="{CC3B3444-721F-4921-861E-1C48674F62A1}" srcOrd="1" destOrd="0" presId="urn:microsoft.com/office/officeart/2005/8/layout/pyramid2"/>
    <dgm:cxn modelId="{128AD326-2D1E-4C67-AC00-7E1FE98B0412}" type="presParOf" srcId="{29AE0FB2-D36A-47B1-A95B-7A1055CC01DC}" destId="{E385AD92-A57A-4C67-8CA6-9763C01A9270}" srcOrd="2" destOrd="0" presId="urn:microsoft.com/office/officeart/2005/8/layout/pyramid2"/>
    <dgm:cxn modelId="{0683F12A-919A-4561-9BE5-7CFF2A3E0C07}" type="presParOf" srcId="{29AE0FB2-D36A-47B1-A95B-7A1055CC01DC}" destId="{72458606-718F-488C-882A-871D9BDF1973}" srcOrd="3" destOrd="0" presId="urn:microsoft.com/office/officeart/2005/8/layout/pyramid2"/>
    <dgm:cxn modelId="{FAF8E439-9838-4F91-8BD0-F32579479AB1}" type="presParOf" srcId="{29AE0FB2-D36A-47B1-A95B-7A1055CC01DC}" destId="{6BB2BC2A-918C-4FC4-805E-66F311ECC205}" srcOrd="4" destOrd="0" presId="urn:microsoft.com/office/officeart/2005/8/layout/pyramid2"/>
    <dgm:cxn modelId="{60179711-80DB-4F17-B85A-A5DC5D0F34CC}" type="presParOf" srcId="{29AE0FB2-D36A-47B1-A95B-7A1055CC01DC}" destId="{1C95B699-6EE1-47FC-8DBB-D541E2235154}" srcOrd="5" destOrd="0" presId="urn:microsoft.com/office/officeart/2005/8/layout/pyramid2"/>
    <dgm:cxn modelId="{3F55BE80-BD43-4B96-9348-2EAE0681179E}" type="presParOf" srcId="{29AE0FB2-D36A-47B1-A95B-7A1055CC01DC}" destId="{7FC0625C-D114-4F0F-A907-1438D08EC8B6}" srcOrd="6" destOrd="0" presId="urn:microsoft.com/office/officeart/2005/8/layout/pyramid2"/>
    <dgm:cxn modelId="{B28AC26F-2C27-44BE-849C-81375145BEF5}" type="presParOf" srcId="{29AE0FB2-D36A-47B1-A95B-7A1055CC01DC}" destId="{7F52D1AA-34F6-47B8-8733-FF17393DA568}" srcOrd="7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56F8F5-97E3-4623-B826-241CBE097EB4}" type="doc">
      <dgm:prSet loTypeId="urn:microsoft.com/office/officeart/2005/8/layout/gear1" loCatId="relationship" qsTypeId="urn:microsoft.com/office/officeart/2005/8/quickstyle/3d7" qsCatId="3D" csTypeId="urn:microsoft.com/office/officeart/2005/8/colors/accent1_2" csCatId="accent1" phldr="1"/>
      <dgm:spPr/>
    </dgm:pt>
    <dgm:pt modelId="{B0CD3A89-3705-4BA2-88F4-F178D34E9D85}">
      <dgm:prSet phldrT="[Текст]"/>
      <dgm:spPr/>
      <dgm:t>
        <a:bodyPr/>
        <a:lstStyle/>
        <a:p>
          <a:r>
            <a:rPr lang="ru-RU" dirty="0" smtClean="0"/>
            <a:t>«</a:t>
          </a:r>
          <a:r>
            <a:rPr lang="ru-RU" dirty="0" err="1" smtClean="0"/>
            <a:t>бытие-для-других</a:t>
          </a:r>
          <a:r>
            <a:rPr lang="ru-RU" dirty="0" smtClean="0"/>
            <a:t>»</a:t>
          </a:r>
          <a:endParaRPr lang="ru-RU" dirty="0"/>
        </a:p>
      </dgm:t>
    </dgm:pt>
    <dgm:pt modelId="{F9F2C20D-1CC0-4A89-8563-65A09952A773}" type="parTrans" cxnId="{81627A26-E8CB-4AEC-8753-D9AFCA077116}">
      <dgm:prSet/>
      <dgm:spPr/>
      <dgm:t>
        <a:bodyPr/>
        <a:lstStyle/>
        <a:p>
          <a:endParaRPr lang="ru-RU"/>
        </a:p>
      </dgm:t>
    </dgm:pt>
    <dgm:pt modelId="{40859116-C137-43B8-A59E-B1E52C1BDBE6}" type="sibTrans" cxnId="{81627A26-E8CB-4AEC-8753-D9AFCA077116}">
      <dgm:prSet/>
      <dgm:spPr/>
      <dgm:t>
        <a:bodyPr/>
        <a:lstStyle/>
        <a:p>
          <a:endParaRPr lang="ru-RU"/>
        </a:p>
      </dgm:t>
    </dgm:pt>
    <dgm:pt modelId="{123BCEB4-B9D1-4542-8047-E219BB89150D}">
      <dgm:prSet phldrT="[Текст]"/>
      <dgm:spPr/>
      <dgm:t>
        <a:bodyPr/>
        <a:lstStyle/>
        <a:p>
          <a:r>
            <a:rPr lang="ru-RU" dirty="0" smtClean="0"/>
            <a:t>«</a:t>
          </a:r>
          <a:r>
            <a:rPr lang="ru-RU" dirty="0" err="1" smtClean="0"/>
            <a:t>бытие-для-себя</a:t>
          </a:r>
          <a:r>
            <a:rPr lang="ru-RU" dirty="0" smtClean="0"/>
            <a:t>»</a:t>
          </a:r>
          <a:endParaRPr lang="ru-RU" dirty="0"/>
        </a:p>
      </dgm:t>
    </dgm:pt>
    <dgm:pt modelId="{AE8AC03B-A7D0-4475-A4D9-EBC72A731783}" type="parTrans" cxnId="{7C265263-9B4F-4B00-921F-3D39EFFBF188}">
      <dgm:prSet/>
      <dgm:spPr/>
      <dgm:t>
        <a:bodyPr/>
        <a:lstStyle/>
        <a:p>
          <a:endParaRPr lang="ru-RU"/>
        </a:p>
      </dgm:t>
    </dgm:pt>
    <dgm:pt modelId="{C957175E-73D5-4169-8062-67E2C362E85D}" type="sibTrans" cxnId="{7C265263-9B4F-4B00-921F-3D39EFFBF188}">
      <dgm:prSet/>
      <dgm:spPr/>
      <dgm:t>
        <a:bodyPr/>
        <a:lstStyle/>
        <a:p>
          <a:endParaRPr lang="ru-RU"/>
        </a:p>
      </dgm:t>
    </dgm:pt>
    <dgm:pt modelId="{5E7EDC06-6997-44CA-A1F9-278D84D3B3FC}">
      <dgm:prSet phldrT="[Текст]"/>
      <dgm:spPr/>
      <dgm:t>
        <a:bodyPr/>
        <a:lstStyle/>
        <a:p>
          <a:r>
            <a:rPr lang="ru-RU" dirty="0" smtClean="0"/>
            <a:t>«</a:t>
          </a:r>
          <a:r>
            <a:rPr lang="ru-RU" dirty="0" err="1" smtClean="0"/>
            <a:t>бытие-в-себе</a:t>
          </a:r>
          <a:r>
            <a:rPr lang="ru-RU" dirty="0" smtClean="0"/>
            <a:t>»</a:t>
          </a:r>
          <a:endParaRPr lang="ru-RU" dirty="0"/>
        </a:p>
      </dgm:t>
    </dgm:pt>
    <dgm:pt modelId="{B5524BAF-4247-4588-94DD-86808FE3E263}" type="parTrans" cxnId="{B94D7CD5-569D-4809-BBEE-FF44C7FB6C15}">
      <dgm:prSet/>
      <dgm:spPr/>
      <dgm:t>
        <a:bodyPr/>
        <a:lstStyle/>
        <a:p>
          <a:endParaRPr lang="ru-RU"/>
        </a:p>
      </dgm:t>
    </dgm:pt>
    <dgm:pt modelId="{9B1A2D64-3672-467F-9171-CA4F9456FE97}" type="sibTrans" cxnId="{B94D7CD5-569D-4809-BBEE-FF44C7FB6C15}">
      <dgm:prSet/>
      <dgm:spPr/>
      <dgm:t>
        <a:bodyPr/>
        <a:lstStyle/>
        <a:p>
          <a:endParaRPr lang="ru-RU"/>
        </a:p>
      </dgm:t>
    </dgm:pt>
    <dgm:pt modelId="{E4AE5432-56B6-4E0D-AA6C-371732656FA4}" type="pres">
      <dgm:prSet presAssocID="{2C56F8F5-97E3-4623-B826-241CBE097EB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1E07D2E-D359-46A2-B5E0-BCE67791FDD9}" type="pres">
      <dgm:prSet presAssocID="{B0CD3A89-3705-4BA2-88F4-F178D34E9D85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47BE6-A8FF-4040-B032-33A412DE4ADA}" type="pres">
      <dgm:prSet presAssocID="{B0CD3A89-3705-4BA2-88F4-F178D34E9D85}" presName="gear1srcNode" presStyleLbl="node1" presStyleIdx="0" presStyleCnt="3"/>
      <dgm:spPr/>
      <dgm:t>
        <a:bodyPr/>
        <a:lstStyle/>
        <a:p>
          <a:endParaRPr lang="ru-RU"/>
        </a:p>
      </dgm:t>
    </dgm:pt>
    <dgm:pt modelId="{348BFF28-EF53-4BA2-A0B4-546D6537EDF8}" type="pres">
      <dgm:prSet presAssocID="{B0CD3A89-3705-4BA2-88F4-F178D34E9D85}" presName="gear1dstNode" presStyleLbl="node1" presStyleIdx="0" presStyleCnt="3"/>
      <dgm:spPr/>
      <dgm:t>
        <a:bodyPr/>
        <a:lstStyle/>
        <a:p>
          <a:endParaRPr lang="ru-RU"/>
        </a:p>
      </dgm:t>
    </dgm:pt>
    <dgm:pt modelId="{CDE52EB0-3DF0-45C5-B841-76EF1923C4DB}" type="pres">
      <dgm:prSet presAssocID="{123BCEB4-B9D1-4542-8047-E219BB89150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9A3D6A-D8DD-470F-BC80-8CA028318283}" type="pres">
      <dgm:prSet presAssocID="{123BCEB4-B9D1-4542-8047-E219BB89150D}" presName="gear2srcNode" presStyleLbl="node1" presStyleIdx="1" presStyleCnt="3"/>
      <dgm:spPr/>
      <dgm:t>
        <a:bodyPr/>
        <a:lstStyle/>
        <a:p>
          <a:endParaRPr lang="ru-RU"/>
        </a:p>
      </dgm:t>
    </dgm:pt>
    <dgm:pt modelId="{FA9704F2-4722-4632-B121-BC33A75E3338}" type="pres">
      <dgm:prSet presAssocID="{123BCEB4-B9D1-4542-8047-E219BB89150D}" presName="gear2dstNode" presStyleLbl="node1" presStyleIdx="1" presStyleCnt="3"/>
      <dgm:spPr/>
      <dgm:t>
        <a:bodyPr/>
        <a:lstStyle/>
        <a:p>
          <a:endParaRPr lang="ru-RU"/>
        </a:p>
      </dgm:t>
    </dgm:pt>
    <dgm:pt modelId="{0B0CDCF3-2B5C-4BE9-9DCE-03588EB13726}" type="pres">
      <dgm:prSet presAssocID="{5E7EDC06-6997-44CA-A1F9-278D84D3B3FC}" presName="gear3" presStyleLbl="node1" presStyleIdx="2" presStyleCnt="3"/>
      <dgm:spPr/>
      <dgm:t>
        <a:bodyPr/>
        <a:lstStyle/>
        <a:p>
          <a:endParaRPr lang="ru-RU"/>
        </a:p>
      </dgm:t>
    </dgm:pt>
    <dgm:pt modelId="{52E953D3-81BE-4C21-881D-9C9B49FEA7B8}" type="pres">
      <dgm:prSet presAssocID="{5E7EDC06-6997-44CA-A1F9-278D84D3B3F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C1ACC3-933E-4B6E-8E7D-740283E650E6}" type="pres">
      <dgm:prSet presAssocID="{5E7EDC06-6997-44CA-A1F9-278D84D3B3FC}" presName="gear3srcNode" presStyleLbl="node1" presStyleIdx="2" presStyleCnt="3"/>
      <dgm:spPr/>
      <dgm:t>
        <a:bodyPr/>
        <a:lstStyle/>
        <a:p>
          <a:endParaRPr lang="ru-RU"/>
        </a:p>
      </dgm:t>
    </dgm:pt>
    <dgm:pt modelId="{ECF54238-1975-46A4-B28B-8B3BD946944D}" type="pres">
      <dgm:prSet presAssocID="{5E7EDC06-6997-44CA-A1F9-278D84D3B3FC}" presName="gear3dstNode" presStyleLbl="node1" presStyleIdx="2" presStyleCnt="3"/>
      <dgm:spPr/>
      <dgm:t>
        <a:bodyPr/>
        <a:lstStyle/>
        <a:p>
          <a:endParaRPr lang="ru-RU"/>
        </a:p>
      </dgm:t>
    </dgm:pt>
    <dgm:pt modelId="{BB632143-E321-437B-A2FE-279A97B9E941}" type="pres">
      <dgm:prSet presAssocID="{40859116-C137-43B8-A59E-B1E52C1BDBE6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69C4E202-9867-44D8-8C77-DE1B4E5BEB6C}" type="pres">
      <dgm:prSet presAssocID="{C957175E-73D5-4169-8062-67E2C362E85D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1FCF4243-F2CB-4E69-8ABB-356657E3A4C3}" type="pres">
      <dgm:prSet presAssocID="{9B1A2D64-3672-467F-9171-CA4F9456FE97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81627A26-E8CB-4AEC-8753-D9AFCA077116}" srcId="{2C56F8F5-97E3-4623-B826-241CBE097EB4}" destId="{B0CD3A89-3705-4BA2-88F4-F178D34E9D85}" srcOrd="0" destOrd="0" parTransId="{F9F2C20D-1CC0-4A89-8563-65A09952A773}" sibTransId="{40859116-C137-43B8-A59E-B1E52C1BDBE6}"/>
    <dgm:cxn modelId="{9587CF30-B39A-4168-84A1-CCBF45B0E439}" type="presOf" srcId="{123BCEB4-B9D1-4542-8047-E219BB89150D}" destId="{CDE52EB0-3DF0-45C5-B841-76EF1923C4DB}" srcOrd="0" destOrd="0" presId="urn:microsoft.com/office/officeart/2005/8/layout/gear1"/>
    <dgm:cxn modelId="{EA6C8C86-A9E2-4C56-8BCB-889E9CD722FC}" type="presOf" srcId="{5E7EDC06-6997-44CA-A1F9-278D84D3B3FC}" destId="{95C1ACC3-933E-4B6E-8E7D-740283E650E6}" srcOrd="2" destOrd="0" presId="urn:microsoft.com/office/officeart/2005/8/layout/gear1"/>
    <dgm:cxn modelId="{7D860FF1-350C-4AA0-945F-B8A3E4862656}" type="presOf" srcId="{40859116-C137-43B8-A59E-B1E52C1BDBE6}" destId="{BB632143-E321-437B-A2FE-279A97B9E941}" srcOrd="0" destOrd="0" presId="urn:microsoft.com/office/officeart/2005/8/layout/gear1"/>
    <dgm:cxn modelId="{37081839-3841-47A0-AF2C-BAF5DA50D906}" type="presOf" srcId="{B0CD3A89-3705-4BA2-88F4-F178D34E9D85}" destId="{18E47BE6-A8FF-4040-B032-33A412DE4ADA}" srcOrd="1" destOrd="0" presId="urn:microsoft.com/office/officeart/2005/8/layout/gear1"/>
    <dgm:cxn modelId="{7348F671-BD5E-4FF4-8EC3-E153FDC9765C}" type="presOf" srcId="{5E7EDC06-6997-44CA-A1F9-278D84D3B3FC}" destId="{ECF54238-1975-46A4-B28B-8B3BD946944D}" srcOrd="3" destOrd="0" presId="urn:microsoft.com/office/officeart/2005/8/layout/gear1"/>
    <dgm:cxn modelId="{25E80BB2-4B16-44F0-9C52-AB6BA5521B7E}" type="presOf" srcId="{5E7EDC06-6997-44CA-A1F9-278D84D3B3FC}" destId="{52E953D3-81BE-4C21-881D-9C9B49FEA7B8}" srcOrd="1" destOrd="0" presId="urn:microsoft.com/office/officeart/2005/8/layout/gear1"/>
    <dgm:cxn modelId="{B5742D25-F4AE-401E-AB3A-059BC31D6C74}" type="presOf" srcId="{B0CD3A89-3705-4BA2-88F4-F178D34E9D85}" destId="{31E07D2E-D359-46A2-B5E0-BCE67791FDD9}" srcOrd="0" destOrd="0" presId="urn:microsoft.com/office/officeart/2005/8/layout/gear1"/>
    <dgm:cxn modelId="{B94D7CD5-569D-4809-BBEE-FF44C7FB6C15}" srcId="{2C56F8F5-97E3-4623-B826-241CBE097EB4}" destId="{5E7EDC06-6997-44CA-A1F9-278D84D3B3FC}" srcOrd="2" destOrd="0" parTransId="{B5524BAF-4247-4588-94DD-86808FE3E263}" sibTransId="{9B1A2D64-3672-467F-9171-CA4F9456FE97}"/>
    <dgm:cxn modelId="{7C265263-9B4F-4B00-921F-3D39EFFBF188}" srcId="{2C56F8F5-97E3-4623-B826-241CBE097EB4}" destId="{123BCEB4-B9D1-4542-8047-E219BB89150D}" srcOrd="1" destOrd="0" parTransId="{AE8AC03B-A7D0-4475-A4D9-EBC72A731783}" sibTransId="{C957175E-73D5-4169-8062-67E2C362E85D}"/>
    <dgm:cxn modelId="{2848B12F-7D46-4212-8512-8B7E88C807D4}" type="presOf" srcId="{C957175E-73D5-4169-8062-67E2C362E85D}" destId="{69C4E202-9867-44D8-8C77-DE1B4E5BEB6C}" srcOrd="0" destOrd="0" presId="urn:microsoft.com/office/officeart/2005/8/layout/gear1"/>
    <dgm:cxn modelId="{1D04AAF8-AD92-4071-80EC-4B96A247CCFC}" type="presOf" srcId="{2C56F8F5-97E3-4623-B826-241CBE097EB4}" destId="{E4AE5432-56B6-4E0D-AA6C-371732656FA4}" srcOrd="0" destOrd="0" presId="urn:microsoft.com/office/officeart/2005/8/layout/gear1"/>
    <dgm:cxn modelId="{F0D15991-186C-4D68-9F01-68EA873A7680}" type="presOf" srcId="{B0CD3A89-3705-4BA2-88F4-F178D34E9D85}" destId="{348BFF28-EF53-4BA2-A0B4-546D6537EDF8}" srcOrd="2" destOrd="0" presId="urn:microsoft.com/office/officeart/2005/8/layout/gear1"/>
    <dgm:cxn modelId="{EE7716D8-9EF1-488B-9F7C-68FD1490FD83}" type="presOf" srcId="{123BCEB4-B9D1-4542-8047-E219BB89150D}" destId="{439A3D6A-D8DD-470F-BC80-8CA028318283}" srcOrd="1" destOrd="0" presId="urn:microsoft.com/office/officeart/2005/8/layout/gear1"/>
    <dgm:cxn modelId="{9ADBFC56-684A-4409-A5DF-33F5499231A4}" type="presOf" srcId="{5E7EDC06-6997-44CA-A1F9-278D84D3B3FC}" destId="{0B0CDCF3-2B5C-4BE9-9DCE-03588EB13726}" srcOrd="0" destOrd="0" presId="urn:microsoft.com/office/officeart/2005/8/layout/gear1"/>
    <dgm:cxn modelId="{4F2DECC2-6FA8-4B1E-A0C3-E48F81D14CDA}" type="presOf" srcId="{123BCEB4-B9D1-4542-8047-E219BB89150D}" destId="{FA9704F2-4722-4632-B121-BC33A75E3338}" srcOrd="2" destOrd="0" presId="urn:microsoft.com/office/officeart/2005/8/layout/gear1"/>
    <dgm:cxn modelId="{9EF19E26-EE8A-4823-881F-C1632F163145}" type="presOf" srcId="{9B1A2D64-3672-467F-9171-CA4F9456FE97}" destId="{1FCF4243-F2CB-4E69-8ABB-356657E3A4C3}" srcOrd="0" destOrd="0" presId="urn:microsoft.com/office/officeart/2005/8/layout/gear1"/>
    <dgm:cxn modelId="{9D1AFF01-7696-4204-A6EE-66A5F610396E}" type="presParOf" srcId="{E4AE5432-56B6-4E0D-AA6C-371732656FA4}" destId="{31E07D2E-D359-46A2-B5E0-BCE67791FDD9}" srcOrd="0" destOrd="0" presId="urn:microsoft.com/office/officeart/2005/8/layout/gear1"/>
    <dgm:cxn modelId="{C0FD280A-4E05-43EF-846A-7E8F24A5A541}" type="presParOf" srcId="{E4AE5432-56B6-4E0D-AA6C-371732656FA4}" destId="{18E47BE6-A8FF-4040-B032-33A412DE4ADA}" srcOrd="1" destOrd="0" presId="urn:microsoft.com/office/officeart/2005/8/layout/gear1"/>
    <dgm:cxn modelId="{357B5C18-1036-42ED-ACB5-6F33708D9D74}" type="presParOf" srcId="{E4AE5432-56B6-4E0D-AA6C-371732656FA4}" destId="{348BFF28-EF53-4BA2-A0B4-546D6537EDF8}" srcOrd="2" destOrd="0" presId="urn:microsoft.com/office/officeart/2005/8/layout/gear1"/>
    <dgm:cxn modelId="{979A34D9-698E-4527-B233-0E9F666CA80D}" type="presParOf" srcId="{E4AE5432-56B6-4E0D-AA6C-371732656FA4}" destId="{CDE52EB0-3DF0-45C5-B841-76EF1923C4DB}" srcOrd="3" destOrd="0" presId="urn:microsoft.com/office/officeart/2005/8/layout/gear1"/>
    <dgm:cxn modelId="{1CBE4A0A-DC1E-45D8-8637-D0696A045A66}" type="presParOf" srcId="{E4AE5432-56B6-4E0D-AA6C-371732656FA4}" destId="{439A3D6A-D8DD-470F-BC80-8CA028318283}" srcOrd="4" destOrd="0" presId="urn:microsoft.com/office/officeart/2005/8/layout/gear1"/>
    <dgm:cxn modelId="{11046A36-6152-420B-9877-5EBDD7702AD3}" type="presParOf" srcId="{E4AE5432-56B6-4E0D-AA6C-371732656FA4}" destId="{FA9704F2-4722-4632-B121-BC33A75E3338}" srcOrd="5" destOrd="0" presId="urn:microsoft.com/office/officeart/2005/8/layout/gear1"/>
    <dgm:cxn modelId="{1E848C55-8880-4F14-8A21-01B0B31A47B5}" type="presParOf" srcId="{E4AE5432-56B6-4E0D-AA6C-371732656FA4}" destId="{0B0CDCF3-2B5C-4BE9-9DCE-03588EB13726}" srcOrd="6" destOrd="0" presId="urn:microsoft.com/office/officeart/2005/8/layout/gear1"/>
    <dgm:cxn modelId="{93C1F951-3042-4121-B7D8-CB2CE728D768}" type="presParOf" srcId="{E4AE5432-56B6-4E0D-AA6C-371732656FA4}" destId="{52E953D3-81BE-4C21-881D-9C9B49FEA7B8}" srcOrd="7" destOrd="0" presId="urn:microsoft.com/office/officeart/2005/8/layout/gear1"/>
    <dgm:cxn modelId="{4ECEA487-5E75-4477-9F2E-1B90BBF5DEDC}" type="presParOf" srcId="{E4AE5432-56B6-4E0D-AA6C-371732656FA4}" destId="{95C1ACC3-933E-4B6E-8E7D-740283E650E6}" srcOrd="8" destOrd="0" presId="urn:microsoft.com/office/officeart/2005/8/layout/gear1"/>
    <dgm:cxn modelId="{4E8E4617-E44F-41CF-AEC1-83FE9118FC47}" type="presParOf" srcId="{E4AE5432-56B6-4E0D-AA6C-371732656FA4}" destId="{ECF54238-1975-46A4-B28B-8B3BD946944D}" srcOrd="9" destOrd="0" presId="urn:microsoft.com/office/officeart/2005/8/layout/gear1"/>
    <dgm:cxn modelId="{89CFF5F8-3CE6-4DA2-B215-FA5D87A445D0}" type="presParOf" srcId="{E4AE5432-56B6-4E0D-AA6C-371732656FA4}" destId="{BB632143-E321-437B-A2FE-279A97B9E941}" srcOrd="10" destOrd="0" presId="urn:microsoft.com/office/officeart/2005/8/layout/gear1"/>
    <dgm:cxn modelId="{AB8C7E13-2E60-44F7-AAA4-5970147E4362}" type="presParOf" srcId="{E4AE5432-56B6-4E0D-AA6C-371732656FA4}" destId="{69C4E202-9867-44D8-8C77-DE1B4E5BEB6C}" srcOrd="11" destOrd="0" presId="urn:microsoft.com/office/officeart/2005/8/layout/gear1"/>
    <dgm:cxn modelId="{59D1C214-7ABC-4C65-BE90-60DE5BFD54F9}" type="presParOf" srcId="{E4AE5432-56B6-4E0D-AA6C-371732656FA4}" destId="{1FCF4243-F2CB-4E69-8ABB-356657E3A4C3}" srcOrd="12" destOrd="0" presId="urn:microsoft.com/office/officeart/2005/8/layout/gear1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9E1F25-C4A2-4697-8B2E-BBBE211CCD47}">
      <dsp:nvSpPr>
        <dsp:cNvPr id="0" name=""/>
        <dsp:cNvSpPr/>
      </dsp:nvSpPr>
      <dsp:spPr>
        <a:xfrm>
          <a:off x="1185853" y="0"/>
          <a:ext cx="2669167" cy="115632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К. Ясперс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Г. Марсель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Н. Бердяев и др.</a:t>
          </a:r>
          <a:endParaRPr lang="ru-RU" sz="1800" kern="1200" dirty="0"/>
        </a:p>
      </dsp:txBody>
      <dsp:txXfrm>
        <a:off x="1185853" y="0"/>
        <a:ext cx="2669167" cy="1156325"/>
      </dsp:txXfrm>
    </dsp:sp>
    <dsp:sp modelId="{7CA36681-4241-42D1-941F-CEEF2B05C4A0}">
      <dsp:nvSpPr>
        <dsp:cNvPr id="0" name=""/>
        <dsp:cNvSpPr/>
      </dsp:nvSpPr>
      <dsp:spPr>
        <a:xfrm>
          <a:off x="3971940" y="0"/>
          <a:ext cx="3303281" cy="1156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Религиозный экзистенциализм</a:t>
          </a:r>
          <a:endParaRPr lang="ru-RU" sz="2700" kern="1200" dirty="0"/>
        </a:p>
      </dsp:txBody>
      <dsp:txXfrm>
        <a:off x="3971940" y="0"/>
        <a:ext cx="3303281" cy="1156325"/>
      </dsp:txXfrm>
    </dsp:sp>
    <dsp:sp modelId="{04A6CCE2-6BB3-45D9-9939-0977042B95B2}">
      <dsp:nvSpPr>
        <dsp:cNvPr id="0" name=""/>
        <dsp:cNvSpPr/>
      </dsp:nvSpPr>
      <dsp:spPr>
        <a:xfrm>
          <a:off x="1185853" y="1244063"/>
          <a:ext cx="2669167" cy="115632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М. Хайдеггер,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Ж.П. Сартр,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А. Камю и др.</a:t>
          </a:r>
          <a:endParaRPr lang="ru-RU" sz="1800" kern="1200" dirty="0"/>
        </a:p>
      </dsp:txBody>
      <dsp:txXfrm>
        <a:off x="1185853" y="1244063"/>
        <a:ext cx="2669167" cy="1156325"/>
      </dsp:txXfrm>
    </dsp:sp>
    <dsp:sp modelId="{8DAED391-C100-4A9E-BD68-2C572F5188A9}">
      <dsp:nvSpPr>
        <dsp:cNvPr id="0" name=""/>
        <dsp:cNvSpPr/>
      </dsp:nvSpPr>
      <dsp:spPr>
        <a:xfrm>
          <a:off x="3971940" y="1272550"/>
          <a:ext cx="3303281" cy="1156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Атеистический экзистенциализм</a:t>
          </a:r>
          <a:endParaRPr lang="ru-RU" sz="2700" kern="1200" dirty="0"/>
        </a:p>
      </dsp:txBody>
      <dsp:txXfrm>
        <a:off x="3971940" y="1272550"/>
        <a:ext cx="3303281" cy="11563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593239-64D4-4CCD-96DA-2A609EBDFEB8}">
      <dsp:nvSpPr>
        <dsp:cNvPr id="0" name=""/>
        <dsp:cNvSpPr/>
      </dsp:nvSpPr>
      <dsp:spPr>
        <a:xfrm rot="10800000">
          <a:off x="0" y="0"/>
          <a:ext cx="7186633" cy="1087440"/>
        </a:xfrm>
        <a:prstGeom prst="trapezoid">
          <a:avLst>
            <a:gd name="adj" fmla="val 110146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Существование человека</a:t>
          </a:r>
          <a:endParaRPr lang="ru-RU" sz="3500" kern="1200" dirty="0"/>
        </a:p>
      </dsp:txBody>
      <dsp:txXfrm>
        <a:off x="1257660" y="0"/>
        <a:ext cx="4671312" cy="1087440"/>
      </dsp:txXfrm>
    </dsp:sp>
    <dsp:sp modelId="{342A6E42-DF94-48DC-B8C7-08AF2AFFD759}">
      <dsp:nvSpPr>
        <dsp:cNvPr id="0" name=""/>
        <dsp:cNvSpPr/>
      </dsp:nvSpPr>
      <dsp:spPr>
        <a:xfrm rot="10800000">
          <a:off x="1197772" y="1087440"/>
          <a:ext cx="4791089" cy="1087440"/>
        </a:xfrm>
        <a:prstGeom prst="trapezoid">
          <a:avLst>
            <a:gd name="adj" fmla="val 110146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Смысл его жизни</a:t>
          </a:r>
          <a:endParaRPr lang="ru-RU" sz="2800" kern="1200" dirty="0"/>
        </a:p>
      </dsp:txBody>
      <dsp:txXfrm>
        <a:off x="2036212" y="1087440"/>
        <a:ext cx="3114208" cy="1087440"/>
      </dsp:txXfrm>
    </dsp:sp>
    <dsp:sp modelId="{9A1DCCA3-7191-4B64-A622-A37F7369D592}">
      <dsp:nvSpPr>
        <dsp:cNvPr id="0" name=""/>
        <dsp:cNvSpPr/>
      </dsp:nvSpPr>
      <dsp:spPr>
        <a:xfrm rot="10800000">
          <a:off x="2395544" y="2174881"/>
          <a:ext cx="2395544" cy="1087440"/>
        </a:xfrm>
        <a:prstGeom prst="trapezoid">
          <a:avLst>
            <a:gd name="adj" fmla="val 110146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Судьба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2395544" y="2174881"/>
        <a:ext cx="2395544" cy="10874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D01318-06B7-4A56-9DF5-C54AF17381BF}">
      <dsp:nvSpPr>
        <dsp:cNvPr id="0" name=""/>
        <dsp:cNvSpPr/>
      </dsp:nvSpPr>
      <dsp:spPr>
        <a:xfrm>
          <a:off x="3490896" y="0"/>
          <a:ext cx="4738703" cy="473870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106CC9-C4EC-49F5-ACAC-B996779EDDFF}">
      <dsp:nvSpPr>
        <dsp:cNvPr id="0" name=""/>
        <dsp:cNvSpPr/>
      </dsp:nvSpPr>
      <dsp:spPr>
        <a:xfrm>
          <a:off x="5149443" y="731120"/>
          <a:ext cx="3080156" cy="84223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Забота </a:t>
          </a:r>
          <a:endParaRPr lang="ru-RU" sz="4000" kern="1200" dirty="0"/>
        </a:p>
      </dsp:txBody>
      <dsp:txXfrm>
        <a:off x="5149443" y="731120"/>
        <a:ext cx="3080156" cy="842230"/>
      </dsp:txXfrm>
    </dsp:sp>
    <dsp:sp modelId="{E385AD92-A57A-4C67-8CA6-9763C01A9270}">
      <dsp:nvSpPr>
        <dsp:cNvPr id="0" name=""/>
        <dsp:cNvSpPr/>
      </dsp:nvSpPr>
      <dsp:spPr>
        <a:xfrm>
          <a:off x="5149443" y="1705943"/>
          <a:ext cx="3080156" cy="84223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Страх</a:t>
          </a:r>
          <a:endParaRPr lang="ru-RU" sz="3600" kern="1200" dirty="0"/>
        </a:p>
      </dsp:txBody>
      <dsp:txXfrm>
        <a:off x="5149443" y="1705943"/>
        <a:ext cx="3080156" cy="842230"/>
      </dsp:txXfrm>
    </dsp:sp>
    <dsp:sp modelId="{6BB2BC2A-918C-4FC4-805E-66F311ECC205}">
      <dsp:nvSpPr>
        <dsp:cNvPr id="0" name=""/>
        <dsp:cNvSpPr/>
      </dsp:nvSpPr>
      <dsp:spPr>
        <a:xfrm>
          <a:off x="5149443" y="2680766"/>
          <a:ext cx="3080156" cy="84223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Решимость</a:t>
          </a:r>
          <a:endParaRPr lang="ru-RU" sz="3200" kern="1200" dirty="0"/>
        </a:p>
      </dsp:txBody>
      <dsp:txXfrm>
        <a:off x="5149443" y="2680766"/>
        <a:ext cx="3080156" cy="842230"/>
      </dsp:txXfrm>
    </dsp:sp>
    <dsp:sp modelId="{7FC0625C-D114-4F0F-A907-1438D08EC8B6}">
      <dsp:nvSpPr>
        <dsp:cNvPr id="0" name=""/>
        <dsp:cNvSpPr/>
      </dsp:nvSpPr>
      <dsp:spPr>
        <a:xfrm>
          <a:off x="5149443" y="3655588"/>
          <a:ext cx="3080156" cy="84223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Совесть</a:t>
          </a:r>
        </a:p>
      </dsp:txBody>
      <dsp:txXfrm>
        <a:off x="5149443" y="3655588"/>
        <a:ext cx="3080156" cy="84223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E07D2E-D359-46A2-B5E0-BCE67791FDD9}">
      <dsp:nvSpPr>
        <dsp:cNvPr id="0" name=""/>
        <dsp:cNvSpPr/>
      </dsp:nvSpPr>
      <dsp:spPr>
        <a:xfrm>
          <a:off x="2853530" y="1750224"/>
          <a:ext cx="2139163" cy="2139163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«</a:t>
          </a:r>
          <a:r>
            <a:rPr lang="ru-RU" sz="1500" kern="1200" dirty="0" err="1" smtClean="0"/>
            <a:t>бытие-для-других</a:t>
          </a:r>
          <a:r>
            <a:rPr lang="ru-RU" sz="1500" kern="1200" dirty="0" smtClean="0"/>
            <a:t>»</a:t>
          </a:r>
          <a:endParaRPr lang="ru-RU" sz="1500" kern="1200" dirty="0"/>
        </a:p>
      </dsp:txBody>
      <dsp:txXfrm>
        <a:off x="2853530" y="1750224"/>
        <a:ext cx="2139163" cy="2139163"/>
      </dsp:txXfrm>
    </dsp:sp>
    <dsp:sp modelId="{CDE52EB0-3DF0-45C5-B841-76EF1923C4DB}">
      <dsp:nvSpPr>
        <dsp:cNvPr id="0" name=""/>
        <dsp:cNvSpPr/>
      </dsp:nvSpPr>
      <dsp:spPr>
        <a:xfrm>
          <a:off x="1608926" y="1244604"/>
          <a:ext cx="1555755" cy="155575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«</a:t>
          </a:r>
          <a:r>
            <a:rPr lang="ru-RU" sz="1500" kern="1200" dirty="0" err="1" smtClean="0"/>
            <a:t>бытие-для-себя</a:t>
          </a:r>
          <a:r>
            <a:rPr lang="ru-RU" sz="1500" kern="1200" dirty="0" smtClean="0"/>
            <a:t>»</a:t>
          </a:r>
          <a:endParaRPr lang="ru-RU" sz="1500" kern="1200" dirty="0"/>
        </a:p>
      </dsp:txBody>
      <dsp:txXfrm>
        <a:off x="1608926" y="1244604"/>
        <a:ext cx="1555755" cy="1555755"/>
      </dsp:txXfrm>
    </dsp:sp>
    <dsp:sp modelId="{0B0CDCF3-2B5C-4BE9-9DCE-03588EB13726}">
      <dsp:nvSpPr>
        <dsp:cNvPr id="0" name=""/>
        <dsp:cNvSpPr/>
      </dsp:nvSpPr>
      <dsp:spPr>
        <a:xfrm rot="20700000">
          <a:off x="2480308" y="171291"/>
          <a:ext cx="1524322" cy="152432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«</a:t>
          </a:r>
          <a:r>
            <a:rPr lang="ru-RU" sz="1500" kern="1200" dirty="0" err="1" smtClean="0"/>
            <a:t>бытие-в-себе</a:t>
          </a:r>
          <a:r>
            <a:rPr lang="ru-RU" sz="1500" kern="1200" dirty="0" smtClean="0"/>
            <a:t>»</a:t>
          </a:r>
          <a:endParaRPr lang="ru-RU" sz="1500" kern="1200" dirty="0"/>
        </a:p>
      </dsp:txBody>
      <dsp:txXfrm>
        <a:off x="2814636" y="505620"/>
        <a:ext cx="855665" cy="855665"/>
      </dsp:txXfrm>
    </dsp:sp>
    <dsp:sp modelId="{BB632143-E321-437B-A2FE-279A97B9E941}">
      <dsp:nvSpPr>
        <dsp:cNvPr id="0" name=""/>
        <dsp:cNvSpPr/>
      </dsp:nvSpPr>
      <dsp:spPr>
        <a:xfrm>
          <a:off x="2685728" y="1429309"/>
          <a:ext cx="2738129" cy="2738129"/>
        </a:xfrm>
        <a:prstGeom prst="circularArrow">
          <a:avLst>
            <a:gd name="adj1" fmla="val 4687"/>
            <a:gd name="adj2" fmla="val 299029"/>
            <a:gd name="adj3" fmla="val 2508559"/>
            <a:gd name="adj4" fmla="val 1587776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C4E202-9867-44D8-8C77-DE1B4E5BEB6C}">
      <dsp:nvSpPr>
        <dsp:cNvPr id="0" name=""/>
        <dsp:cNvSpPr/>
      </dsp:nvSpPr>
      <dsp:spPr>
        <a:xfrm>
          <a:off x="1333405" y="901682"/>
          <a:ext cx="1989421" cy="198942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CF4243-F2CB-4E69-8ABB-356657E3A4C3}">
      <dsp:nvSpPr>
        <dsp:cNvPr id="0" name=""/>
        <dsp:cNvSpPr/>
      </dsp:nvSpPr>
      <dsp:spPr>
        <a:xfrm>
          <a:off x="2127716" y="-161283"/>
          <a:ext cx="2144997" cy="214499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2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thousandshades.typepad.com/.a/6a00e5532ea71188340105365b6042970b-400wi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00240"/>
            <a:ext cx="8120090" cy="1414692"/>
          </a:xfrm>
        </p:spPr>
        <p:txBody>
          <a:bodyPr/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Философия </a:t>
            </a:r>
            <a:r>
              <a:rPr b="1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XX </a:t>
            </a:r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века. Экзистенциализм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688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Философия Сьорена Кьеркегора – зарождение экзистенциализма.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5043494" cy="4572000"/>
          </a:xfrm>
        </p:spPr>
        <p:txBody>
          <a:bodyPr>
            <a:normAutofit fontScale="92500" lnSpcReduction="20000"/>
          </a:bodyPr>
          <a:lstStyle/>
          <a:p>
            <a:pPr marL="273050" indent="538163">
              <a:buNone/>
            </a:pPr>
            <a:r>
              <a:rPr lang="ru-RU" dirty="0" smtClean="0"/>
              <a:t>Поставил вопрос: </a:t>
            </a:r>
          </a:p>
          <a:p>
            <a:pPr marL="273050" indent="538163" algn="just">
              <a:buNone/>
            </a:pPr>
            <a:r>
              <a:rPr lang="ru-RU" dirty="0" smtClean="0"/>
              <a:t>почему философия почти не уделяет внимания человеку, не изучает  его проблемы.</a:t>
            </a:r>
          </a:p>
          <a:p>
            <a:pPr marL="273050" indent="538163">
              <a:buNone/>
            </a:pPr>
            <a:endParaRPr lang="ru-RU" dirty="0" smtClean="0"/>
          </a:p>
          <a:p>
            <a:pPr marL="273050" indent="538163">
              <a:buNone/>
            </a:pPr>
            <a:endParaRPr lang="ru-RU" dirty="0" smtClean="0"/>
          </a:p>
          <a:p>
            <a:pPr marL="273050" indent="803275" algn="just">
              <a:buNone/>
            </a:pPr>
            <a:r>
              <a:rPr lang="ru-RU" dirty="0" smtClean="0"/>
              <a:t>философия должна повернуться к человеку, помочь ему найти истину, понятную ему, ради которой он мог бы жить, помочь человеку сделать внутренний выбор и осознать свое «Я».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857884" y="1524000"/>
            <a:ext cx="2850252" cy="457200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5" name="Управляющая кнопка: справка 4">
            <a:hlinkClick r:id="" action="ppaction://noaction" highlightClick="1"/>
          </p:cNvPr>
          <p:cNvSpPr/>
          <p:nvPr/>
        </p:nvSpPr>
        <p:spPr>
          <a:xfrm>
            <a:off x="571472" y="1714488"/>
            <a:ext cx="571504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14414" y="2928934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связи с этим утверждал, что: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1000100" y="3571876"/>
            <a:ext cx="500066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8" descr="tumblr_ktp2awSGbA1qzd120o1_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1500174"/>
            <a:ext cx="2770686" cy="37862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86512" y="542926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Датский философ (1813-1855)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1559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>
            <a:normAutofit fontScale="70000" lnSpcReduction="20000"/>
          </a:bodyPr>
          <a:lstStyle/>
          <a:p>
            <a:pPr marL="273050" indent="358775">
              <a:buNone/>
            </a:pPr>
            <a:r>
              <a:rPr lang="ru-RU" dirty="0" smtClean="0"/>
              <a:t>Философом были выделены понятия:</a:t>
            </a:r>
          </a:p>
          <a:p>
            <a:r>
              <a:rPr lang="ru-RU" i="1" dirty="0" smtClean="0"/>
              <a:t>неподлинное существование </a:t>
            </a:r>
            <a:r>
              <a:rPr lang="ru-RU" dirty="0" smtClean="0"/>
              <a:t>– полная подчиненность человека обществу, «жизнь со всеми», «жизнь как у всех», «плывя по течению», без осознания своего «Я», уникальности своей личности, без нахождения истинного призвания;</a:t>
            </a:r>
          </a:p>
          <a:p>
            <a:r>
              <a:rPr lang="ru-RU" i="1" dirty="0" smtClean="0"/>
              <a:t>подлинное существование </a:t>
            </a:r>
            <a:r>
              <a:rPr lang="ru-RU" dirty="0" smtClean="0"/>
              <a:t>– выход из состояния подавленности обществом, сознательный выбор, нахождения себя, превращение в хозяина своей судьбы.</a:t>
            </a:r>
          </a:p>
          <a:p>
            <a:pPr>
              <a:buNone/>
            </a:pPr>
            <a:endParaRPr lang="ru-RU" i="1" dirty="0" smtClean="0"/>
          </a:p>
          <a:p>
            <a:pPr marL="273050" indent="360363">
              <a:buNone/>
            </a:pPr>
            <a:r>
              <a:rPr lang="ru-RU" i="1" dirty="0" smtClean="0"/>
              <a:t>Подлинное существование и есть </a:t>
            </a:r>
            <a:r>
              <a:rPr lang="ru-RU" i="1" dirty="0" err="1" smtClean="0"/>
              <a:t>экзистенция</a:t>
            </a:r>
            <a:r>
              <a:rPr lang="ru-RU" dirty="0" smtClean="0"/>
              <a:t>. </a:t>
            </a:r>
          </a:p>
          <a:p>
            <a:pPr marL="273050" indent="360363">
              <a:buNone/>
            </a:pPr>
            <a:r>
              <a:rPr lang="ru-RU" dirty="0" smtClean="0"/>
              <a:t>В своем восхождении к подлинному существованию человек проходит три стадии: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Эстетическая - жизнь человека определяется внешним миром. Человек «плывет по течению» и стремится только к удовольствию.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Этическая - человек делает сознательный выбор, осознанно выбирает себя, теперь им движет долг.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Религиозная - человек глубоко осознает свое призвание, полностью обретает до такой степени, что внешний мир не имеет для него особого значения, не может стать препятствием на пути человека. С этого момента и до конца своих дней человек «несет свой крест» (уподобляясь этим Иисусу Христу), превозмогая все страдания и внешние обстоятельства.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Ромб 3"/>
          <p:cNvSpPr/>
          <p:nvPr/>
        </p:nvSpPr>
        <p:spPr>
          <a:xfrm>
            <a:off x="642910" y="2786058"/>
            <a:ext cx="428628" cy="28575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714348" y="500042"/>
            <a:ext cx="428628" cy="28575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67704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809876"/>
          </a:xfrm>
        </p:spPr>
        <p:txBody>
          <a:bodyPr/>
          <a:lstStyle/>
          <a:p>
            <a:r>
              <a:rPr lang="ru-RU" dirty="0" smtClean="0"/>
              <a:t>Карл Ясперс (1883 – 1969);</a:t>
            </a:r>
          </a:p>
          <a:p>
            <a:r>
              <a:rPr lang="ru-RU" dirty="0" smtClean="0"/>
              <a:t>Жан-Поль Сартр (1905 – 1980);</a:t>
            </a:r>
          </a:p>
          <a:p>
            <a:r>
              <a:rPr lang="ru-RU" dirty="0" smtClean="0"/>
              <a:t>Альбер Камю (1913 – 1960);</a:t>
            </a:r>
          </a:p>
          <a:p>
            <a:r>
              <a:rPr lang="ru-RU" dirty="0" smtClean="0"/>
              <a:t>Мартин Хайдеггер (1889 – 1976).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1337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Лучшими представителями экзистенциализма ХХ в., собственно создавшими его, были: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Картинка 216 из 153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500438"/>
            <a:ext cx="2928925" cy="307183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1652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Философия Мартина Хайдеггера.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85720" y="1142984"/>
            <a:ext cx="5072098" cy="5286412"/>
          </a:xfrm>
        </p:spPr>
        <p:txBody>
          <a:bodyPr>
            <a:normAutofit fontScale="85000" lnSpcReduction="20000"/>
          </a:bodyPr>
          <a:lstStyle/>
          <a:p>
            <a:pPr marL="98425" indent="273050" algn="just">
              <a:buNone/>
            </a:pPr>
            <a:r>
              <a:rPr lang="ru-RU" dirty="0" smtClean="0"/>
              <a:t>Занимался разработкой самих основ </a:t>
            </a:r>
            <a:r>
              <a:rPr lang="ru-RU" dirty="0" err="1" smtClean="0"/>
              <a:t>экзистенционалистического</a:t>
            </a:r>
            <a:r>
              <a:rPr lang="ru-RU" dirty="0" smtClean="0"/>
              <a:t> понимания предмета и задач философии.</a:t>
            </a:r>
          </a:p>
          <a:p>
            <a:pPr marL="98425" indent="273050" algn="r">
              <a:buNone/>
            </a:pPr>
            <a:r>
              <a:rPr lang="ru-RU" dirty="0" smtClean="0"/>
              <a:t>«Бытие и время» (1927):</a:t>
            </a:r>
          </a:p>
          <a:p>
            <a:pPr marL="98425" indent="273050" algn="just">
              <a:buNone/>
            </a:pPr>
            <a:r>
              <a:rPr lang="ru-RU" b="1" i="1" dirty="0" smtClean="0"/>
              <a:t>проблема субъективности и заброшенности человека в этот чуждый мир.</a:t>
            </a:r>
          </a:p>
          <a:p>
            <a:pPr marL="98425" indent="273050" algn="just">
              <a:buNone/>
            </a:pPr>
            <a:endParaRPr lang="ru-RU" b="1" i="1" dirty="0" smtClean="0"/>
          </a:p>
          <a:p>
            <a:pPr marL="98425" indent="273050" algn="ctr">
              <a:buNone/>
            </a:pPr>
            <a:r>
              <a:rPr lang="ru-RU" dirty="0" smtClean="0"/>
              <a:t>Важнейшая характеристика бытия – </a:t>
            </a:r>
            <a:r>
              <a:rPr lang="ru-RU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</a:t>
            </a:r>
            <a:r>
              <a:rPr lang="ru-RU" dirty="0" smtClean="0"/>
              <a:t>.</a:t>
            </a:r>
          </a:p>
          <a:p>
            <a:pPr marL="98425" indent="273050" algn="just">
              <a:buNone/>
            </a:pPr>
            <a:r>
              <a:rPr lang="ru-RU" dirty="0" smtClean="0"/>
              <a:t>Детерминация времени:</a:t>
            </a:r>
          </a:p>
          <a:p>
            <a:pPr marL="542925" indent="273050">
              <a:buFont typeface="Wingdings" pitchFamily="2" charset="2"/>
              <a:buChar char="Ø"/>
            </a:pPr>
            <a:r>
              <a:rPr lang="ru-RU" dirty="0" smtClean="0"/>
              <a:t>Прошлое;</a:t>
            </a:r>
          </a:p>
          <a:p>
            <a:pPr marL="542925" indent="273050">
              <a:buFont typeface="Wingdings" pitchFamily="2" charset="2"/>
              <a:buChar char="Ø"/>
            </a:pPr>
            <a:r>
              <a:rPr lang="ru-RU" dirty="0" smtClean="0"/>
              <a:t>Настоящее;</a:t>
            </a:r>
          </a:p>
          <a:p>
            <a:pPr marL="542925" indent="273050">
              <a:buFont typeface="Wingdings" pitchFamily="2" charset="2"/>
              <a:buChar char="Ø"/>
            </a:pPr>
            <a:r>
              <a:rPr lang="ru-RU" dirty="0" smtClean="0"/>
              <a:t>Будущее  - фундаментально для </a:t>
            </a:r>
            <a:r>
              <a:rPr lang="ru-RU" dirty="0" err="1" smtClean="0"/>
              <a:t>экзистенции</a:t>
            </a:r>
            <a:r>
              <a:rPr lang="ru-RU" dirty="0" smtClean="0"/>
              <a:t>.</a:t>
            </a:r>
          </a:p>
          <a:p>
            <a:pPr marL="98425" indent="273050" algn="just">
              <a:buNone/>
            </a:pPr>
            <a:endParaRPr lang="ru-RU" dirty="0" smtClean="0"/>
          </a:p>
          <a:p>
            <a:pPr marL="98425" indent="273050" algn="just">
              <a:buNone/>
            </a:pPr>
            <a:endParaRPr lang="ru-RU" dirty="0" smtClean="0"/>
          </a:p>
          <a:p>
            <a:pPr marL="98425" indent="273050" algn="just"/>
            <a:endParaRPr lang="ru-RU" dirty="0"/>
          </a:p>
        </p:txBody>
      </p:sp>
      <p:pic>
        <p:nvPicPr>
          <p:cNvPr id="5" name="Содержимое 4" descr="img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72132" y="1500174"/>
            <a:ext cx="2804160" cy="4572000"/>
          </a:xfrm>
        </p:spPr>
      </p:pic>
      <p:sp>
        <p:nvSpPr>
          <p:cNvPr id="6" name="TextBox 5"/>
          <p:cNvSpPr txBox="1"/>
          <p:nvPr/>
        </p:nvSpPr>
        <p:spPr>
          <a:xfrm>
            <a:off x="5643570" y="550070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Немецкий философ (1889-1976)</a:t>
            </a:r>
            <a:endParaRPr lang="ru-RU" dirty="0"/>
          </a:p>
        </p:txBody>
      </p:sp>
      <p:sp>
        <p:nvSpPr>
          <p:cNvPr id="7" name="Ромб 6"/>
          <p:cNvSpPr/>
          <p:nvPr/>
        </p:nvSpPr>
        <p:spPr>
          <a:xfrm>
            <a:off x="428596" y="1142984"/>
            <a:ext cx="285752" cy="28575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нта лицом вниз 9"/>
          <p:cNvSpPr/>
          <p:nvPr/>
        </p:nvSpPr>
        <p:spPr>
          <a:xfrm>
            <a:off x="1142976" y="2357430"/>
            <a:ext cx="1000132" cy="285752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24975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/>
          <a:lstStyle/>
          <a:p>
            <a:pPr marL="98425" indent="273050" algn="just">
              <a:buNone/>
            </a:pPr>
            <a:r>
              <a:rPr lang="ru-RU" b="1" i="1" dirty="0" err="1" smtClean="0"/>
              <a:t>Экзистенция</a:t>
            </a:r>
            <a:r>
              <a:rPr lang="ru-RU" dirty="0" smtClean="0"/>
              <a:t>, по Хайдеггеру, - бытие, к которому человек сам себя относит, наполненность бытия человека конкретикой; его жизнь в том, что ему принадлежит и что есть для него сущее.</a:t>
            </a:r>
          </a:p>
          <a:p>
            <a:pPr marL="98425" indent="273050" algn="just">
              <a:buNone/>
            </a:pPr>
            <a:endParaRPr lang="ru-RU" dirty="0" smtClean="0"/>
          </a:p>
          <a:p>
            <a:pPr marL="98425" indent="273050" algn="just">
              <a:buNone/>
            </a:pPr>
            <a:r>
              <a:rPr lang="ru-RU" dirty="0" smtClean="0"/>
              <a:t>Бытие человека происходит в окружающем мире (именуется философом «бытие в мире»). В свою очередь, состоит из:</a:t>
            </a:r>
          </a:p>
          <a:p>
            <a:pPr marL="98425" indent="273050" algn="just"/>
            <a:r>
              <a:rPr lang="ru-RU" dirty="0" smtClean="0"/>
              <a:t>«бытия с другими»;</a:t>
            </a:r>
          </a:p>
          <a:p>
            <a:pPr marL="98425" indent="273050" algn="just"/>
            <a:r>
              <a:rPr lang="ru-RU" dirty="0" smtClean="0"/>
              <a:t>«бытия самого себя».</a:t>
            </a:r>
          </a:p>
          <a:p>
            <a:pPr marL="98425" indent="273050" algn="just">
              <a:buNone/>
            </a:pPr>
            <a:r>
              <a:rPr lang="ru-RU" dirty="0" smtClean="0"/>
              <a:t>Но человеку не дано проникнуть в тайну бытия, в его смысл. Единственное, где бытие приоткрывает свою тайну – </a:t>
            </a:r>
            <a:r>
              <a:rPr lang="ru-RU" i="1" dirty="0" smtClean="0"/>
              <a:t>поэтический язык.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500034" y="500042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27736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 lnSpcReduction="10000"/>
          </a:bodyPr>
          <a:lstStyle/>
          <a:p>
            <a:pPr marL="4763" indent="533400" algn="just">
              <a:buNone/>
            </a:pPr>
            <a:r>
              <a:rPr lang="ru-RU" dirty="0" smtClean="0"/>
              <a:t>«Бытие с другими» засасывает человека, направлено на его полную ассимиляцию, обезличивание, превращение в «такого, как все».</a:t>
            </a:r>
          </a:p>
          <a:p>
            <a:pPr marL="4763" indent="533400" algn="just">
              <a:buNone/>
            </a:pPr>
            <a:r>
              <a:rPr lang="ru-RU" dirty="0" smtClean="0"/>
              <a:t>«Бытие самого себя» одновременно с «бытием с другими» возможно только при отличии «Я» от других.</a:t>
            </a:r>
          </a:p>
          <a:p>
            <a:pPr marL="4763" indent="533400" algn="just">
              <a:buNone/>
            </a:pPr>
            <a:r>
              <a:rPr lang="ru-RU" dirty="0" smtClean="0"/>
              <a:t>Следовательно, человек, желая остаться самим собой, должен противостоять «другим», отстаивать свою идентичность. Только в этом случае он будет свободен.</a:t>
            </a:r>
          </a:p>
          <a:p>
            <a:pPr marL="4763" indent="533400" algn="just">
              <a:buNone/>
            </a:pPr>
            <a:endParaRPr lang="ru-RU" dirty="0" smtClean="0"/>
          </a:p>
          <a:p>
            <a:pPr marL="363538" indent="349250" algn="just">
              <a:buNone/>
            </a:pPr>
            <a:r>
              <a:rPr lang="ru-RU" dirty="0" smtClean="0"/>
              <a:t>Отстоять свою идентичность в поглощающем человека окружающем мире – главная проблема и забота человека.</a:t>
            </a:r>
          </a:p>
          <a:p>
            <a:pPr marL="4763" indent="533400" algn="just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457200" y="1066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714884"/>
            <a:ext cx="6429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785786" y="571480"/>
            <a:ext cx="214314" cy="21431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>
            <a:off x="785786" y="1643050"/>
            <a:ext cx="214314" cy="21431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571472" y="2786058"/>
            <a:ext cx="500066" cy="35719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30544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Философия Карла Ясперса.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5900750" cy="55721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Поднял экзистенциалистские проблемы в книге</a:t>
            </a:r>
          </a:p>
          <a:p>
            <a:pPr algn="ctr">
              <a:buNone/>
            </a:pPr>
            <a:r>
              <a:rPr lang="ru-RU" dirty="0" smtClean="0"/>
              <a:t> «Психология мировоззрений»,(1919 г.)</a:t>
            </a:r>
          </a:p>
          <a:p>
            <a:pPr algn="ctr">
              <a:buNone/>
            </a:pPr>
            <a:endParaRPr lang="ru-RU" dirty="0" smtClean="0"/>
          </a:p>
          <a:p>
            <a:pPr marL="4763" indent="533400" algn="just">
              <a:buNone/>
            </a:pPr>
            <a:r>
              <a:rPr lang="ru-RU" dirty="0" smtClean="0"/>
              <a:t>Согласно Ясперсу человек обычно живет «заброшенной», не имеющей большого смысла жизнью – «как все». При этом он даже не подозревает о том, кто он такой в действительности, не знает своих скрытых способностей, возможностей, подлинного «Я».</a:t>
            </a:r>
          </a:p>
          <a:p>
            <a:pPr marL="4763" indent="533400">
              <a:buNone/>
            </a:pPr>
            <a:endParaRPr lang="ru-RU" dirty="0" smtClean="0"/>
          </a:p>
          <a:p>
            <a:pPr marL="4763" indent="533400" algn="just">
              <a:buNone/>
            </a:pPr>
            <a:r>
              <a:rPr lang="ru-RU" dirty="0" smtClean="0"/>
              <a:t> Однако в особых случаях истинная натура, данные скрытые качества выходят наружу. По Ясперсу, это </a:t>
            </a:r>
            <a:r>
              <a:rPr lang="ru-RU" b="1" i="1" dirty="0" smtClean="0"/>
              <a:t>пограничные ситуации </a:t>
            </a:r>
            <a:r>
              <a:rPr lang="ru-RU" dirty="0" smtClean="0"/>
              <a:t>– между жизнью и смертью, особо важные для человека, его дальнейшей судьбы. С этого момента человек осознает себя и становится самим собой, он соприкасается с трансцендентальностью – высшим бытием.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500826" y="1524000"/>
            <a:ext cx="2207310" cy="4572000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jasp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1500174"/>
            <a:ext cx="2381250" cy="37433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7950" y="5214950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Немецкий философ  (1883 – 1969)</a:t>
            </a:r>
          </a:p>
          <a:p>
            <a:endParaRPr lang="ru-RU" dirty="0"/>
          </a:p>
        </p:txBody>
      </p:sp>
      <p:sp>
        <p:nvSpPr>
          <p:cNvPr id="8" name="Ромб 7"/>
          <p:cNvSpPr/>
          <p:nvPr/>
        </p:nvSpPr>
        <p:spPr>
          <a:xfrm>
            <a:off x="571472" y="2000240"/>
            <a:ext cx="428628" cy="28575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642910" y="3857628"/>
            <a:ext cx="428628" cy="28575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44943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pPr marL="273050" indent="627063" algn="just">
              <a:buNone/>
            </a:pPr>
            <a:r>
              <a:rPr lang="ru-RU" dirty="0" smtClean="0"/>
              <a:t>Вся жизнь человека осознанно или неосознанно направлена к </a:t>
            </a:r>
            <a:r>
              <a:rPr lang="ru-RU" b="1" i="1" dirty="0" smtClean="0"/>
              <a:t>трансцеденции</a:t>
            </a:r>
            <a:r>
              <a:rPr lang="ru-RU" dirty="0" smtClean="0"/>
              <a:t> – полному раскрепощению энергии и пониманию некого высшего абсолюта.</a:t>
            </a:r>
          </a:p>
          <a:p>
            <a:pPr marL="273050" indent="627063" algn="just">
              <a:buNone/>
            </a:pPr>
            <a:r>
              <a:rPr lang="ru-RU" dirty="0" smtClean="0"/>
              <a:t>Человек приближается к трансцеденции, абсолюту, высвобождает энергию, осознает себя через так называемые «шифры» трансцендентального:</a:t>
            </a:r>
          </a:p>
          <a:p>
            <a:pPr marL="993775" indent="-273050">
              <a:buFont typeface="Wingdings" pitchFamily="2" charset="2"/>
              <a:buChar char="q"/>
            </a:pPr>
            <a:r>
              <a:rPr lang="ru-RU" dirty="0" smtClean="0"/>
              <a:t>эротику, секс;</a:t>
            </a:r>
          </a:p>
          <a:p>
            <a:pPr marL="993775" indent="-273050">
              <a:buFont typeface="Wingdings" pitchFamily="2" charset="2"/>
              <a:buChar char="q"/>
            </a:pPr>
            <a:r>
              <a:rPr lang="ru-RU" dirty="0" smtClean="0"/>
              <a:t>единство себя с собственным внутренним миром (согласие с собой);</a:t>
            </a:r>
          </a:p>
          <a:p>
            <a:pPr marL="993775" indent="-273050">
              <a:buFont typeface="Wingdings" pitchFamily="2" charset="2"/>
              <a:buChar char="q"/>
            </a:pPr>
            <a:r>
              <a:rPr lang="ru-RU" dirty="0" smtClean="0"/>
              <a:t>свободу;</a:t>
            </a:r>
          </a:p>
          <a:p>
            <a:pPr marL="993775" indent="-273050">
              <a:buFont typeface="Wingdings" pitchFamily="2" charset="2"/>
              <a:buChar char="q"/>
            </a:pPr>
            <a:r>
              <a:rPr lang="ru-RU" dirty="0" smtClean="0"/>
              <a:t>смерть – конечность бытия.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762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Ромб 3"/>
          <p:cNvSpPr/>
          <p:nvPr/>
        </p:nvSpPr>
        <p:spPr>
          <a:xfrm>
            <a:off x="785786" y="500042"/>
            <a:ext cx="500066" cy="35719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785786" y="2214554"/>
            <a:ext cx="500066" cy="35719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24274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/>
          <a:lstStyle/>
          <a:p>
            <a:pPr marL="4763" indent="533400" algn="just">
              <a:buNone/>
            </a:pPr>
            <a:r>
              <a:rPr lang="ru-RU" dirty="0" smtClean="0"/>
              <a:t>Изменения в человеческом бытии Ясперс называет </a:t>
            </a:r>
            <a:r>
              <a:rPr lang="ru-RU" i="1" dirty="0" smtClean="0"/>
              <a:t>одухотворением</a:t>
            </a:r>
            <a:r>
              <a:rPr lang="ru-RU" dirty="0" smtClean="0"/>
              <a:t>, в ходе которого человек открывается для новых безграничных возможностей.</a:t>
            </a:r>
          </a:p>
          <a:p>
            <a:pPr algn="ctr">
              <a:buNone/>
            </a:pPr>
            <a:r>
              <a:rPr lang="ru-RU" dirty="0" smtClean="0"/>
              <a:t>Рассмотрел три концепции анализа человека: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066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Загнутый угол 4"/>
          <p:cNvSpPr/>
          <p:nvPr/>
        </p:nvSpPr>
        <p:spPr>
          <a:xfrm>
            <a:off x="785786" y="2643182"/>
            <a:ext cx="7286676" cy="1071570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1) Человек воспринимается в иерархии существ: «в качестве чувственного существа – он высший из животных, в качестве духовного – низший из ангелов, но он не животное и не ангел»</a:t>
            </a:r>
            <a:endParaRPr lang="ru-RU" dirty="0"/>
          </a:p>
        </p:txBody>
      </p:sp>
      <p:sp>
        <p:nvSpPr>
          <p:cNvPr id="6" name="Загнутый угол 5"/>
          <p:cNvSpPr/>
          <p:nvPr/>
        </p:nvSpPr>
        <p:spPr>
          <a:xfrm>
            <a:off x="785786" y="4143380"/>
            <a:ext cx="7286676" cy="714380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2) Бытие человека не в его образе, а в его ситуации</a:t>
            </a:r>
            <a:endParaRPr lang="ru-RU" dirty="0"/>
          </a:p>
        </p:txBody>
      </p:sp>
      <p:sp>
        <p:nvSpPr>
          <p:cNvPr id="7" name="Загнутый угол 6"/>
          <p:cNvSpPr/>
          <p:nvPr/>
        </p:nvSpPr>
        <p:spPr>
          <a:xfrm>
            <a:off x="857224" y="5214950"/>
            <a:ext cx="7286676" cy="1071570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3) Бытие человека рассматривается в его потерянности и величии одновременно, «в загадочности того, что его шансы и задачи вырастают именно из его шаткости»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39001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Философия Жана-Поля Сартра.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5043494" cy="5500726"/>
          </a:xfrm>
        </p:spPr>
        <p:txBody>
          <a:bodyPr>
            <a:normAutofit/>
          </a:bodyPr>
          <a:lstStyle/>
          <a:p>
            <a:pPr marL="4763" indent="439738" algn="just">
              <a:buNone/>
              <a:tabLst>
                <a:tab pos="0" algn="l"/>
              </a:tabLst>
            </a:pPr>
            <a:r>
              <a:rPr lang="ru-RU" dirty="0" smtClean="0"/>
              <a:t>Основная проблема  его экзистенциональной философии – проблема выбора.</a:t>
            </a:r>
          </a:p>
          <a:p>
            <a:pPr marL="4763" indent="439738" algn="r">
              <a:buNone/>
              <a:tabLst>
                <a:tab pos="0" algn="l"/>
              </a:tabLst>
            </a:pPr>
            <a:r>
              <a:rPr lang="ru-RU" dirty="0" smtClean="0"/>
              <a:t>«Бытие и ничто» (1943)</a:t>
            </a:r>
          </a:p>
          <a:p>
            <a:pPr marL="4763" indent="439738" algn="just">
              <a:buNone/>
              <a:tabLst>
                <a:tab pos="0" algn="l"/>
              </a:tabLst>
            </a:pPr>
            <a:endParaRPr lang="ru-RU" dirty="0" smtClean="0"/>
          </a:p>
        </p:txBody>
      </p:sp>
      <p:pic>
        <p:nvPicPr>
          <p:cNvPr id="5" name="Содержимое 4" descr="sartre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15008" y="1500174"/>
            <a:ext cx="3060700" cy="3810000"/>
          </a:xfrm>
        </p:spPr>
      </p:pic>
      <p:sp>
        <p:nvSpPr>
          <p:cNvPr id="6" name="TextBox 5"/>
          <p:cNvSpPr txBox="1"/>
          <p:nvPr/>
        </p:nvSpPr>
        <p:spPr>
          <a:xfrm>
            <a:off x="6000760" y="5429264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Французский философ (1905-1980)</a:t>
            </a:r>
            <a:endParaRPr lang="ru-RU" dirty="0"/>
          </a:p>
        </p:txBody>
      </p:sp>
      <p:sp>
        <p:nvSpPr>
          <p:cNvPr id="7" name="Ромб 6"/>
          <p:cNvSpPr/>
          <p:nvPr/>
        </p:nvSpPr>
        <p:spPr>
          <a:xfrm>
            <a:off x="642910" y="1071546"/>
            <a:ext cx="285752" cy="28575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Схема 10"/>
          <p:cNvGraphicFramePr/>
          <p:nvPr/>
        </p:nvGraphicFramePr>
        <p:xfrm>
          <a:off x="642910" y="2968612"/>
          <a:ext cx="6096000" cy="3889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28596" y="4786322"/>
            <a:ext cx="21431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Анализирует формы бытия в мире людей:</a:t>
            </a:r>
          </a:p>
          <a:p>
            <a:endParaRPr lang="ru-RU" sz="2400" dirty="0"/>
          </a:p>
        </p:txBody>
      </p:sp>
      <p:sp>
        <p:nvSpPr>
          <p:cNvPr id="13" name="Ромб 12"/>
          <p:cNvSpPr/>
          <p:nvPr/>
        </p:nvSpPr>
        <p:spPr>
          <a:xfrm>
            <a:off x="214282" y="4857760"/>
            <a:ext cx="285752" cy="28575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Лента лицом вниз 13"/>
          <p:cNvSpPr/>
          <p:nvPr/>
        </p:nvSpPr>
        <p:spPr>
          <a:xfrm>
            <a:off x="571472" y="2357430"/>
            <a:ext cx="1357322" cy="42862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6785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72000"/>
          </a:xfrm>
        </p:spPr>
        <p:txBody>
          <a:bodyPr/>
          <a:lstStyle/>
          <a:p>
            <a:pPr marL="273050" indent="360363" algn="ctr">
              <a:buNone/>
            </a:pPr>
            <a:endParaRPr lang="ru-RU" dirty="0" smtClean="0"/>
          </a:p>
          <a:p>
            <a:pPr marL="273050" indent="360363" algn="ctr">
              <a:buNone/>
            </a:pPr>
            <a:endParaRPr lang="ru-RU" dirty="0" smtClean="0"/>
          </a:p>
          <a:p>
            <a:pPr marL="273050" indent="360363" algn="ctr">
              <a:buNone/>
            </a:pPr>
            <a:r>
              <a:rPr lang="ru-RU" dirty="0" smtClean="0"/>
              <a:t>Экзистенциализм (фр. </a:t>
            </a:r>
            <a:r>
              <a:rPr lang="en-US" b="1" i="1" dirty="0" err="1" smtClean="0"/>
              <a:t>existentialisme</a:t>
            </a:r>
            <a:r>
              <a:rPr lang="en-US" dirty="0" smtClean="0"/>
              <a:t> </a:t>
            </a:r>
            <a:r>
              <a:rPr lang="ru-RU" dirty="0" smtClean="0"/>
              <a:t>от лат. </a:t>
            </a:r>
            <a:r>
              <a:rPr lang="en-US" i="1" dirty="0" err="1" smtClean="0"/>
              <a:t>exsistentia</a:t>
            </a:r>
            <a:r>
              <a:rPr lang="en-US" dirty="0" smtClean="0"/>
              <a:t> — </a:t>
            </a:r>
            <a:r>
              <a:rPr lang="ru-RU" dirty="0" smtClean="0"/>
              <a:t>существование) – это</a:t>
            </a:r>
          </a:p>
          <a:p>
            <a:pPr marL="273050" indent="360363" algn="ctr">
              <a:buNone/>
            </a:pPr>
            <a:r>
              <a:rPr lang="ru-RU" dirty="0" smtClean="0"/>
              <a:t> </a:t>
            </a:r>
          </a:p>
          <a:p>
            <a:pPr marL="273050" indent="-184150" algn="ctr">
              <a:buNone/>
            </a:pPr>
            <a:r>
              <a:rPr lang="ru-RU" dirty="0" smtClean="0"/>
              <a:t>направление философии, главным предметом изучения которого стал человек, его проблемы, трудности существования и выбора в окружающем мире.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928662" y="2285992"/>
            <a:ext cx="42862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15209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10272"/>
          </a:xfrm>
        </p:spPr>
        <p:txBody>
          <a:bodyPr>
            <a:normAutofit fontScale="92500" lnSpcReduction="10000"/>
          </a:bodyPr>
          <a:lstStyle/>
          <a:p>
            <a:pPr marL="4763" indent="439738" algn="just">
              <a:buNone/>
              <a:tabLst>
                <a:tab pos="0" algn="l"/>
              </a:tabLst>
            </a:pPr>
            <a:r>
              <a:rPr lang="ru-RU" dirty="0" smtClean="0"/>
              <a:t>Центральным понятием является </a:t>
            </a:r>
            <a:r>
              <a:rPr lang="ru-RU" b="1" i="1" dirty="0" smtClean="0"/>
              <a:t>«</a:t>
            </a:r>
            <a:r>
              <a:rPr lang="ru-RU" b="1" i="1" dirty="0" err="1" smtClean="0"/>
              <a:t>для-себя-быти</a:t>
            </a:r>
            <a:r>
              <a:rPr lang="ru-RU" dirty="0" err="1" smtClean="0"/>
              <a:t>е</a:t>
            </a:r>
            <a:r>
              <a:rPr lang="ru-RU" dirty="0" smtClean="0"/>
              <a:t>».</a:t>
            </a:r>
          </a:p>
          <a:p>
            <a:pPr marL="4763" indent="439738" algn="just">
              <a:buNone/>
              <a:tabLst>
                <a:tab pos="0" algn="l"/>
              </a:tabLst>
            </a:pPr>
            <a:r>
              <a:rPr lang="ru-RU" dirty="0" smtClean="0"/>
              <a:t>Это высшая реальность для человека, приоритетность для него прежде всего его собственного внутреннего мира. </a:t>
            </a:r>
          </a:p>
          <a:p>
            <a:pPr marL="4763" indent="439738" algn="just">
              <a:buNone/>
              <a:tabLst>
                <a:tab pos="0" algn="l"/>
              </a:tabLst>
            </a:pPr>
            <a:r>
              <a:rPr lang="ru-RU" dirty="0" smtClean="0"/>
              <a:t>Однако полностью осознать себя человек может  только через </a:t>
            </a:r>
            <a:r>
              <a:rPr lang="ru-RU" b="1" i="1" dirty="0" smtClean="0"/>
              <a:t>«</a:t>
            </a:r>
            <a:r>
              <a:rPr lang="ru-RU" b="1" i="1" dirty="0" err="1" smtClean="0"/>
              <a:t>для-другого-бытие</a:t>
            </a:r>
            <a:r>
              <a:rPr lang="ru-RU" b="1" i="1" dirty="0" smtClean="0"/>
              <a:t>»</a:t>
            </a:r>
            <a:r>
              <a:rPr lang="ru-RU" dirty="0" smtClean="0"/>
              <a:t> - различные взаимоотношения с другими людьми. Человек видит и воспринимает себя через отношение к нему «другого».</a:t>
            </a:r>
          </a:p>
          <a:p>
            <a:pPr marL="4763" indent="439738" algn="just">
              <a:buNone/>
              <a:tabLst>
                <a:tab pos="0" algn="l"/>
              </a:tabLst>
            </a:pPr>
            <a:endParaRPr lang="ru-RU" dirty="0" smtClean="0"/>
          </a:p>
          <a:p>
            <a:pPr marL="4763" indent="439738" algn="just">
              <a:buNone/>
              <a:tabLst>
                <a:tab pos="0" algn="l"/>
              </a:tabLst>
            </a:pPr>
            <a:r>
              <a:rPr lang="ru-RU" dirty="0" smtClean="0"/>
              <a:t>Не менее важным является понятие </a:t>
            </a:r>
            <a:r>
              <a:rPr lang="ru-RU" b="1" i="1" dirty="0" smtClean="0"/>
              <a:t>«человек-проект»:</a:t>
            </a:r>
          </a:p>
          <a:p>
            <a:pPr marL="4763" indent="439738" algn="just">
              <a:buNone/>
              <a:tabLst>
                <a:tab pos="0" algn="l"/>
              </a:tabLst>
            </a:pPr>
            <a:r>
              <a:rPr lang="ru-RU" dirty="0" smtClean="0"/>
              <a:t>Человек находится в становления и обретения своей сущности. Этот процесс длится всю жизнь, он всегда полон испытаний и напряженности, и человек ответственен за его осуществление.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38782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858048"/>
          </a:xfrm>
        </p:spPr>
        <p:txBody>
          <a:bodyPr>
            <a:normAutofit fontScale="70000" lnSpcReduction="20000"/>
          </a:bodyPr>
          <a:lstStyle/>
          <a:p>
            <a:pPr marL="4763" indent="439738" algn="just">
              <a:buNone/>
            </a:pPr>
            <a:r>
              <a:rPr lang="ru-RU" sz="3400" dirty="0" smtClean="0"/>
              <a:t>Важнейшее условие жизни человека, основание активности – свобода.</a:t>
            </a:r>
          </a:p>
          <a:p>
            <a:pPr marL="4763" indent="439738" algn="just">
              <a:buNone/>
            </a:pPr>
            <a:r>
              <a:rPr lang="ru-RU" dirty="0" smtClean="0"/>
              <a:t>Человек находит свою свободу и проявляет ее в выборе, но не во второстепенном, а в жизненно важном, когда решения избежать нельзя (вопросы жизни и смерти, экстремальные ситуации) – в </a:t>
            </a:r>
            <a:r>
              <a:rPr lang="ru-RU" b="1" i="1" dirty="0" smtClean="0"/>
              <a:t>экзистенциальном выборе.</a:t>
            </a:r>
            <a:r>
              <a:rPr lang="ru-RU" dirty="0" smtClean="0"/>
              <a:t> Сделав такой выбор, человек определяет свою судьбу на многие годы вперед, переходит из одного бытия в другое.</a:t>
            </a:r>
          </a:p>
          <a:p>
            <a:pPr marL="4763" indent="439738" algn="just"/>
            <a:endParaRPr lang="ru-RU" dirty="0" smtClean="0"/>
          </a:p>
          <a:p>
            <a:pPr marL="4763" indent="439738" algn="just">
              <a:buNone/>
            </a:pPr>
            <a:r>
              <a:rPr lang="ru-RU" dirty="0" smtClean="0"/>
              <a:t>Вся жизнь – цепочка различных «маленьких жизней», связанная особыми «узлами» - </a:t>
            </a:r>
            <a:r>
              <a:rPr lang="ru-RU" b="1" i="1" dirty="0" smtClean="0"/>
              <a:t>экзистенциональными решениями</a:t>
            </a:r>
            <a:r>
              <a:rPr lang="ru-RU" dirty="0" smtClean="0"/>
              <a:t>. Например: выбор профессии, выбор места работы и т.д.</a:t>
            </a:r>
          </a:p>
          <a:p>
            <a:pPr marL="449263" indent="439738" algn="just">
              <a:buNone/>
            </a:pPr>
            <a:r>
              <a:rPr lang="ru-RU" dirty="0" smtClean="0"/>
              <a:t>По Сартру, свобода человека абсолютна (то есть безотносительна). Человек свободен постольку, поскольку он способен хотеть. Человек обречен на свободу (в любых обстоятельствах, кроме случая полного подчинения внешней реальности, но это тоже выбор).</a:t>
            </a:r>
          </a:p>
          <a:p>
            <a:pPr marL="449263" indent="439738" algn="just">
              <a:buNone/>
            </a:pPr>
            <a:endParaRPr lang="ru-RU" dirty="0" smtClean="0"/>
          </a:p>
          <a:p>
            <a:pPr marL="4763" indent="439738" algn="just">
              <a:buNone/>
            </a:pPr>
            <a:r>
              <a:rPr lang="ru-RU" dirty="0" smtClean="0"/>
              <a:t>Вместе с проблемой свободы возникает </a:t>
            </a:r>
            <a:r>
              <a:rPr lang="ru-RU" u="sng" dirty="0" smtClean="0"/>
              <a:t>проблема ответственности. </a:t>
            </a:r>
            <a:r>
              <a:rPr lang="ru-RU" sz="3100" dirty="0" smtClean="0"/>
              <a:t>Человек ответственен за все, что он совершает, за самого себя </a:t>
            </a:r>
            <a:r>
              <a:rPr lang="ru-RU" dirty="0" smtClean="0"/>
              <a:t>(«Все, что со мной происходит, - мое»). Единственное, за что человек не может отвечать, - это за свое собственное рождение. Однако во всем остальном он полностью свободен и должен ответственно распоряжаться свободой, особенно при экзистенциональном (судьбоносном) выборе.</a:t>
            </a:r>
          </a:p>
          <a:p>
            <a:pPr marL="4763" indent="439738"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Ромб 3"/>
          <p:cNvSpPr/>
          <p:nvPr/>
        </p:nvSpPr>
        <p:spPr>
          <a:xfrm>
            <a:off x="571472" y="357166"/>
            <a:ext cx="357190" cy="35719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571472" y="2357430"/>
            <a:ext cx="357190" cy="35719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571472" y="4286256"/>
            <a:ext cx="357190" cy="35719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143248"/>
            <a:ext cx="4347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69296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Философия Альбера Камю.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5400684" cy="5786454"/>
          </a:xfrm>
        </p:spPr>
        <p:txBody>
          <a:bodyPr>
            <a:normAutofit fontScale="85000" lnSpcReduction="20000"/>
          </a:bodyPr>
          <a:lstStyle/>
          <a:p>
            <a:pPr marL="4763" indent="439738" algn="just">
              <a:buNone/>
            </a:pPr>
            <a:r>
              <a:rPr lang="ru-RU" dirty="0" smtClean="0"/>
              <a:t>Главная проблема его экзистенциональной философии  - </a:t>
            </a:r>
            <a:r>
              <a:rPr lang="ru-RU" u="sng" dirty="0" smtClean="0"/>
              <a:t>проблема смысла жизни</a:t>
            </a:r>
            <a:r>
              <a:rPr lang="ru-RU" dirty="0" smtClean="0"/>
              <a:t>.</a:t>
            </a:r>
          </a:p>
          <a:p>
            <a:pPr marL="4763" indent="439738" algn="r">
              <a:buNone/>
            </a:pPr>
            <a:r>
              <a:rPr lang="ru-RU" dirty="0" smtClean="0"/>
              <a:t>«Эссе об абсурде» (1942)</a:t>
            </a:r>
          </a:p>
          <a:p>
            <a:pPr marL="4763" indent="439738" algn="r">
              <a:buNone/>
            </a:pPr>
            <a:r>
              <a:rPr lang="ru-RU" dirty="0" smtClean="0"/>
              <a:t>«Бунтующий человек» (1951)</a:t>
            </a:r>
          </a:p>
          <a:p>
            <a:pPr marL="4763" indent="439738" algn="just">
              <a:buNone/>
            </a:pPr>
            <a:endParaRPr lang="ru-RU" dirty="0" smtClean="0"/>
          </a:p>
          <a:p>
            <a:pPr marL="4763" indent="439738" algn="just">
              <a:buNone/>
            </a:pPr>
            <a:r>
              <a:rPr lang="ru-RU" dirty="0" smtClean="0"/>
              <a:t>Главный тезис философа – жизнь человека в сущности бессмысленна.</a:t>
            </a:r>
          </a:p>
          <a:p>
            <a:pPr marL="4763" indent="439738" algn="just">
              <a:buNone/>
            </a:pPr>
            <a:r>
              <a:rPr lang="ru-RU" dirty="0" smtClean="0"/>
              <a:t>Большинство людей живет своими мелкими заботами, радостями и не придает своей жизни целенаправленного смысла. </a:t>
            </a:r>
          </a:p>
          <a:p>
            <a:pPr marL="4763" indent="439738" algn="just">
              <a:buNone/>
            </a:pPr>
            <a:r>
              <a:rPr lang="ru-RU" dirty="0" smtClean="0"/>
              <a:t>Те же, кто наполняют жизнь смыслом, рано или поздно понимают, что впереди (куда они изо всех сил идут) – смерть, Ничто. Смертны все – и наполняющие жизнь смыслом, и не наполняющие.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untitled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929322" y="1785926"/>
            <a:ext cx="2716522" cy="3286148"/>
          </a:xfrm>
        </p:spPr>
      </p:pic>
      <p:sp>
        <p:nvSpPr>
          <p:cNvPr id="6" name="TextBox 5"/>
          <p:cNvSpPr txBox="1"/>
          <p:nvPr/>
        </p:nvSpPr>
        <p:spPr>
          <a:xfrm>
            <a:off x="5929322" y="514351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Французский мыслитель (1913-1960)</a:t>
            </a:r>
            <a:endParaRPr lang="ru-RU" dirty="0"/>
          </a:p>
        </p:txBody>
      </p:sp>
      <p:sp>
        <p:nvSpPr>
          <p:cNvPr id="7" name="Ромб 6"/>
          <p:cNvSpPr/>
          <p:nvPr/>
        </p:nvSpPr>
        <p:spPr>
          <a:xfrm>
            <a:off x="571472" y="1071546"/>
            <a:ext cx="357190" cy="35719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500034" y="2714620"/>
            <a:ext cx="357190" cy="35719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нта лицом вниз 7"/>
          <p:cNvSpPr/>
          <p:nvPr/>
        </p:nvSpPr>
        <p:spPr>
          <a:xfrm>
            <a:off x="1142976" y="2071678"/>
            <a:ext cx="928694" cy="35719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27893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>
            <a:normAutofit lnSpcReduction="10000"/>
          </a:bodyPr>
          <a:lstStyle/>
          <a:p>
            <a:pPr marL="0" indent="450850" algn="just">
              <a:buNone/>
            </a:pPr>
            <a:r>
              <a:rPr lang="ru-RU" dirty="0" smtClean="0"/>
              <a:t> Принцип абсурда – исходный постулат концепции Камю.</a:t>
            </a:r>
          </a:p>
          <a:p>
            <a:pPr marL="0" indent="450850" algn="just">
              <a:buNone/>
            </a:pPr>
            <a:endParaRPr lang="ru-RU" dirty="0" smtClean="0"/>
          </a:p>
          <a:p>
            <a:pPr marL="0" indent="538163" algn="ctr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538163"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>Камю приводит два главных доказательства абсурдности, безосновательности жизни:</a:t>
            </a:r>
          </a:p>
          <a:p>
            <a:pPr marL="363538" indent="174625" algn="just"/>
            <a:r>
              <a:rPr lang="ru-RU" dirty="0" smtClean="0"/>
              <a:t>соприкосновение со смертью – при нём многое, ранее казавшееся важным для человека теряет свою актуальность и кажется бессмысленным;</a:t>
            </a:r>
          </a:p>
          <a:p>
            <a:pPr marL="363538" indent="174625" algn="just"/>
            <a:r>
              <a:rPr lang="ru-RU" dirty="0" smtClean="0"/>
              <a:t>соприкосновение с окружающим миром, природой – человек беспомощен перед существующей миллионы лет природой.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0904" y="1643050"/>
            <a:ext cx="66632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человека – абсурд.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4351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 fontScale="85000" lnSpcReduction="20000"/>
          </a:bodyPr>
          <a:lstStyle/>
          <a:p>
            <a:pPr marL="0" indent="538163">
              <a:buNone/>
            </a:pPr>
            <a:r>
              <a:rPr lang="ru-RU" dirty="0" smtClean="0"/>
              <a:t>Камю видит только 2 выхода из отчужденного состояния абсурда:</a:t>
            </a:r>
          </a:p>
          <a:p>
            <a:pPr marL="363538" indent="538163" algn="just">
              <a:buNone/>
            </a:pPr>
            <a:endParaRPr lang="ru-RU" dirty="0" smtClean="0"/>
          </a:p>
          <a:p>
            <a:pPr marL="363538" indent="538163" algn="just">
              <a:buNone/>
            </a:pPr>
            <a:endParaRPr lang="ru-RU" dirty="0" smtClean="0"/>
          </a:p>
          <a:p>
            <a:pPr marL="363538" indent="538163" algn="just">
              <a:buNone/>
            </a:pPr>
            <a:endParaRPr lang="ru-RU" dirty="0" smtClean="0"/>
          </a:p>
          <a:p>
            <a:pPr marL="363538" indent="538163" algn="just">
              <a:buNone/>
            </a:pPr>
            <a:endParaRPr lang="ru-RU" dirty="0" smtClean="0"/>
          </a:p>
          <a:p>
            <a:pPr marL="363538" indent="538163" algn="just">
              <a:buNone/>
            </a:pPr>
            <a:endParaRPr lang="ru-RU" dirty="0" smtClean="0"/>
          </a:p>
          <a:p>
            <a:pPr marL="363538" indent="538163" algn="just">
              <a:buNone/>
            </a:pPr>
            <a:endParaRPr lang="ru-RU" dirty="0" smtClean="0"/>
          </a:p>
          <a:p>
            <a:pPr marL="363538" indent="538163" algn="just">
              <a:buNone/>
            </a:pPr>
            <a:r>
              <a:rPr lang="ru-RU" dirty="0" smtClean="0"/>
              <a:t>Бунт Камю – это фактически бунт против разума, борьба за его развенчание, поскольку разум не способен постичь мир. Это, прежде всего, борьба человека за свое человеческое достоинство.</a:t>
            </a:r>
          </a:p>
          <a:p>
            <a:pPr marL="363538" indent="538163" algn="just">
              <a:buNone/>
            </a:pPr>
            <a:r>
              <a:rPr lang="ru-RU" dirty="0" smtClean="0"/>
              <a:t> Указав на суицид, он сразу его отвергает, т.к. это крик отчаяния, который не в силах пробить стену абсурда.</a:t>
            </a:r>
          </a:p>
          <a:p>
            <a:pPr marL="363538" indent="538163" algn="just">
              <a:buNone/>
            </a:pPr>
            <a:endParaRPr lang="ru-RU" dirty="0" smtClean="0"/>
          </a:p>
          <a:p>
            <a:pPr marL="363538" indent="538163" algn="just">
              <a:buNone/>
            </a:pPr>
            <a:r>
              <a:rPr lang="ru-RU" dirty="0" smtClean="0"/>
              <a:t>В итоге смысл жизни, по Камю, находится не во внешнем мире (успехах, неудачах, взаимоотношениях), а в самом существовании человека.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5000636"/>
            <a:ext cx="100013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Ромб 7"/>
          <p:cNvSpPr/>
          <p:nvPr/>
        </p:nvSpPr>
        <p:spPr>
          <a:xfrm>
            <a:off x="714348" y="428604"/>
            <a:ext cx="285752" cy="28575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3286116" y="1142984"/>
            <a:ext cx="714380" cy="28575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857752" y="1071546"/>
            <a:ext cx="642942" cy="35719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86314" y="1428736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самоубийство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571736" y="1428736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бунт</a:t>
            </a:r>
            <a:endParaRPr lang="ru-RU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928662" y="192880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Метафизический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928662" y="2285992"/>
            <a:ext cx="3112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Исторический (революция)</a:t>
            </a:r>
            <a:endParaRPr lang="ru-RU" dirty="0"/>
          </a:p>
        </p:txBody>
      </p:sp>
      <p:sp useBgFill="1">
        <p:nvSpPr>
          <p:cNvPr id="26" name="TextBox 25"/>
          <p:cNvSpPr txBox="1"/>
          <p:nvPr/>
        </p:nvSpPr>
        <p:spPr>
          <a:xfrm>
            <a:off x="928662" y="2643182"/>
            <a:ext cx="228075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ru-RU" dirty="0" smtClean="0"/>
              <a:t>В области искусства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37362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3" indent="439738" algn="just">
              <a:buNone/>
            </a:pPr>
            <a:r>
              <a:rPr lang="ru-RU" dirty="0" smtClean="0"/>
              <a:t>Философия существования очень популярна в современной Западной Европе и актуальна для нее.</a:t>
            </a:r>
          </a:p>
          <a:p>
            <a:pPr marL="4763" indent="439738" algn="just">
              <a:buNone/>
            </a:pPr>
            <a:endParaRPr lang="ru-RU" dirty="0" smtClean="0"/>
          </a:p>
          <a:p>
            <a:pPr marL="4763" indent="439738" algn="just">
              <a:buNone/>
            </a:pPr>
            <a:r>
              <a:rPr lang="ru-RU" dirty="0" smtClean="0"/>
              <a:t>В настоящее время наблюдается тенденция смещения центра тяжести философских исследований на проблемы человека, его жизни в окружающем мире, поиска самого себя, сохранение уникальности, смысла жизни.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Будущее экзистенциализма.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9312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1928802"/>
            <a:ext cx="4286280" cy="221599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/>
            <a:r>
              <a:rPr lang="ru-RU" sz="1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13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9388" indent="439738" algn="just">
              <a:buNone/>
            </a:pPr>
            <a:endParaRPr lang="ru-RU" dirty="0" smtClean="0"/>
          </a:p>
          <a:p>
            <a:pPr marL="179388" indent="439738" algn="just">
              <a:buNone/>
            </a:pPr>
            <a:r>
              <a:rPr lang="ru-RU" dirty="0" smtClean="0"/>
              <a:t>Данная проблематика (жизнь человека, его проблемы) может стать основным вопросом философии в будущем, отодвинув на второй план проблему первичности и отношений материи и сознания.</a:t>
            </a:r>
          </a:p>
          <a:p>
            <a:pPr>
              <a:buNone/>
            </a:pP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1606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53016"/>
          </a:xfrm>
        </p:spPr>
        <p:txBody>
          <a:bodyPr>
            <a:normAutofit fontScale="85000" lnSpcReduction="10000"/>
          </a:bodyPr>
          <a:lstStyle/>
          <a:p>
            <a:pPr marL="273050" indent="449263">
              <a:buNone/>
            </a:pPr>
            <a:r>
              <a:rPr lang="ru-RU" dirty="0" smtClean="0"/>
              <a:t>Как направление философии начал зарождаться еще в середине Х</a:t>
            </a:r>
            <a:r>
              <a:rPr lang="en-US" dirty="0" smtClean="0"/>
              <a:t>I</a:t>
            </a:r>
            <a:r>
              <a:rPr lang="ru-RU" dirty="0" smtClean="0"/>
              <a:t>Х в. (С. Кьеркегор), а в 20-е – 70-е годы ХХ в. приобрел актуальность и стал одним из популярных философских учений, которое пополняли своими работами:</a:t>
            </a:r>
          </a:p>
          <a:p>
            <a:pPr marL="273050" indent="449263">
              <a:buNone/>
            </a:pPr>
            <a:endParaRPr lang="ru-RU" dirty="0" smtClean="0"/>
          </a:p>
          <a:p>
            <a:pPr marL="273050" indent="449263" algn="just">
              <a:buFont typeface="+mj-lt"/>
              <a:buAutoNum type="romanUcPeriod"/>
            </a:pPr>
            <a:r>
              <a:rPr lang="ru-RU" dirty="0" smtClean="0"/>
              <a:t>Накануне Первой мировой войны в России:  Л. И. Шестов,  Н. А. Бердяев </a:t>
            </a:r>
          </a:p>
          <a:p>
            <a:pPr marL="273050" indent="449263" algn="just">
              <a:buFont typeface="+mj-lt"/>
              <a:buAutoNum type="romanUcPeriod"/>
            </a:pPr>
            <a:r>
              <a:rPr lang="ru-RU" dirty="0" smtClean="0"/>
              <a:t>После неё в Германии:  М. Хайдеггер, К. Ясперс, М. </a:t>
            </a:r>
            <a:r>
              <a:rPr lang="ru-RU" dirty="0" err="1" smtClean="0"/>
              <a:t>Бубер</a:t>
            </a:r>
            <a:endParaRPr lang="ru-RU" dirty="0" smtClean="0"/>
          </a:p>
          <a:p>
            <a:pPr marL="273050" indent="449263" algn="just">
              <a:buFont typeface="+mj-lt"/>
              <a:buAutoNum type="romanUcPeriod"/>
            </a:pPr>
            <a:r>
              <a:rPr lang="ru-RU" dirty="0" smtClean="0"/>
              <a:t>В период Второй мировой войны во Франции : Г. Марсель (выдвигавший идеи еще во время Первой мировой), Ж. П. Сартр, А. Камю и др.</a:t>
            </a:r>
          </a:p>
          <a:p>
            <a:pPr marL="273050" indent="449263" algn="just">
              <a:buFont typeface="+mj-lt"/>
              <a:buAutoNum type="romanUcPeriod"/>
            </a:pPr>
            <a:r>
              <a:rPr lang="ru-RU" dirty="0" smtClean="0"/>
              <a:t>К середине ХХ века широко распространился и в других странах, представители которых  более придерживались уже рассмотренных вопросов.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Основные вехи развития.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45989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857916"/>
          </a:xfrm>
        </p:spPr>
        <p:txBody>
          <a:bodyPr>
            <a:normAutofit lnSpcReduction="10000"/>
          </a:bodyPr>
          <a:lstStyle/>
          <a:p>
            <a:pPr marL="4763" indent="265113" algn="ctr">
              <a:buNone/>
            </a:pPr>
            <a:r>
              <a:rPr lang="ru-RU" dirty="0" smtClean="0"/>
              <a:t>К экзистенциализму близки религиозно-философские направления: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французский персонализм (Э. </a:t>
            </a:r>
            <a:r>
              <a:rPr lang="ru-RU" dirty="0" err="1" smtClean="0"/>
              <a:t>Мунье</a:t>
            </a:r>
            <a:r>
              <a:rPr lang="ru-RU" dirty="0" smtClean="0"/>
              <a:t>, М. </a:t>
            </a:r>
            <a:r>
              <a:rPr lang="ru-RU" dirty="0" err="1" smtClean="0"/>
              <a:t>Недонсель</a:t>
            </a:r>
            <a:r>
              <a:rPr lang="ru-RU" dirty="0" smtClean="0"/>
              <a:t>, Ж. </a:t>
            </a:r>
            <a:r>
              <a:rPr lang="ru-RU" dirty="0" err="1" smtClean="0"/>
              <a:t>Лакруа</a:t>
            </a:r>
            <a:r>
              <a:rPr lang="ru-RU" dirty="0" smtClean="0"/>
              <a:t>) </a:t>
            </a:r>
          </a:p>
          <a:p>
            <a:r>
              <a:rPr lang="ru-RU" dirty="0" smtClean="0"/>
              <a:t> диалектическая теология (К. </a:t>
            </a:r>
            <a:r>
              <a:rPr lang="ru-RU" dirty="0" err="1" smtClean="0"/>
              <a:t>Барт</a:t>
            </a:r>
            <a:r>
              <a:rPr lang="ru-RU" dirty="0" smtClean="0"/>
              <a:t>, П. </a:t>
            </a:r>
            <a:r>
              <a:rPr lang="ru-RU" dirty="0" err="1" smtClean="0"/>
              <a:t>Тиллих</a:t>
            </a:r>
            <a:r>
              <a:rPr lang="ru-RU" dirty="0" smtClean="0"/>
              <a:t>, Р. </a:t>
            </a:r>
            <a:r>
              <a:rPr lang="ru-RU" dirty="0" err="1" smtClean="0"/>
              <a:t>Бультман</a:t>
            </a:r>
            <a:r>
              <a:rPr lang="ru-RU" dirty="0" smtClean="0"/>
              <a:t>). </a:t>
            </a:r>
          </a:p>
          <a:p>
            <a:pPr marL="4763" indent="358775" algn="just">
              <a:buNone/>
            </a:pPr>
            <a:r>
              <a:rPr lang="ru-RU" dirty="0" smtClean="0"/>
              <a:t>На формирование современной философии существования огромное влияние оказали предшествующие теории и труды С. Кьеркегора, Ф. М. Достоевского, Ф. Ницше, М. Унамуно, а также феноменология Э. </a:t>
            </a:r>
            <a:r>
              <a:rPr lang="ru-RU" dirty="0" err="1" smtClean="0"/>
              <a:t>Гуссерля</a:t>
            </a:r>
            <a:r>
              <a:rPr lang="ru-RU" dirty="0" smtClean="0"/>
              <a:t> и философская антропология М. Шелера.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Выгнутая вправо стрелка 3"/>
          <p:cNvSpPr/>
          <p:nvPr/>
        </p:nvSpPr>
        <p:spPr>
          <a:xfrm>
            <a:off x="6858016" y="1214422"/>
            <a:ext cx="714380" cy="92869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1500166" y="1214422"/>
            <a:ext cx="785818" cy="92869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30249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214438"/>
          <a:ext cx="8258204" cy="242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Классификация.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4214818"/>
            <a:ext cx="79296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538" algn="just"/>
            <a:r>
              <a:rPr lang="ru-RU" sz="2400" dirty="0" smtClean="0"/>
              <a:t>Такое деление весьма условно, т.к.  для многих представителей </a:t>
            </a:r>
            <a:r>
              <a:rPr lang="ru-RU" sz="2400" dirty="0" err="1" smtClean="0"/>
              <a:t>нерелигиoзного</a:t>
            </a:r>
            <a:r>
              <a:rPr lang="ru-RU" sz="2400" dirty="0" smtClean="0"/>
              <a:t> (атеистического) экзистенциализма утверждение, что Бог умер, связано с признанием невозможности и абсурдности жизни людей без Бога.</a:t>
            </a:r>
            <a:endParaRPr lang="ru-RU" sz="2400" dirty="0"/>
          </a:p>
        </p:txBody>
      </p:sp>
    </p:spTree>
    <p:custDataLst>
      <p:tags r:id="rId1"/>
    </p:custDataLst>
  </p:cSld>
  <p:clrMapOvr>
    <a:masterClrMapping/>
  </p:clrMapOvr>
  <p:transition advTm="19281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fontScale="92500"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93000"/>
              <a:buNone/>
            </a:pPr>
            <a:endParaRPr lang="ru-RU" dirty="0" smtClean="0"/>
          </a:p>
          <a:p>
            <a:pPr>
              <a:buClr>
                <a:schemeClr val="accent1"/>
              </a:buClr>
              <a:buSzPct val="93000"/>
              <a:buFont typeface="Wingdings 2" pitchFamily="18" charset="2"/>
              <a:buChar char=""/>
            </a:pPr>
            <a:r>
              <a:rPr lang="ru-RU" dirty="0" smtClean="0"/>
              <a:t>нравственные, экономические и политические кризисы, охватывавшие человечество перед, во время и между первой и второй мировыми войнами;</a:t>
            </a:r>
          </a:p>
          <a:p>
            <a:pPr>
              <a:buClr>
                <a:schemeClr val="accent1"/>
              </a:buClr>
              <a:buSzPct val="93000"/>
              <a:buFont typeface="Wingdings 2" pitchFamily="18" charset="2"/>
              <a:buChar char=""/>
            </a:pPr>
            <a:r>
              <a:rPr lang="ru-RU" dirty="0" smtClean="0"/>
              <a:t>бурный рост науки и техники и использование технических достижений во вред человеку;</a:t>
            </a:r>
          </a:p>
          <a:p>
            <a:pPr>
              <a:buClr>
                <a:schemeClr val="accent1"/>
              </a:buClr>
              <a:buSzPct val="93000"/>
              <a:buFont typeface="Wingdings 2" pitchFamily="18" charset="2"/>
              <a:buChar char=""/>
            </a:pPr>
            <a:r>
              <a:rPr lang="ru-RU" dirty="0" smtClean="0"/>
              <a:t>опасность гибели человечества;</a:t>
            </a:r>
          </a:p>
          <a:p>
            <a:pPr>
              <a:buClr>
                <a:schemeClr val="accent1"/>
              </a:buClr>
              <a:buSzPct val="93000"/>
              <a:buFont typeface="Wingdings 2" pitchFamily="18" charset="2"/>
              <a:buChar char=""/>
            </a:pPr>
            <a:r>
              <a:rPr lang="ru-RU" dirty="0" smtClean="0"/>
              <a:t>усиление жестокости, бесчеловечное отношение к человеку;</a:t>
            </a:r>
          </a:p>
          <a:p>
            <a:pPr>
              <a:buClr>
                <a:schemeClr val="accent1"/>
              </a:buClr>
              <a:buSzPct val="93000"/>
              <a:buFont typeface="Wingdings 2" pitchFamily="18" charset="2"/>
              <a:buChar char=""/>
            </a:pPr>
            <a:r>
              <a:rPr lang="ru-RU" dirty="0" smtClean="0"/>
              <a:t>распространение тоталитарных режимов, полностью подавляющих человеческую личность;</a:t>
            </a:r>
          </a:p>
          <a:p>
            <a:pPr>
              <a:buClr>
                <a:schemeClr val="accent1"/>
              </a:buClr>
              <a:buSzPct val="93000"/>
              <a:buFont typeface="Wingdings 2" pitchFamily="18" charset="2"/>
              <a:buChar char=""/>
            </a:pPr>
            <a:r>
              <a:rPr lang="ru-RU" dirty="0" smtClean="0"/>
              <a:t>бессилие человека перед природой, техногенным обществом.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Факторы, способствовавшие возникновению и развитию: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31339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857364"/>
          <a:ext cx="7186634" cy="3262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Центральные вопросы экзистенциализма.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5143512"/>
            <a:ext cx="692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Эти вопросы в значительной мере созвучны любому, задумывающемуся над своим бытием, человеку. </a:t>
            </a:r>
          </a:p>
          <a:p>
            <a:pPr algn="ctr"/>
            <a:r>
              <a:rPr lang="ru-RU" dirty="0" smtClean="0"/>
              <a:t>Вот почему экзистенциализм столь популярен и поныне.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6145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ru-RU" dirty="0" smtClean="0"/>
              <a:t>уникальность человеческой личности, глубина его чувств, переживаний, тревог, надежд, жизни в целом;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ru-RU" dirty="0" smtClean="0"/>
              <a:t>противоречие между человеческим внутренним миром и окружающей жизнью;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ru-RU" dirty="0" smtClean="0"/>
              <a:t>проблема отчуждения человека от общества, государства;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ru-RU" dirty="0" smtClean="0"/>
              <a:t>проблема одиночества, заброшенности человека (человек одинок в окружающем мире, у него нет «системы координат», где он чувствовал бы себя нужным);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ru-RU" dirty="0" smtClean="0"/>
              <a:t>проблема бессмысленности жизни;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ru-RU" dirty="0" smtClean="0"/>
              <a:t>проблема внутреннего выбора;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ru-RU" dirty="0" smtClean="0"/>
              <a:t>проблема поиска человеком своего как внутреннего «Я», так и внешнего – места в жизни.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проблемы экзистенциализма.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33712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4738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52400"/>
            <a:ext cx="8329642" cy="16335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Модусы человеческого существования: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2786058"/>
            <a:ext cx="34290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538" algn="just"/>
            <a:r>
              <a:rPr lang="ru-RU" sz="2400" dirty="0" smtClean="0"/>
              <a:t>Модус </a:t>
            </a:r>
            <a:r>
              <a:rPr lang="en-US" sz="2400" dirty="0" smtClean="0"/>
              <a:t>(</a:t>
            </a:r>
            <a:r>
              <a:rPr lang="ru-RU" sz="2400" dirty="0" smtClean="0"/>
              <a:t>от лат</a:t>
            </a:r>
            <a:r>
              <a:rPr lang="en-US" sz="2400" dirty="0" smtClean="0"/>
              <a:t>. modus)</a:t>
            </a:r>
            <a:r>
              <a:rPr lang="ru-RU" sz="2400" dirty="0" smtClean="0"/>
              <a:t>-</a:t>
            </a:r>
          </a:p>
          <a:p>
            <a:pPr algn="just"/>
            <a:endParaRPr lang="en-US" sz="2400" dirty="0" smtClean="0"/>
          </a:p>
          <a:p>
            <a:pPr algn="just"/>
            <a:r>
              <a:rPr lang="ru-RU" sz="2400" dirty="0" smtClean="0"/>
              <a:t>философский термин, обозначающий свойство предмета, присущее ему лишь в некоторых состояниях.</a:t>
            </a: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42910" y="1785926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Модус </a:t>
            </a:r>
          </a:p>
        </p:txBody>
      </p:sp>
      <p:sp>
        <p:nvSpPr>
          <p:cNvPr id="7" name="Равно 6"/>
          <p:cNvSpPr/>
          <p:nvPr/>
        </p:nvSpPr>
        <p:spPr>
          <a:xfrm>
            <a:off x="1928794" y="1785926"/>
            <a:ext cx="642942" cy="57150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1785926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Проявление</a:t>
            </a:r>
            <a:endParaRPr lang="ru-RU" sz="28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571472" y="2786058"/>
            <a:ext cx="42862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12933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5|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3.5|6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2|1.4|6.4|6.6|6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9|5.4|1.8|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7|3|2.5|7.7|1.2|2.2|0.8|1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1.5|5.8|1|0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7.2|6.2|9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2|1.6|4.8|15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8.7|8.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8.3|2.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7|3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4.2|1|0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3|7.7|10|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6|18.5|10.6|15.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|1.7|1.1|1.7|4.3|6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8|1.7|5.9|8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9.6|11.6|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9|4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|17.9|5|4.1|8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|6.5|3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9.4|5.3|2|3.5|5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2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|1.4|6.2|4.4|3.3|8|1.7|1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3|2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689</TotalTime>
  <Words>1946</Words>
  <Application>Microsoft Office PowerPoint</Application>
  <PresentationFormat>Экран (4:3)</PresentationFormat>
  <Paragraphs>190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Бумажная</vt:lpstr>
      <vt:lpstr>Философия  XX века. Экзистенциализм</vt:lpstr>
      <vt:lpstr>Слайд 2</vt:lpstr>
      <vt:lpstr>Основные вехи развития.</vt:lpstr>
      <vt:lpstr>Слайд 4</vt:lpstr>
      <vt:lpstr>Классификация.</vt:lpstr>
      <vt:lpstr>Факторы, способствовавшие возникновению и развитию:</vt:lpstr>
      <vt:lpstr>Центральные вопросы экзистенциализма.</vt:lpstr>
      <vt:lpstr>Основные проблемы экзистенциализма.</vt:lpstr>
      <vt:lpstr>Модусы человеческого существования:</vt:lpstr>
      <vt:lpstr>Философия Сьорена Кьеркегора – зарождение экзистенциализма.</vt:lpstr>
      <vt:lpstr>Слайд 11</vt:lpstr>
      <vt:lpstr>Лучшими представителями экзистенциализма ХХ в., собственно создавшими его, были: </vt:lpstr>
      <vt:lpstr>Философия Мартина Хайдеггера.</vt:lpstr>
      <vt:lpstr>Слайд 14</vt:lpstr>
      <vt:lpstr>Слайд 15</vt:lpstr>
      <vt:lpstr>Философия Карла Ясперса.</vt:lpstr>
      <vt:lpstr>Слайд 17</vt:lpstr>
      <vt:lpstr>Слайд 18</vt:lpstr>
      <vt:lpstr>Философия Жана-Поля Сартра.</vt:lpstr>
      <vt:lpstr>Слайд 20</vt:lpstr>
      <vt:lpstr>Слайд 21</vt:lpstr>
      <vt:lpstr>Философия Альбера Камю.</vt:lpstr>
      <vt:lpstr>Слайд 23</vt:lpstr>
      <vt:lpstr>Слайд 24</vt:lpstr>
      <vt:lpstr>Будущее экзистенциализма.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2010-09-25T22:41:22Z</dcterms:created>
  <dcterms:modified xsi:type="dcterms:W3CDTF">2015-02-06T06:15:14Z</dcterms:modified>
</cp:coreProperties>
</file>