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5" r:id="rId1"/>
  </p:sldMasterIdLst>
  <p:sldIdLst>
    <p:sldId id="280" r:id="rId2"/>
    <p:sldId id="262" r:id="rId3"/>
    <p:sldId id="264" r:id="rId4"/>
    <p:sldId id="265" r:id="rId5"/>
    <p:sldId id="266" r:id="rId6"/>
    <p:sldId id="268" r:id="rId7"/>
    <p:sldId id="260" r:id="rId8"/>
    <p:sldId id="269" r:id="rId9"/>
    <p:sldId id="271" r:id="rId10"/>
    <p:sldId id="281" r:id="rId11"/>
    <p:sldId id="282" r:id="rId12"/>
    <p:sldId id="272" r:id="rId13"/>
    <p:sldId id="273" r:id="rId14"/>
    <p:sldId id="274" r:id="rId15"/>
    <p:sldId id="275" r:id="rId16"/>
    <p:sldId id="276" r:id="rId17"/>
    <p:sldId id="278" r:id="rId18"/>
    <p:sldId id="279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FBFD"/>
    <a:srgbClr val="F7F5F9"/>
    <a:srgbClr val="EDEAEE"/>
    <a:srgbClr val="DDC5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15" autoAdjust="0"/>
    <p:restoredTop sz="94718" autoAdjust="0"/>
  </p:normalViewPr>
  <p:slideViewPr>
    <p:cSldViewPr>
      <p:cViewPr varScale="1">
        <p:scale>
          <a:sx n="94" d="100"/>
          <a:sy n="94" d="100"/>
        </p:scale>
        <p:origin x="-48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4F30FDF-870C-44B9-AFC8-90F91751AF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DEF98D-909D-40D6-B23F-8102F14B8B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069449-881D-4B85-842D-9DF7BB0269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5613" y="273050"/>
            <a:ext cx="8226425" cy="58229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62A978-ABC6-4053-866C-BBB93E5C50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5613" y="273050"/>
            <a:ext cx="822642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5613" y="1598613"/>
            <a:ext cx="4037012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5025" y="1598613"/>
            <a:ext cx="4037013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5613" y="3922713"/>
            <a:ext cx="4037012" cy="21732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3922713"/>
            <a:ext cx="4037013" cy="21732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7D7B6-1E88-454A-A152-A905C04869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613" y="273050"/>
            <a:ext cx="822642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4037012" cy="44973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5025" y="1598613"/>
            <a:ext cx="4037013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5025" y="3922713"/>
            <a:ext cx="4037013" cy="21732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6025C3-A115-4B5E-A474-2D3EC76E61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90706-FCF7-4BB4-90C9-F3CBDC03ED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F41540-17F0-4B7E-9767-324918E706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2247A-5301-4041-9D54-0C8D0B36CE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317F1-767E-4F4B-BE95-EBA43072E0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CBA6-6EB8-4338-A078-E06EF1D0B8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E4B372B-B816-4FB0-9427-3A1A3B6A1C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DAE4E5-4EC9-4A99-B6C9-19F1F03C2F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05DC867-8D94-41F4-8E97-7E2E7DC430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49424DE9-5D49-42B4-9ADE-FE7454F4EE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53" r:id="rId2"/>
    <p:sldLayoutId id="2147483864" r:id="rId3"/>
    <p:sldLayoutId id="2147483854" r:id="rId4"/>
    <p:sldLayoutId id="2147483855" r:id="rId5"/>
    <p:sldLayoutId id="2147483856" r:id="rId6"/>
    <p:sldLayoutId id="2147483865" r:id="rId7"/>
    <p:sldLayoutId id="2147483857" r:id="rId8"/>
    <p:sldLayoutId id="2147483866" r:id="rId9"/>
    <p:sldLayoutId id="2147483858" r:id="rId10"/>
    <p:sldLayoutId id="2147483859" r:id="rId11"/>
    <p:sldLayoutId id="2147483860" r:id="rId12"/>
    <p:sldLayoutId id="2147483861" r:id="rId13"/>
    <p:sldLayoutId id="2147483862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C:\Documents%20and%20Settings\123\&#1052;&#1086;&#1080;%20&#1076;&#1086;&#1082;&#1091;&#1084;&#1077;&#1085;&#1090;&#1099;\&#1055;&#1086;&#1087;&#1091;&#1088;&#1080;&#1098;.wav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1357313"/>
            <a:ext cx="8183563" cy="714375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sz="5300" dirty="0" smtClean="0">
                <a:solidFill>
                  <a:schemeClr val="accent2"/>
                </a:solidFill>
                <a:latin typeface="Monotype Corsiva" pitchFamily="66" charset="0"/>
              </a:rPr>
              <a:t>Владимир Семенович Высоцкий</a:t>
            </a:r>
            <a:r>
              <a:rPr lang="en-US" sz="4900" dirty="0" smtClean="0">
                <a:solidFill>
                  <a:schemeClr val="tx1"/>
                </a:solidFill>
              </a:rPr>
              <a:t/>
            </a:r>
            <a:br>
              <a:rPr lang="en-US" sz="4900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  </a:t>
            </a:r>
            <a:r>
              <a:rPr lang="en-US" dirty="0" smtClean="0">
                <a:solidFill>
                  <a:schemeClr val="tx1"/>
                </a:solidFill>
              </a:rPr>
              <a:t>              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3" descr="image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428625"/>
            <a:ext cx="7215188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Содержимое 1"/>
          <p:cNvSpPr>
            <a:spLocks noGrp="1"/>
          </p:cNvSpPr>
          <p:nvPr>
            <p:ph/>
          </p:nvPr>
        </p:nvSpPr>
        <p:spPr>
          <a:xfrm>
            <a:off x="500063" y="1143000"/>
            <a:ext cx="8286750" cy="3929063"/>
          </a:xfrm>
        </p:spPr>
        <p:txBody>
          <a:bodyPr/>
          <a:lstStyle/>
          <a:p>
            <a:endParaRPr lang="ru-RU" sz="3200" b="1" smtClean="0">
              <a:latin typeface="Monotype Corsiva" pitchFamily="66" charset="0"/>
            </a:endParaRPr>
          </a:p>
          <a:p>
            <a:endParaRPr lang="ru-RU" sz="3200" b="1" smtClean="0">
              <a:latin typeface="Monotype Corsiva" pitchFamily="66" charset="0"/>
            </a:endParaRPr>
          </a:p>
          <a:p>
            <a:endParaRPr lang="ru-RU" sz="3200" b="1" smtClean="0">
              <a:latin typeface="Monotype Corsiva" pitchFamily="66" charset="0"/>
            </a:endParaRPr>
          </a:p>
          <a:p>
            <a:endParaRPr lang="ru-RU" sz="3200" b="1" smtClean="0">
              <a:latin typeface="Monotype Corsiva" pitchFamily="66" charset="0"/>
            </a:endParaRPr>
          </a:p>
          <a:p>
            <a:endParaRPr lang="ru-RU" sz="3200" b="1" smtClean="0">
              <a:latin typeface="Monotype Corsiva" pitchFamily="66" charset="0"/>
            </a:endParaRPr>
          </a:p>
          <a:p>
            <a:pPr>
              <a:buFont typeface="Wingdings 2" pitchFamily="18" charset="2"/>
              <a:buNone/>
            </a:pPr>
            <a:r>
              <a:rPr lang="ru-RU" b="1" smtClean="0">
                <a:latin typeface="Monotype Corsiva" pitchFamily="66" charset="0"/>
              </a:rPr>
              <a:t>Среди многочисленных бардов Владимир Высоцкий до сих пор остается немеркнущей звездой. </a:t>
            </a:r>
            <a:br>
              <a:rPr lang="ru-RU" b="1" smtClean="0">
                <a:latin typeface="Monotype Corsiva" pitchFamily="66" charset="0"/>
              </a:rPr>
            </a:br>
            <a:r>
              <a:rPr lang="ru-RU" b="1" smtClean="0">
                <a:latin typeface="Monotype Corsiva" pitchFamily="66" charset="0"/>
              </a:rPr>
              <a:t>Интерес к </a:t>
            </a:r>
            <a:r>
              <a:rPr lang="en-US" b="1" smtClean="0">
                <a:latin typeface="Monotype Corsiva" pitchFamily="66" charset="0"/>
              </a:rPr>
              <a:t> </a:t>
            </a:r>
            <a:r>
              <a:rPr lang="ru-RU" b="1" smtClean="0">
                <a:latin typeface="Monotype Corsiva" pitchFamily="66" charset="0"/>
              </a:rPr>
              <a:t>авторской песне у Высоцкого пробудился после знакомства с творчеством Булата Окуджавы, которого Владимир Семенович считал своим учителем.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Содержимое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sz="3200" b="1" smtClean="0">
                <a:latin typeface="Monotype Corsiva" pitchFamily="66" charset="0"/>
              </a:rPr>
              <a:t>    </a:t>
            </a:r>
            <a:r>
              <a:rPr lang="ru-RU" sz="3200" b="1" smtClean="0">
                <a:latin typeface="Monotype Corsiva" pitchFamily="66" charset="0"/>
              </a:rPr>
              <a:t>Первые песни были в стиле "дворовой романтики" и не воспринимались всерьез ни Высоцким, ни теми, кто был его первыми слушателями. Спустя несколько лет, в 1965-м, он напишет знаменитую "Подводную лодку" ,о которой Игорь Кохановский впоследствии скажет: "Подводная лодка - это было уже всерьез. И я думаю, что именно эта песня заявила о том, что пора его творческой юности кончилась".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6" name="Picture 8" descr="2павпвпав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duotone>
              <a:prstClr val="black"/>
              <a:schemeClr val="bg1">
                <a:lumMod val="65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>
          <a:xfrm>
            <a:off x="428625" y="1785938"/>
            <a:ext cx="3478213" cy="4497387"/>
          </a:xfrm>
        </p:spPr>
      </p:pic>
      <p:pic>
        <p:nvPicPr>
          <p:cNvPr id="32777" name="Picture 9" descr="3рророро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>
            <a:duotone>
              <a:prstClr val="black"/>
              <a:schemeClr val="bg1">
                <a:lumMod val="65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>
          <a:xfrm>
            <a:off x="6715125" y="1928813"/>
            <a:ext cx="2000250" cy="2554287"/>
          </a:xfrm>
        </p:spPr>
      </p:pic>
      <p:pic>
        <p:nvPicPr>
          <p:cNvPr id="32778" name="Picture 10" descr="4ллполнегнш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duotone>
              <a:prstClr val="black"/>
              <a:schemeClr val="bg1">
                <a:lumMod val="65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>
          <a:xfrm>
            <a:off x="4143375" y="3214688"/>
            <a:ext cx="2360613" cy="3024187"/>
          </a:xfrm>
        </p:spPr>
      </p:pic>
      <p:sp>
        <p:nvSpPr>
          <p:cNvPr id="327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57188" y="285750"/>
            <a:ext cx="8226425" cy="1525588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2400" b="1" smtClean="0">
                <a:latin typeface="Monotype Corsiva" pitchFamily="66" charset="0"/>
              </a:rPr>
              <a:t>   Так кем же он всё-таки был – Владимир Высоцкий? Актёром? Поэтом? Певцом?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2400" b="1" smtClean="0">
                <a:latin typeface="Monotype Corsiva" pitchFamily="66" charset="0"/>
              </a:rPr>
              <a:t>   Р.Рождественский признавался: «Знаю только, что он был личностью. Явлением.» </a:t>
            </a:r>
          </a:p>
        </p:txBody>
      </p:sp>
    </p:spTree>
  </p:cSld>
  <p:clrMapOvr>
    <a:masterClrMapping/>
  </p:clrMapOvr>
  <p:transition spd="slow" advTm="2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400" decel="1000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400" decel="100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400" decel="100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400" decel="100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400" decel="100000"/>
                                        <p:tgtEl>
                                          <p:spTgt spid="327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400" decel="100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400" decel="100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400" decel="100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400" decel="100000"/>
                                        <p:tgtEl>
                                          <p:spTgt spid="327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400" decel="100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400" decel="100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400" decel="100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7" name="Picture 5" descr="7(в палатке)"/>
          <p:cNvPicPr>
            <a:picLocks noGrp="1" noChangeAspect="1" noChangeArrowheads="1"/>
          </p:cNvPicPr>
          <p:nvPr>
            <p:ph/>
          </p:nvPr>
        </p:nvPicPr>
        <p:blipFill>
          <a:blip r:embed="rId2" cstate="email">
            <a:duotone>
              <a:prstClr val="black"/>
              <a:schemeClr val="bg1">
                <a:lumMod val="65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>
          <a:xfrm>
            <a:off x="500063" y="500063"/>
            <a:ext cx="4967287" cy="5022850"/>
          </a:xfrm>
        </p:spPr>
      </p:pic>
      <p:sp>
        <p:nvSpPr>
          <p:cNvPr id="337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072063" y="500063"/>
            <a:ext cx="3654425" cy="5688012"/>
          </a:xfrm>
        </p:spPr>
        <p:txBody>
          <a:bodyPr>
            <a:normAutofit lnSpcReduction="10000"/>
          </a:bodyPr>
          <a:lstStyle/>
          <a:p>
            <a:pPr marL="265176" indent="-265176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000" dirty="0" smtClean="0"/>
              <a:t>       </a:t>
            </a:r>
            <a:r>
              <a:rPr lang="ru-RU" sz="2400" b="1" dirty="0" smtClean="0">
                <a:latin typeface="Monotype Corsiva" pitchFamily="66" charset="0"/>
              </a:rPr>
              <a:t>Последние годы жизни Высоцкий находился в состоянии крайнего нервного и физического  истощения, но поэт боролся, бился за жизнь, стремился освободиться от рокового болезненного пристрастия. Высоцкий не хотел умирать, ведь он многого ещё не сказал, не сыграл, не спел, не написал… </a:t>
            </a:r>
          </a:p>
          <a:p>
            <a:pPr marL="265176" indent="-265176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dirty="0" smtClean="0">
                <a:latin typeface="Monotype Corsiva" pitchFamily="66" charset="0"/>
              </a:rPr>
              <a:t>        Сердце поэта остановилось  25 июля 1980 года. Смерть сразила его, словно птицу в полёте, птицу, набравшую высоту и устремившую взгляд в неохватную даль.</a:t>
            </a:r>
          </a:p>
        </p:txBody>
      </p:sp>
    </p:spTree>
  </p:cSld>
  <p:clrMapOvr>
    <a:masterClrMapping/>
  </p:clrMapOvr>
  <p:transition spd="slow" advTm="3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981075"/>
            <a:ext cx="8226425" cy="44973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i="1" smtClean="0"/>
              <a:t>    </a:t>
            </a:r>
            <a:r>
              <a:rPr lang="ru-RU" b="1" i="1" smtClean="0">
                <a:latin typeface="Monotype Corsiva" pitchFamily="66" charset="0"/>
              </a:rPr>
              <a:t>Высоцкий прожил короткую, но бурную жизнь, испытал радость побед и горечь поражений. Вот так он определил суть своего творчества: «Тема моих песен одна - жизнь». Действительно, стихи Высоцкого о жизни и для жизни. В них есть то, что может поддержать тебя в трудную минуту, - есть неистощимая сила, непоказная нежность, размах души человеческой. А ещё в них есть память. Память пройденных дорог и промчавшихся лет. Когда-то Высоцкий написал: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b="1" i="1" smtClean="0">
                <a:latin typeface="Monotype Corsiva" pitchFamily="66" charset="0"/>
              </a:rPr>
              <a:t>    … Но кажется мне, не уйдём мы с гитарой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b="1" i="1" smtClean="0">
                <a:latin typeface="Monotype Corsiva" pitchFamily="66" charset="0"/>
              </a:rPr>
              <a:t>    На заслуженный и желанный покой…</a:t>
            </a:r>
          </a:p>
        </p:txBody>
      </p:sp>
    </p:spTree>
  </p:cSld>
  <p:clrMapOvr>
    <a:masterClrMapping/>
  </p:clrMapOvr>
  <p:transition spd="slow" advTm="2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496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24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3" name="Picture 7" descr="8"/>
          <p:cNvPicPr>
            <a:picLocks noChangeAspect="1" noChangeArrowheads="1"/>
          </p:cNvPicPr>
          <p:nvPr/>
        </p:nvPicPr>
        <p:blipFill>
          <a:blip r:embed="rId2" cstate="email">
            <a:duotone>
              <a:prstClr val="black"/>
              <a:schemeClr val="bg1">
                <a:lumMod val="65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85750" y="428625"/>
            <a:ext cx="4829175" cy="576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4" name="Picture 8" descr="9"/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chemeClr val="bg1">
                <a:lumMod val="65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000625" y="428625"/>
            <a:ext cx="3857625" cy="615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3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455613" y="765175"/>
            <a:ext cx="8226425" cy="5330825"/>
          </a:xfrm>
        </p:spPr>
        <p:txBody>
          <a:bodyPr>
            <a:normAutofit lnSpcReduction="10000"/>
          </a:bodyPr>
          <a:lstStyle/>
          <a:p>
            <a:pPr marL="265176" indent="-265176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b="1" dirty="0" smtClean="0"/>
              <a:t>      </a:t>
            </a:r>
            <a:r>
              <a:rPr lang="ru-RU" sz="3200" b="1" dirty="0" smtClean="0">
                <a:latin typeface="Monotype Corsiva" pitchFamily="66" charset="0"/>
              </a:rPr>
              <a:t>Песни Высоцкого не затихнут, они принадлежат народу.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200" b="1" dirty="0" smtClean="0">
                <a:latin typeface="Monotype Corsiva" pitchFamily="66" charset="0"/>
              </a:rPr>
              <a:t>      В.С. Высоцкий был неукротимый человек, он просто не смог остановить своих лошадей: у него не хватило сил. Но ведь в том и есть весь Высоцкий, в том, что его кони в ярости, в порыве, в галопе, в </a:t>
            </a:r>
            <a:r>
              <a:rPr lang="ru-RU" sz="3200" b="1" dirty="0" err="1" smtClean="0">
                <a:latin typeface="Monotype Corsiva" pitchFamily="66" charset="0"/>
              </a:rPr>
              <a:t>неостановимости</a:t>
            </a:r>
            <a:r>
              <a:rPr lang="ru-RU" sz="3200" b="1" dirty="0" smtClean="0">
                <a:latin typeface="Monotype Corsiva" pitchFamily="66" charset="0"/>
              </a:rPr>
              <a:t>, </a:t>
            </a:r>
            <a:r>
              <a:rPr lang="ru-RU" sz="3200" b="1" dirty="0" err="1" smtClean="0">
                <a:latin typeface="Monotype Corsiva" pitchFamily="66" charset="0"/>
              </a:rPr>
              <a:t>в</a:t>
            </a:r>
            <a:r>
              <a:rPr lang="ru-RU" sz="3200" b="1" dirty="0" smtClean="0">
                <a:latin typeface="Monotype Corsiva" pitchFamily="66" charset="0"/>
              </a:rPr>
              <a:t> жажде свободы и жизни.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200" b="1" dirty="0" smtClean="0">
                <a:latin typeface="Monotype Corsiva" pitchFamily="66" charset="0"/>
              </a:rPr>
              <a:t>     «Высоцкий всегда был человеком живым. Для нас он навсегда живым и останется». </a:t>
            </a:r>
          </a:p>
          <a:p>
            <a:pPr marL="265176" indent="-265176" algn="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200" b="1" dirty="0" smtClean="0">
                <a:latin typeface="Monotype Corsiva" pitchFamily="66" charset="0"/>
              </a:rPr>
              <a:t>Н.С.Михалков.</a:t>
            </a:r>
          </a:p>
        </p:txBody>
      </p:sp>
    </p:spTree>
  </p:cSld>
  <p:clrMapOvr>
    <a:masterClrMapping/>
  </p:clrMapOvr>
  <p:transition spd="slow" advTm="3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Содержимое 4" descr="1301261246vv.jpg"/>
          <p:cNvPicPr>
            <a:picLocks noGrp="1" noChangeAspect="1"/>
          </p:cNvPicPr>
          <p:nvPr>
            <p:ph/>
          </p:nvPr>
        </p:nvPicPr>
        <p:blipFill>
          <a:blip r:embed="rId2">
            <a:duotone>
              <a:prstClr val="black"/>
              <a:schemeClr val="bg1">
                <a:lumMod val="65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786314" y="428604"/>
            <a:ext cx="3786214" cy="5425022"/>
          </a:xfrm>
        </p:spPr>
      </p:pic>
      <p:pic>
        <p:nvPicPr>
          <p:cNvPr id="4" name="Рисунок 3" descr="Владимир-Высоцкий-9.jpg"/>
          <p:cNvPicPr>
            <a:picLocks noChangeAspect="1"/>
          </p:cNvPicPr>
          <p:nvPr/>
        </p:nvPicPr>
        <p:blipFill>
          <a:blip r:embed="rId3" cstate="email">
            <a:duotone>
              <a:prstClr val="black"/>
              <a:schemeClr val="bg1">
                <a:lumMod val="65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00034" y="500042"/>
            <a:ext cx="4071966" cy="4143404"/>
          </a:xfrm>
          <a:prstGeom prst="rect">
            <a:avLst/>
          </a:prstGeom>
        </p:spPr>
      </p:pic>
    </p:spTree>
  </p:cSld>
  <p:clrMapOvr>
    <a:masterClrMapping/>
  </p:clrMapOvr>
  <p:transition spd="slow" advTm="20000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Содержимое 2"/>
          <p:cNvSpPr>
            <a:spLocks noGrp="1"/>
          </p:cNvSpPr>
          <p:nvPr>
            <p:ph/>
          </p:nvPr>
        </p:nvSpPr>
        <p:spPr>
          <a:xfrm rot="10800000" flipV="1">
            <a:off x="1428750" y="1071563"/>
            <a:ext cx="6786563" cy="4786312"/>
          </a:xfrm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>
              <a:buFont typeface="Wingdings 2" pitchFamily="18" charset="2"/>
              <a:buNone/>
            </a:pPr>
            <a:r>
              <a:rPr lang="ru-RU" sz="3600" b="1" smtClean="0">
                <a:latin typeface="Monotype Corsiva" pitchFamily="66" charset="0"/>
              </a:rPr>
              <a:t>Презентацию выполнила ученица 8 Б класса МБОУ «Школа №34» г.Казани Мубаракшина Миляуша</a:t>
            </a:r>
          </a:p>
          <a:p>
            <a:pPr eaLnBrk="1" hangingPunct="1">
              <a:buFont typeface="Wingdings 2" pitchFamily="18" charset="2"/>
              <a:buNone/>
            </a:pPr>
            <a:endParaRPr lang="ru-RU" sz="1800" smtClean="0"/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              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  <a:p>
            <a:pPr eaLnBrk="1" hangingPunct="1">
              <a:buFont typeface="Wingdings 2" pitchFamily="18" charset="2"/>
              <a:buNone/>
            </a:pPr>
            <a:endParaRPr lang="ru-RU" sz="2000" smtClean="0"/>
          </a:p>
          <a:p>
            <a:pPr eaLnBrk="1" hangingPunct="1">
              <a:buFont typeface="Wingdings 2" pitchFamily="18" charset="2"/>
              <a:buNone/>
            </a:pPr>
            <a:r>
              <a:rPr lang="ru-RU" sz="2000" smtClean="0"/>
              <a:t>                           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2400" b="1" smtClean="0">
                <a:latin typeface="Monotype Corsiva" pitchFamily="66" charset="0"/>
              </a:rPr>
              <a:t>2015</a:t>
            </a:r>
            <a:r>
              <a:rPr lang="ru-RU" sz="2000" smtClean="0"/>
              <a:t>       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57188" y="1071563"/>
            <a:ext cx="4714875" cy="4071937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b="1" smtClean="0"/>
              <a:t>   </a:t>
            </a:r>
            <a:r>
              <a:rPr lang="ru-RU" sz="3200" b="1" smtClean="0">
                <a:latin typeface="Monotype Corsiva" pitchFamily="66" charset="0"/>
              </a:rPr>
              <a:t>Родился 25 января </a:t>
            </a:r>
            <a:r>
              <a:rPr lang="ru-RU" sz="3200" b="1" i="1" smtClean="0">
                <a:latin typeface="Monotype Corsiva" pitchFamily="66" charset="0"/>
              </a:rPr>
              <a:t>1938 г. в  г. Москве в семье военнослужащего. В детстве два года жил с матерью на Урале, потом с отцом переехал на 2 года в Германию. </a:t>
            </a:r>
          </a:p>
        </p:txBody>
      </p:sp>
      <p:sp>
        <p:nvSpPr>
          <p:cNvPr id="7172" name="Содержимое 4"/>
          <p:cNvSpPr>
            <a:spLocks noGrp="1"/>
          </p:cNvSpPr>
          <p:nvPr>
            <p:ph/>
          </p:nvPr>
        </p:nvSpPr>
        <p:spPr>
          <a:xfrm>
            <a:off x="10501313" y="2357438"/>
            <a:ext cx="1071562" cy="928687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  <p:transition spd="slow" advTm="1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71500" y="1285875"/>
            <a:ext cx="4214813" cy="3286125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1"/>
                </a:solidFill>
                <a:latin typeface="Monotype Corsiva" pitchFamily="66" charset="0"/>
              </a:rPr>
              <a:t>В 1945-1955 годах учится в школе.</a:t>
            </a:r>
            <a:br>
              <a:rPr lang="ru-RU" sz="3200" dirty="0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Monotype Corsiva" pitchFamily="66" charset="0"/>
              </a:rPr>
              <a:t>В 1955 году поступает в МИСИ имени В.В.Куйбышева, из которого уходит, не проучившись и года.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4294967295"/>
          </p:nvPr>
        </p:nvSpPr>
        <p:spPr>
          <a:xfrm flipH="1" flipV="1">
            <a:off x="10858500" y="2500313"/>
            <a:ext cx="1714500" cy="7143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sz="2400" b="1" i="1" smtClean="0">
              <a:latin typeface="Monotype Corsiva" pitchFamily="66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ru-RU" sz="2400" b="1" i="1" smtClean="0">
              <a:latin typeface="Monotype Corsiva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endParaRPr lang="en-US" b="1" i="1" smtClean="0"/>
          </a:p>
          <a:p>
            <a:pPr algn="ctr" eaLnBrk="1" hangingPunct="1">
              <a:buFont typeface="Wingdings" pitchFamily="2" charset="2"/>
              <a:buNone/>
            </a:pPr>
            <a:endParaRPr lang="en-US" b="1" i="1" smtClean="0"/>
          </a:p>
          <a:p>
            <a:pPr algn="ctr" eaLnBrk="1" hangingPunct="1">
              <a:buFont typeface="Wingdings" pitchFamily="2" charset="2"/>
              <a:buNone/>
            </a:pPr>
            <a:endParaRPr lang="en-US" b="1" i="1" smtClean="0"/>
          </a:p>
          <a:p>
            <a:pPr algn="ctr" eaLnBrk="1" hangingPunct="1">
              <a:buFont typeface="Wingdings" pitchFamily="2" charset="2"/>
              <a:buNone/>
            </a:pPr>
            <a:r>
              <a:rPr lang="ru-RU" sz="3200" b="1" smtClean="0">
                <a:latin typeface="Monotype Corsiva" pitchFamily="66" charset="0"/>
              </a:rPr>
              <a:t>В 1956 году Высоцкий поступает в школу-студию МХАТ им. В.И. Немировича – Данченко, где занимается у Б.И. Вершилова, П.В. Массальского, А.М. Комиссарова.</a:t>
            </a:r>
            <a:r>
              <a:rPr lang="ru-RU" b="1" i="1" smtClean="0"/>
              <a:t> </a:t>
            </a:r>
            <a:endParaRPr lang="en-US" b="1" i="1" smtClean="0"/>
          </a:p>
          <a:p>
            <a:pPr algn="ctr" eaLnBrk="1" hangingPunct="1">
              <a:buFont typeface="Wingdings" pitchFamily="2" charset="2"/>
              <a:buNone/>
            </a:pPr>
            <a:endParaRPr lang="en-US" b="1" i="1" smtClean="0"/>
          </a:p>
          <a:p>
            <a:pPr algn="ctr" eaLnBrk="1" hangingPunct="1">
              <a:buFont typeface="Wingdings" pitchFamily="2" charset="2"/>
              <a:buNone/>
            </a:pPr>
            <a:endParaRPr lang="en-US" b="1" i="1" smtClean="0"/>
          </a:p>
          <a:p>
            <a:pPr algn="ctr" eaLnBrk="1" hangingPunct="1">
              <a:buFont typeface="Wingdings" pitchFamily="2" charset="2"/>
              <a:buNone/>
            </a:pPr>
            <a:endParaRPr lang="en-US" b="1" i="1" smtClean="0"/>
          </a:p>
          <a:p>
            <a:pPr algn="ctr" eaLnBrk="1" hangingPunct="1">
              <a:buFont typeface="Wingdings" pitchFamily="2" charset="2"/>
              <a:buNone/>
            </a:pPr>
            <a:endParaRPr lang="en-US" b="1" i="1" smtClean="0"/>
          </a:p>
          <a:p>
            <a:pPr algn="ctr" eaLnBrk="1" hangingPunct="1">
              <a:buFont typeface="Wingdings" pitchFamily="2" charset="2"/>
              <a:buNone/>
            </a:pPr>
            <a:endParaRPr lang="en-US" b="1" i="1" smtClean="0"/>
          </a:p>
          <a:p>
            <a:pPr algn="ctr" eaLnBrk="1" hangingPunct="1">
              <a:buFont typeface="Wingdings" pitchFamily="2" charset="2"/>
              <a:buNone/>
            </a:pPr>
            <a:endParaRPr lang="ru-RU" b="1" i="1" smtClean="0"/>
          </a:p>
        </p:txBody>
      </p:sp>
    </p:spTree>
  </p:cSld>
  <p:clrMapOvr>
    <a:masterClrMapping/>
  </p:clrMapOvr>
  <p:transition spd="slow" advTm="1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00125" y="357188"/>
            <a:ext cx="7643813" cy="150018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000" b="1" i="1" smtClean="0"/>
              <a:t>   </a:t>
            </a:r>
            <a:r>
              <a:rPr lang="ru-RU" b="1" i="1" smtClean="0">
                <a:latin typeface="Monotype Corsiva" pitchFamily="66" charset="0"/>
              </a:rPr>
              <a:t>Окончив студию, он начинает работать в Московском драматическом театре им. А.С.Пушкина, Московском театре миниатюр, Московском театре драмы и комедии на Таганке.</a:t>
            </a:r>
          </a:p>
        </p:txBody>
      </p:sp>
      <p:pic>
        <p:nvPicPr>
          <p:cNvPr id="11274" name="Попуриъ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036050" y="6750050"/>
            <a:ext cx="107950" cy="10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 advTm="2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27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1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274"/>
                </p:tgtEl>
              </p:cMediaNode>
            </p:audio>
          </p:childTnLst>
        </p:cTn>
      </p:par>
    </p:tnLst>
    <p:bldLst>
      <p:bldP spid="2765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455613" y="404813"/>
            <a:ext cx="4545012" cy="56911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mtClean="0"/>
              <a:t>  </a:t>
            </a:r>
            <a:endParaRPr lang="en-US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mtClean="0"/>
              <a:t> </a:t>
            </a:r>
            <a:r>
              <a:rPr lang="ru-RU" smtClean="0"/>
              <a:t> </a:t>
            </a:r>
            <a:r>
              <a:rPr lang="ru-RU" sz="3200" b="1" i="1" smtClean="0">
                <a:latin typeface="Monotype Corsiva" pitchFamily="66" charset="0"/>
              </a:rPr>
              <a:t>Дебют Высоцкого в кино состоялся в 1959 году (кинофильм «Сверстницы»). Затем он занимался у таких мастеров, как А.Столпер, И. Хейфиц, М.Швейцер, К. Муратова, А. Митта, С. Говорухин.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3200" b="1" i="1" smtClean="0">
                <a:latin typeface="Monotype Corsiva" pitchFamily="66" charset="0"/>
              </a:rPr>
              <a:t>  В 1960-1961 годах появляются первые стихи.</a:t>
            </a:r>
            <a:r>
              <a:rPr lang="ru-RU" sz="3200" b="1" smtClean="0">
                <a:latin typeface="Monotype Corsiva" pitchFamily="66" charset="0"/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b="1" i="1" smtClean="0">
              <a:latin typeface="Monotype Corsiva" pitchFamily="66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i="1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i="1" smtClean="0"/>
              <a:t>   </a:t>
            </a:r>
            <a:endParaRPr lang="ru-RU" i="1" smtClean="0"/>
          </a:p>
        </p:txBody>
      </p:sp>
    </p:spTree>
  </p:cSld>
  <p:clrMapOvr>
    <a:masterClrMapping/>
  </p:clrMapOvr>
  <p:transition spd="slow"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sz="quarter" idx="3"/>
          </p:nvPr>
        </p:nvSpPr>
        <p:spPr>
          <a:xfrm>
            <a:off x="0" y="260350"/>
            <a:ext cx="8226425" cy="1525588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4400" b="1" smtClean="0">
                <a:latin typeface="Monotype Corsiva" pitchFamily="66" charset="0"/>
              </a:rPr>
              <a:t>В.С.Высоцкий – один из ярчайших создателей авторской песни.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 advTm="1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85813" y="500063"/>
            <a:ext cx="8001000" cy="41148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3200" b="1" i="1" smtClean="0">
                <a:latin typeface="Monotype Corsiva" pitchFamily="66" charset="0"/>
              </a:rPr>
              <a:t>В.С. Высоцкий начал петь свои песни со сцены в 1965 году.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 advTm="1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836613"/>
            <a:ext cx="8226425" cy="44973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b="1" smtClean="0">
                <a:latin typeface="Monotype Corsiva" pitchFamily="66" charset="0"/>
              </a:rPr>
              <a:t>       </a:t>
            </a:r>
            <a:r>
              <a:rPr lang="ru-RU" sz="3200" b="1" smtClean="0">
                <a:latin typeface="Monotype Corsiva" pitchFamily="66" charset="0"/>
              </a:rPr>
              <a:t>Иронические и трагедийно-исповедальные, романтико-лирические и гражданственные, философские и социально-обличительные, пародийно-комические и сатирические песни, стихи, баллады Высоцкого ,вошедшие в его посмертно изданные сборники «Нерв» (1981г.), «Я, конечно, вернусь…» (1988г.) ,с необычайной силой выразили широкий спектр чувствований и умонастроений современников и соотечественников поэта. </a:t>
            </a:r>
          </a:p>
        </p:txBody>
      </p:sp>
    </p:spTree>
  </p:cSld>
  <p:clrMapOvr>
    <a:masterClrMapping/>
  </p:clrMapOvr>
  <p:transition spd="slow" advTm="2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105</TotalTime>
  <Words>576</Words>
  <Application>Microsoft Office PowerPoint</Application>
  <PresentationFormat>Экран (4:3)</PresentationFormat>
  <Paragraphs>47</Paragraphs>
  <Slides>18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Verdana</vt:lpstr>
      <vt:lpstr>Wingdings 2</vt:lpstr>
      <vt:lpstr>Calibri</vt:lpstr>
      <vt:lpstr>Monotype Corsiva</vt:lpstr>
      <vt:lpstr>Wingdings</vt:lpstr>
      <vt:lpstr>Аспект</vt:lpstr>
      <vt:lpstr>    Владимир Семенович Высоцкий                  </vt:lpstr>
      <vt:lpstr>Слайд 2</vt:lpstr>
      <vt:lpstr>В 1945-1955 годах учится в школе. В 1955 году поступает в МИСИ имени В.В.Куйбышева, из которого уходит, не проучившись и года.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Wg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урока литературы в 11 классе</dc:title>
  <dc:creator>FoM</dc:creator>
  <cp:lastModifiedBy>Антон</cp:lastModifiedBy>
  <cp:revision>24</cp:revision>
  <dcterms:created xsi:type="dcterms:W3CDTF">2010-04-22T12:44:12Z</dcterms:created>
  <dcterms:modified xsi:type="dcterms:W3CDTF">2015-02-07T16:58:35Z</dcterms:modified>
</cp:coreProperties>
</file>