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85" r:id="rId2"/>
    <p:sldId id="274" r:id="rId3"/>
    <p:sldId id="257" r:id="rId4"/>
    <p:sldId id="290" r:id="rId5"/>
    <p:sldId id="259" r:id="rId6"/>
    <p:sldId id="295" r:id="rId7"/>
    <p:sldId id="260" r:id="rId8"/>
    <p:sldId id="263" r:id="rId9"/>
    <p:sldId id="296" r:id="rId10"/>
    <p:sldId id="283" r:id="rId11"/>
    <p:sldId id="261" r:id="rId12"/>
    <p:sldId id="264" r:id="rId13"/>
    <p:sldId id="28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75" autoAdjust="0"/>
    <p:restoredTop sz="94356" autoAdjust="0"/>
  </p:normalViewPr>
  <p:slideViewPr>
    <p:cSldViewPr>
      <p:cViewPr varScale="1">
        <p:scale>
          <a:sx n="104" d="100"/>
          <a:sy n="104" d="100"/>
        </p:scale>
        <p:origin x="1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E9FA5-188E-42F2-B839-26071FBA6082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77BE6-41A2-4C51-A968-9DA5B394F7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927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77BE6-41A2-4C51-A968-9DA5B394F7A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646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77BE6-41A2-4C51-A968-9DA5B394F7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306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77BE6-41A2-4C51-A968-9DA5B394F7A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966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77BE6-41A2-4C51-A968-9DA5B394F7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999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77BE6-41A2-4C51-A968-9DA5B394F7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999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E87E8-CFBB-4A00-A39E-DA069567980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9FFC-1115-4A6D-926A-2EB892137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E87E8-CFBB-4A00-A39E-DA069567980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9FFC-1115-4A6D-926A-2EB892137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E87E8-CFBB-4A00-A39E-DA069567980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9FFC-1115-4A6D-926A-2EB892137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E87E8-CFBB-4A00-A39E-DA069567980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9FFC-1115-4A6D-926A-2EB892137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E87E8-CFBB-4A00-A39E-DA069567980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89D9FFC-1115-4A6D-926A-2EB892137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E87E8-CFBB-4A00-A39E-DA069567980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9FFC-1115-4A6D-926A-2EB892137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E87E8-CFBB-4A00-A39E-DA069567980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9FFC-1115-4A6D-926A-2EB892137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E87E8-CFBB-4A00-A39E-DA069567980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9FFC-1115-4A6D-926A-2EB892137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E87E8-CFBB-4A00-A39E-DA069567980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9FFC-1115-4A6D-926A-2EB892137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E87E8-CFBB-4A00-A39E-DA069567980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9FFC-1115-4A6D-926A-2EB892137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E87E8-CFBB-4A00-A39E-DA069567980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9FFC-1115-4A6D-926A-2EB892137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7FE87E8-CFBB-4A00-A39E-DA069567980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89D9FFC-1115-4A6D-926A-2EB892137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44.jpe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rg-film-crop-t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1988840"/>
            <a:ext cx="3097751" cy="2880320"/>
          </a:xfrm>
        </p:spPr>
      </p:pic>
      <p:sp>
        <p:nvSpPr>
          <p:cNvPr id="4098" name="AutoShape 2" descr="https://apf.mail.ru/cgi-bin/readmsg/%D0%9A%D0%B8%D0%BD%D0%B5%D0%BC%D0%B0%D1%82%D0%BE%D0%B3%D1%80%D0%B0%D1%84-1.gif?x-email=s_bashlykova%40mail.ru&amp;id=14103766090000000904%3B0%3B12&amp;mode=attachment&amp;channel&amp;bs=1347752&amp;bl=2485&amp;ct=image%2Fgif&amp;cn=%D0%9A%D0%B8%D0%BD%D0%B5%D0%BC%D0%B0%D1%82%D0%BE%D0%B3%D1%80%D0%B0%D1%84-1.gif&amp;cte=base64&amp;preview=1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apf.mail.ru/cgi-bin/readmsg/%D0%9A%D0%B8%D0%BD%D0%B5%D0%BC%D0%B0%D1%82%D0%BE%D0%B3%D1%80%D0%B0%D1%84-1.gif?x-email=s_bashlykova%40mail.ru&amp;id=14103766090000000904%3B0%3B12&amp;mode=attachment&amp;channel&amp;bs=1347752&amp;bl=2485&amp;ct=image%2Fgif&amp;cn=%D0%9A%D0%B8%D0%BD%D0%B5%D0%BC%D0%B0%D1%82%D0%BE%D0%B3%D1%80%D0%B0%D1%84-1.gif&amp;cte=base64&amp;preview=1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Keys: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b="1" i="1" u="sng" dirty="0" smtClean="0">
                <a:solidFill>
                  <a:srgbClr val="92D050"/>
                </a:solidFill>
              </a:rPr>
              <a:t>The 1</a:t>
            </a:r>
            <a:r>
              <a:rPr lang="en-US" sz="2400" b="1" i="1" u="sng" baseline="30000" dirty="0" smtClean="0">
                <a:solidFill>
                  <a:srgbClr val="92D050"/>
                </a:solidFill>
              </a:rPr>
              <a:t>st</a:t>
            </a:r>
            <a:r>
              <a:rPr lang="en-US" sz="2400" b="1" i="1" u="sng" dirty="0" smtClean="0">
                <a:solidFill>
                  <a:srgbClr val="92D050"/>
                </a:solidFill>
              </a:rPr>
              <a:t> group</a:t>
            </a:r>
          </a:p>
          <a:p>
            <a:pPr marL="594360" indent="-457200">
              <a:buAutoNum type="arabicPeriod"/>
            </a:pPr>
            <a:r>
              <a:rPr lang="en-US" sz="2400" b="1" dirty="0" smtClean="0">
                <a:latin typeface="Arial Rounded MT Bold" panose="020F0704030504030204" pitchFamily="34" charset="0"/>
              </a:rPr>
              <a:t>What funny pink clothes / </a:t>
            </a:r>
            <a:r>
              <a:rPr lang="en-US" sz="2400" b="1" dirty="0" err="1" smtClean="0">
                <a:latin typeface="Arial Rounded MT Bold" panose="020F0704030504030204" pitchFamily="34" charset="0"/>
              </a:rPr>
              <a:t>Whoopy</a:t>
            </a:r>
            <a:r>
              <a:rPr lang="en-US" sz="2400" b="1" dirty="0" smtClean="0">
                <a:latin typeface="Arial Rounded MT Bold" panose="020F0704030504030204" pitchFamily="34" charset="0"/>
              </a:rPr>
              <a:t> Goldberg wears!</a:t>
            </a:r>
          </a:p>
          <a:p>
            <a:pPr marL="594360" indent="-457200">
              <a:buAutoNum type="arabicPeriod"/>
            </a:pPr>
            <a:r>
              <a:rPr lang="en-US" sz="2400" b="1" dirty="0" smtClean="0">
                <a:latin typeface="Arial Rounded MT Bold" panose="020F0704030504030204" pitchFamily="34" charset="0"/>
              </a:rPr>
              <a:t>How magnificently Jennifer Lopez sings!</a:t>
            </a:r>
          </a:p>
          <a:p>
            <a:pPr marL="594360" indent="-457200">
              <a:buAutoNum type="arabicPeriod"/>
            </a:pPr>
            <a:r>
              <a:rPr lang="en-US" sz="2400" b="1" dirty="0" smtClean="0">
                <a:latin typeface="Arial Rounded MT Bold" panose="020F0704030504030204" pitchFamily="34" charset="0"/>
              </a:rPr>
              <a:t>What an outstanding actor / Leonardo  </a:t>
            </a:r>
            <a:r>
              <a:rPr lang="en-US" sz="2400" b="1" dirty="0" err="1" smtClean="0">
                <a:latin typeface="Arial Rounded MT Bold" panose="020F0704030504030204" pitchFamily="34" charset="0"/>
              </a:rPr>
              <a:t>DiCaprio</a:t>
            </a:r>
            <a:r>
              <a:rPr lang="en-US" sz="2400" b="1" dirty="0" smtClean="0">
                <a:latin typeface="Arial Rounded MT Bold" panose="020F0704030504030204" pitchFamily="34" charset="0"/>
              </a:rPr>
              <a:t> is!</a:t>
            </a:r>
          </a:p>
          <a:p>
            <a:pPr marL="594360" indent="-457200">
              <a:buAutoNum type="arabicPeriod"/>
            </a:pPr>
            <a:r>
              <a:rPr lang="en-US" sz="2400" b="1" dirty="0" smtClean="0">
                <a:latin typeface="Arial Rounded MT Bold" panose="020F0704030504030204" pitchFamily="34" charset="0"/>
              </a:rPr>
              <a:t>How beautiful / Kate </a:t>
            </a:r>
            <a:r>
              <a:rPr lang="en-US" sz="2400" b="1" dirty="0" err="1" smtClean="0">
                <a:latin typeface="Arial Rounded MT Bold" panose="020F0704030504030204" pitchFamily="34" charset="0"/>
              </a:rPr>
              <a:t>Winslet</a:t>
            </a:r>
            <a:r>
              <a:rPr lang="en-US" sz="2400" b="1" dirty="0" smtClean="0">
                <a:latin typeface="Arial Rounded MT Bold" panose="020F0704030504030204" pitchFamily="34" charset="0"/>
              </a:rPr>
              <a:t> is!</a:t>
            </a:r>
          </a:p>
          <a:p>
            <a:pPr marL="594360" indent="-457200">
              <a:buAutoNum type="arabicPeriod"/>
            </a:pPr>
            <a:r>
              <a:rPr lang="en-US" sz="2400" b="1" dirty="0" smtClean="0">
                <a:latin typeface="Arial Rounded MT Bold" panose="020F0704030504030204" pitchFamily="34" charset="0"/>
              </a:rPr>
              <a:t>What a great actress / Jennifer Aniston is!</a:t>
            </a:r>
          </a:p>
          <a:p>
            <a:pPr marL="594360" indent="-457200">
              <a:buNone/>
            </a:pPr>
            <a:r>
              <a:rPr lang="en-US" sz="2400" b="1" i="1" u="sng" dirty="0" smtClean="0">
                <a:solidFill>
                  <a:srgbClr val="92D050"/>
                </a:solidFill>
              </a:rPr>
              <a:t>The 2</a:t>
            </a:r>
            <a:r>
              <a:rPr lang="en-US" sz="2400" b="1" i="1" u="sng" baseline="30000" dirty="0" smtClean="0">
                <a:solidFill>
                  <a:srgbClr val="92D050"/>
                </a:solidFill>
              </a:rPr>
              <a:t>nd</a:t>
            </a:r>
            <a:r>
              <a:rPr lang="en-US" sz="2400" b="1" i="1" u="sng" dirty="0" smtClean="0">
                <a:solidFill>
                  <a:srgbClr val="92D050"/>
                </a:solidFill>
              </a:rPr>
              <a:t> group</a:t>
            </a:r>
          </a:p>
          <a:p>
            <a:pPr marL="594360" indent="-457200">
              <a:buAutoNum type="arabicPeriod"/>
            </a:pPr>
            <a:r>
              <a:rPr lang="en-US" sz="2400" b="1" dirty="0" smtClean="0">
                <a:latin typeface="Arial Rounded MT Bold" panose="020F0704030504030204" pitchFamily="34" charset="0"/>
              </a:rPr>
              <a:t>“Rambo” is </a:t>
            </a:r>
            <a:r>
              <a:rPr lang="en-US" sz="2400" b="1" u="sng" dirty="0" smtClean="0">
                <a:solidFill>
                  <a:srgbClr val="92D050"/>
                </a:solidFill>
                <a:latin typeface="Arial Rounded MT Bold" panose="020F0704030504030204" pitchFamily="34" charset="0"/>
              </a:rPr>
              <a:t>a fairly</a:t>
            </a:r>
            <a:r>
              <a:rPr lang="en-US" sz="2400" b="1" dirty="0" smtClean="0">
                <a:solidFill>
                  <a:srgbClr val="92D050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400" b="1" dirty="0" smtClean="0">
                <a:latin typeface="Arial Rounded MT Bold" panose="020F0704030504030204" pitchFamily="34" charset="0"/>
              </a:rPr>
              <a:t>good action film.</a:t>
            </a:r>
          </a:p>
          <a:p>
            <a:pPr marL="594360" indent="-457200">
              <a:buAutoNum type="arabicPeriod"/>
            </a:pPr>
            <a:r>
              <a:rPr lang="en-US" sz="2400" b="1" dirty="0" smtClean="0">
                <a:latin typeface="Arial Rounded MT Bold" panose="020F0704030504030204" pitchFamily="34" charset="0"/>
              </a:rPr>
              <a:t>It is </a:t>
            </a:r>
            <a:r>
              <a:rPr lang="en-US" sz="2400" b="1" u="sng" dirty="0" smtClean="0">
                <a:solidFill>
                  <a:srgbClr val="92D050"/>
                </a:solidFill>
                <a:latin typeface="Arial Rounded MT Bold" panose="020F0704030504030204" pitchFamily="34" charset="0"/>
              </a:rPr>
              <a:t>a pretty</a:t>
            </a:r>
            <a:r>
              <a:rPr lang="en-US" sz="2400" b="1" dirty="0" smtClean="0">
                <a:solidFill>
                  <a:srgbClr val="92D050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400" b="1" dirty="0" smtClean="0">
                <a:latin typeface="Arial Rounded MT Bold" panose="020F0704030504030204" pitchFamily="34" charset="0"/>
              </a:rPr>
              <a:t>good action film.</a:t>
            </a:r>
          </a:p>
          <a:p>
            <a:pPr marL="594360" indent="-457200">
              <a:buAutoNum type="arabicPeriod"/>
            </a:pPr>
            <a:r>
              <a:rPr lang="en-US" sz="2400" b="1" dirty="0" smtClean="0">
                <a:latin typeface="Arial Rounded MT Bold" panose="020F0704030504030204" pitchFamily="34" charset="0"/>
              </a:rPr>
              <a:t>It is </a:t>
            </a:r>
            <a:r>
              <a:rPr lang="en-US" sz="2400" b="1" u="sng" dirty="0" smtClean="0">
                <a:solidFill>
                  <a:srgbClr val="92D050"/>
                </a:solidFill>
                <a:latin typeface="Arial Rounded MT Bold" panose="020F0704030504030204" pitchFamily="34" charset="0"/>
              </a:rPr>
              <a:t>a very</a:t>
            </a:r>
            <a:r>
              <a:rPr lang="en-US" sz="2400" b="1" dirty="0" smtClean="0">
                <a:solidFill>
                  <a:srgbClr val="92D050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400" b="1" dirty="0" smtClean="0">
                <a:latin typeface="Arial Rounded MT Bold" panose="020F0704030504030204" pitchFamily="34" charset="0"/>
              </a:rPr>
              <a:t>good action film.</a:t>
            </a:r>
          </a:p>
          <a:p>
            <a:pPr marL="594360" indent="-457200">
              <a:buAutoNum type="arabicPeriod"/>
            </a:pPr>
            <a:r>
              <a:rPr lang="en-US" sz="2400" b="1" dirty="0" smtClean="0">
                <a:latin typeface="Arial Rounded MT Bold" panose="020F0704030504030204" pitchFamily="34" charset="0"/>
              </a:rPr>
              <a:t>It is </a:t>
            </a:r>
            <a:r>
              <a:rPr lang="en-US" sz="2400" b="1" u="sng" dirty="0" smtClean="0">
                <a:solidFill>
                  <a:srgbClr val="92D050"/>
                </a:solidFill>
                <a:latin typeface="Arial Rounded MT Bold" panose="020F0704030504030204" pitchFamily="34" charset="0"/>
              </a:rPr>
              <a:t>a really</a:t>
            </a:r>
            <a:r>
              <a:rPr lang="en-US" sz="2400" b="1" dirty="0" smtClean="0">
                <a:solidFill>
                  <a:srgbClr val="92D050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400" b="1" dirty="0" smtClean="0">
                <a:latin typeface="Arial Rounded MT Bold" panose="020F0704030504030204" pitchFamily="34" charset="0"/>
              </a:rPr>
              <a:t>good action film.</a:t>
            </a:r>
          </a:p>
          <a:p>
            <a:pPr marL="594360" indent="-457200">
              <a:buAutoNum type="arabicPeriod"/>
            </a:pPr>
            <a:r>
              <a:rPr lang="en-US" sz="2400" b="1" dirty="0" smtClean="0">
                <a:latin typeface="Arial Rounded MT Bold" panose="020F0704030504030204" pitchFamily="34" charset="0"/>
              </a:rPr>
              <a:t>It is </a:t>
            </a:r>
            <a:r>
              <a:rPr lang="en-US" sz="2400" b="1" u="sng" dirty="0" smtClean="0">
                <a:solidFill>
                  <a:srgbClr val="92D050"/>
                </a:solidFill>
                <a:latin typeface="Arial Rounded MT Bold" panose="020F0704030504030204" pitchFamily="34" charset="0"/>
              </a:rPr>
              <a:t>an extremely</a:t>
            </a:r>
            <a:r>
              <a:rPr lang="en-US" sz="2400" b="1" dirty="0" smtClean="0">
                <a:solidFill>
                  <a:srgbClr val="92D050"/>
                </a:solidFill>
                <a:latin typeface="Arial Rounded MT Bold" panose="020F0704030504030204" pitchFamily="34" charset="0"/>
              </a:rPr>
              <a:t>  </a:t>
            </a:r>
            <a:r>
              <a:rPr lang="en-US" sz="2400" b="1" dirty="0" smtClean="0">
                <a:latin typeface="Arial Rounded MT Bold" panose="020F0704030504030204" pitchFamily="34" charset="0"/>
              </a:rPr>
              <a:t>good action film.</a:t>
            </a:r>
          </a:p>
          <a:p>
            <a:pPr marL="594360" indent="-457200">
              <a:buAutoNum type="arabicPeriod"/>
            </a:pPr>
            <a:r>
              <a:rPr lang="en-US" sz="2400" b="1" dirty="0" smtClean="0">
                <a:latin typeface="Arial Rounded MT Bold" panose="020F0704030504030204" pitchFamily="34" charset="0"/>
              </a:rPr>
              <a:t>It is </a:t>
            </a:r>
            <a:r>
              <a:rPr lang="en-US" sz="2400" b="1" u="sng" dirty="0" smtClean="0">
                <a:solidFill>
                  <a:srgbClr val="92D050"/>
                </a:solidFill>
                <a:latin typeface="Arial Rounded MT Bold" panose="020F0704030504030204" pitchFamily="34" charset="0"/>
              </a:rPr>
              <a:t>an absolutely </a:t>
            </a:r>
            <a:r>
              <a:rPr lang="en-US" sz="2400" b="1" dirty="0" smtClean="0">
                <a:latin typeface="Arial Rounded MT Bold" panose="020F0704030504030204" pitchFamily="34" charset="0"/>
              </a:rPr>
              <a:t>good action film.</a:t>
            </a:r>
          </a:p>
          <a:p>
            <a:pPr marL="594360" indent="-457200">
              <a:buAutoNum type="arabicPeriod"/>
            </a:pPr>
            <a:endParaRPr lang="en-US" sz="2400" b="1" dirty="0" smtClean="0"/>
          </a:p>
          <a:p>
            <a:pPr marL="594360" indent="-457200">
              <a:buAutoNum type="arabicPeriod"/>
            </a:pPr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“Action Films” Studio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u="sng" dirty="0" smtClean="0">
                <a:solidFill>
                  <a:srgbClr val="92D050"/>
                </a:solidFill>
                <a:latin typeface="Book Antiqua" pitchFamily="18" charset="0"/>
              </a:rPr>
              <a:t>Problem Questions:</a:t>
            </a:r>
          </a:p>
          <a:p>
            <a:pPr>
              <a:buFont typeface="Wingdings" pitchFamily="2" charset="2"/>
              <a:buChar char="Ø"/>
            </a:pPr>
            <a:r>
              <a:rPr lang="en-US" sz="4000" b="1" dirty="0" smtClean="0">
                <a:latin typeface="Book Antiqua" pitchFamily="18" charset="0"/>
              </a:rPr>
              <a:t>Are action films a curse or a blessing?</a:t>
            </a:r>
          </a:p>
          <a:p>
            <a:pPr>
              <a:buNone/>
            </a:pPr>
            <a:endParaRPr lang="en-US" sz="4000" b="1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4000" b="1" dirty="0" smtClean="0">
                <a:latin typeface="Book Antiqua" pitchFamily="18" charset="0"/>
              </a:rPr>
              <a:t> Shall we watch action films  or not?</a:t>
            </a:r>
            <a:endParaRPr lang="ru-RU" sz="40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92D050"/>
                </a:solidFill>
              </a:rPr>
              <a:t>What are the surnames of the most famous directors? 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52578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                            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51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      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1. Charlie	 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a. Allen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		             2. Sergei	 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b. Tarkovsky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3. Steven      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c. Hitchcock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4. Woody	 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d. Fellini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5. Vladimir	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e. Bondarchuk 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6. Andrei	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f. Mikhalkov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7. Alfred	 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g. Chaplin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8. Federico	 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h. Spielberg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9. Nikita	 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i.  Menshov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10. </a:t>
            </a:r>
            <a:r>
              <a:rPr lang="en-US" sz="8000" b="1" dirty="0" smtClean="0">
                <a:solidFill>
                  <a:srgbClr val="92D050"/>
                </a:solidFill>
                <a:latin typeface="Arial Rounded MT Bold" pitchFamily="34" charset="0"/>
              </a:rPr>
              <a:t>James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	 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j. Cameron</a:t>
            </a:r>
          </a:p>
          <a:p>
            <a:pPr>
              <a:buNone/>
            </a:pPr>
            <a:endParaRPr lang="en-US" sz="3600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>
              <a:buNone/>
            </a:pPr>
            <a:r>
              <a:rPr lang="en-US" sz="3600" dirty="0" smtClean="0">
                <a:latin typeface="Arial Rounded MT Bold" pitchFamily="34" charset="0"/>
              </a:rPr>
              <a:t>                                                                           </a:t>
            </a:r>
          </a:p>
        </p:txBody>
      </p:sp>
      <p:pic>
        <p:nvPicPr>
          <p:cNvPr id="7" name="Рисунок 6" descr="Бондарчу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717032"/>
            <a:ext cx="1188000" cy="1450538"/>
          </a:xfrm>
          <a:prstGeom prst="rect">
            <a:avLst/>
          </a:prstGeom>
        </p:spPr>
      </p:pic>
      <p:pic>
        <p:nvPicPr>
          <p:cNvPr id="9" name="Рисунок 8" descr="Вудди Аллен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369" r="-6554"/>
          <a:stretch>
            <a:fillRect/>
          </a:stretch>
        </p:blipFill>
        <p:spPr>
          <a:xfrm>
            <a:off x="1475656" y="1052736"/>
            <a:ext cx="1196245" cy="1440000"/>
          </a:xfrm>
          <a:prstGeom prst="rect">
            <a:avLst/>
          </a:prstGeom>
        </p:spPr>
      </p:pic>
      <p:pic>
        <p:nvPicPr>
          <p:cNvPr id="10" name="Рисунок 9" descr="Камерон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5377975"/>
            <a:ext cx="1188000" cy="1480025"/>
          </a:xfrm>
          <a:prstGeom prst="rect">
            <a:avLst/>
          </a:prstGeom>
        </p:spPr>
      </p:pic>
      <p:pic>
        <p:nvPicPr>
          <p:cNvPr id="11" name="Рисунок 10" descr="Меншов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7824" y="1124744"/>
            <a:ext cx="1202431" cy="1440000"/>
          </a:xfrm>
          <a:prstGeom prst="rect">
            <a:avLst/>
          </a:prstGeom>
        </p:spPr>
      </p:pic>
      <p:pic>
        <p:nvPicPr>
          <p:cNvPr id="12" name="Рисунок 11" descr="михалков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64288" y="3789040"/>
            <a:ext cx="1188000" cy="1407222"/>
          </a:xfrm>
          <a:prstGeom prst="rect">
            <a:avLst/>
          </a:prstGeom>
        </p:spPr>
      </p:pic>
      <p:pic>
        <p:nvPicPr>
          <p:cNvPr id="13" name="Рисунок 12" descr="Спилберг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2564904"/>
            <a:ext cx="1329783" cy="1080000"/>
          </a:xfrm>
          <a:prstGeom prst="rect">
            <a:avLst/>
          </a:prstGeom>
        </p:spPr>
      </p:pic>
      <p:pic>
        <p:nvPicPr>
          <p:cNvPr id="14" name="Рисунок 13" descr="тарковский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99992" y="1124744"/>
            <a:ext cx="1276747" cy="1440000"/>
          </a:xfrm>
          <a:prstGeom prst="rect">
            <a:avLst/>
          </a:prstGeom>
        </p:spPr>
      </p:pic>
      <p:pic>
        <p:nvPicPr>
          <p:cNvPr id="15" name="Рисунок 14" descr="феллини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946" r="-6709"/>
          <a:stretch>
            <a:fillRect/>
          </a:stretch>
        </p:blipFill>
        <p:spPr>
          <a:xfrm>
            <a:off x="7020272" y="2564904"/>
            <a:ext cx="1373992" cy="1100935"/>
          </a:xfrm>
          <a:prstGeom prst="rect">
            <a:avLst/>
          </a:prstGeom>
        </p:spPr>
      </p:pic>
      <p:pic>
        <p:nvPicPr>
          <p:cNvPr id="16" name="Рисунок 15" descr="Хичхок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6176" y="1124744"/>
            <a:ext cx="1188000" cy="1410171"/>
          </a:xfrm>
          <a:prstGeom prst="rect">
            <a:avLst/>
          </a:prstGeom>
        </p:spPr>
      </p:pic>
      <p:pic>
        <p:nvPicPr>
          <p:cNvPr id="17" name="Рисунок 16" descr="чаплин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5301208"/>
            <a:ext cx="1188000" cy="1410937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4283968" y="2924944"/>
            <a:ext cx="0" cy="3528392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92D050"/>
                </a:solidFill>
              </a:rPr>
              <a:t>What are the names of the most famous directors? 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52578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                            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51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      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1. Charlie	 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a.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Chaplin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		             2. Sergei	 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b.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Bondarchuk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3. Steven      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c.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Spielberg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4. Woody	 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d.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Allen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5. Vladimir	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e.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Menshov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6. Andrei	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f.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Tarkovsky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7. Alfred	 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g.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Hitchcock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8. Federico	 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h.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Fellini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9. Nikita	 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i.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Mikhalkov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                    10. </a:t>
            </a:r>
            <a:r>
              <a:rPr lang="en-US" sz="8000" b="1" dirty="0" smtClean="0">
                <a:solidFill>
                  <a:srgbClr val="92D050"/>
                </a:solidFill>
                <a:latin typeface="Arial Rounded MT Bold" pitchFamily="34" charset="0"/>
              </a:rPr>
              <a:t>James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	   </a:t>
            </a:r>
            <a:r>
              <a:rPr lang="ru-RU" sz="7400" b="1" dirty="0" smtClean="0">
                <a:solidFill>
                  <a:srgbClr val="92D050"/>
                </a:solidFill>
                <a:latin typeface="Arial Rounded MT Bold" pitchFamily="34" charset="0"/>
              </a:rPr>
              <a:t>   </a:t>
            </a:r>
            <a:r>
              <a:rPr lang="en-US" sz="7400" b="1" dirty="0" smtClean="0">
                <a:solidFill>
                  <a:srgbClr val="92D050"/>
                </a:solidFill>
                <a:latin typeface="Arial Rounded MT Bold" pitchFamily="34" charset="0"/>
              </a:rPr>
              <a:t>j. Cameron</a:t>
            </a:r>
          </a:p>
          <a:p>
            <a:pPr>
              <a:buNone/>
            </a:pPr>
            <a:endParaRPr lang="en-US" sz="3600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>
              <a:buNone/>
            </a:pPr>
            <a:r>
              <a:rPr lang="en-US" sz="3600" dirty="0" smtClean="0">
                <a:latin typeface="Arial Rounded MT Bold" pitchFamily="34" charset="0"/>
              </a:rPr>
              <a:t>                                                                           </a:t>
            </a:r>
          </a:p>
        </p:txBody>
      </p:sp>
      <p:pic>
        <p:nvPicPr>
          <p:cNvPr id="7" name="Рисунок 6" descr="Бондарчук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1188000" cy="1450538"/>
          </a:xfrm>
          <a:prstGeom prst="rect">
            <a:avLst/>
          </a:prstGeom>
        </p:spPr>
      </p:pic>
      <p:pic>
        <p:nvPicPr>
          <p:cNvPr id="9" name="Рисунок 8" descr="Вудди Аллен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369" r="-6554"/>
          <a:stretch>
            <a:fillRect/>
          </a:stretch>
        </p:blipFill>
        <p:spPr>
          <a:xfrm>
            <a:off x="1475656" y="1052736"/>
            <a:ext cx="1196245" cy="1440000"/>
          </a:xfrm>
          <a:prstGeom prst="rect">
            <a:avLst/>
          </a:prstGeom>
        </p:spPr>
      </p:pic>
      <p:pic>
        <p:nvPicPr>
          <p:cNvPr id="10" name="Рисунок 9" descr="Камерон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5377975"/>
            <a:ext cx="1188000" cy="1480025"/>
          </a:xfrm>
          <a:prstGeom prst="rect">
            <a:avLst/>
          </a:prstGeom>
        </p:spPr>
      </p:pic>
      <p:pic>
        <p:nvPicPr>
          <p:cNvPr id="11" name="Рисунок 10" descr="Меншов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7824" y="1124744"/>
            <a:ext cx="1202431" cy="1440000"/>
          </a:xfrm>
          <a:prstGeom prst="rect">
            <a:avLst/>
          </a:prstGeom>
        </p:spPr>
      </p:pic>
      <p:pic>
        <p:nvPicPr>
          <p:cNvPr id="12" name="Рисунок 11" descr="михалков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64288" y="3789040"/>
            <a:ext cx="1188000" cy="1407222"/>
          </a:xfrm>
          <a:prstGeom prst="rect">
            <a:avLst/>
          </a:prstGeom>
        </p:spPr>
      </p:pic>
      <p:pic>
        <p:nvPicPr>
          <p:cNvPr id="13" name="Рисунок 12" descr="Спилберг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2564904"/>
            <a:ext cx="1329783" cy="1080000"/>
          </a:xfrm>
          <a:prstGeom prst="rect">
            <a:avLst/>
          </a:prstGeom>
        </p:spPr>
      </p:pic>
      <p:pic>
        <p:nvPicPr>
          <p:cNvPr id="14" name="Рисунок 13" descr="тарковский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99992" y="1124744"/>
            <a:ext cx="1276747" cy="1440000"/>
          </a:xfrm>
          <a:prstGeom prst="rect">
            <a:avLst/>
          </a:prstGeom>
        </p:spPr>
      </p:pic>
      <p:pic>
        <p:nvPicPr>
          <p:cNvPr id="15" name="Рисунок 14" descr="феллини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946" r="-6709"/>
          <a:stretch>
            <a:fillRect/>
          </a:stretch>
        </p:blipFill>
        <p:spPr>
          <a:xfrm>
            <a:off x="7020272" y="2564904"/>
            <a:ext cx="1373992" cy="1100935"/>
          </a:xfrm>
          <a:prstGeom prst="rect">
            <a:avLst/>
          </a:prstGeom>
        </p:spPr>
      </p:pic>
      <p:pic>
        <p:nvPicPr>
          <p:cNvPr id="16" name="Рисунок 15" descr="Хичхок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6176" y="1124744"/>
            <a:ext cx="1188000" cy="1410171"/>
          </a:xfrm>
          <a:prstGeom prst="rect">
            <a:avLst/>
          </a:prstGeom>
        </p:spPr>
      </p:pic>
      <p:pic>
        <p:nvPicPr>
          <p:cNvPr id="17" name="Рисунок 16" descr="чаплин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5301208"/>
            <a:ext cx="1188000" cy="1410937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4283968" y="2924944"/>
            <a:ext cx="0" cy="3528392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donna - Hollywood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534400" y="6211529"/>
            <a:ext cx="609600" cy="609600"/>
          </a:xfrm>
          <a:prstGeom prst="rect">
            <a:avLst/>
          </a:prstGeom>
        </p:spPr>
      </p:pic>
      <p:pic>
        <p:nvPicPr>
          <p:cNvPr id="1026" name="Picture 2" descr="C:\Users\Sanek\Desktop\ПрезентацияАнгл\peg1-stars-hollywood-sig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anek\Desktop\ПрезентацияАнгл\Warner_Bros 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767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anek\Desktop\ПрезентацияАнгл\Ппрере\1369821806_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11" y="2286000"/>
            <a:ext cx="4074089" cy="3055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anek\Desktop\ПрезентацияАнгл\mgm-logo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975" y="0"/>
            <a:ext cx="3121025" cy="234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anek\Desktop\ПрезентацияАнгл\Ппрере\6078d654dadf2384fb42f73ed3c731f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975" y="2341563"/>
            <a:ext cx="3147053" cy="412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anek\Desktop\ПрезентацияАнгл\20th_Century_FOX_Home_Entertainment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794" y="8630"/>
            <a:ext cx="3834411" cy="255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Sanek\Desktop\ПрезентацияАнгл\Ппрере\Киану-Ривз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794" y="2564904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Sanek\Desktop\ПрезентацияАнгл\20090516214215!Universal_logo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374" y="3427834"/>
            <a:ext cx="9160522" cy="343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Sanek\Desktop\ПрезентацияАнгл\Ппрере\12855907597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60901" y="-35893"/>
            <a:ext cx="3509128" cy="355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Sanek\Desktop\ПрезентацияАнгл\Ппрере\kinopoisk.ru-Angelina-Jolie-777572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5893"/>
            <a:ext cx="2925482" cy="358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Sanek\Desktop\ПрезентацияАнгл\Ппрере\27360622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5482" y="-9609"/>
            <a:ext cx="2755430" cy="355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34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8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25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25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75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75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75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75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25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4500"/>
                            </p:stCondLst>
                            <p:childTnLst>
                              <p:par>
                                <p:cTn id="5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75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755">
                <p:cTn id="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20 век фокс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404" y="4293096"/>
            <a:ext cx="2033582" cy="1260000"/>
          </a:xfrm>
          <a:prstGeom prst="rect">
            <a:avLst/>
          </a:prstGeom>
        </p:spPr>
      </p:pic>
      <p:pic>
        <p:nvPicPr>
          <p:cNvPr id="10" name="Рисунок 9" descr="Том Хенк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40152" y="3140968"/>
            <a:ext cx="1796906" cy="14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AMERICAN CINEMA</a:t>
            </a:r>
            <a:endParaRPr lang="ru-RU" sz="5400" dirty="0"/>
          </a:p>
        </p:txBody>
      </p:sp>
      <p:pic>
        <p:nvPicPr>
          <p:cNvPr id="4" name="Содержимое 3" descr="BRAD_s.jpg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43808" y="3429000"/>
            <a:ext cx="1430160" cy="1909920"/>
          </a:xfrm>
        </p:spPr>
      </p:pic>
      <p:pic>
        <p:nvPicPr>
          <p:cNvPr id="9" name="Рисунок 8" descr="Робертс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628800"/>
            <a:ext cx="1430272" cy="1764000"/>
          </a:xfrm>
          <a:prstGeom prst="rect">
            <a:avLst/>
          </a:prstGeom>
        </p:spPr>
      </p:pic>
      <p:pic>
        <p:nvPicPr>
          <p:cNvPr id="12" name="Рисунок 11" descr="парамаунт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04" y="1556792"/>
            <a:ext cx="1620627" cy="1296000"/>
          </a:xfrm>
          <a:prstGeom prst="rect">
            <a:avLst/>
          </a:prstGeom>
        </p:spPr>
      </p:pic>
      <p:pic>
        <p:nvPicPr>
          <p:cNvPr id="13" name="Рисунок 12" descr="коламбиа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5238000"/>
            <a:ext cx="1512445" cy="1620000"/>
          </a:xfrm>
          <a:prstGeom prst="rect">
            <a:avLst/>
          </a:prstGeom>
        </p:spPr>
      </p:pic>
      <p:pic>
        <p:nvPicPr>
          <p:cNvPr id="14" name="Рисунок 13" descr="Уорнер  бр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2996952"/>
            <a:ext cx="1868992" cy="1188000"/>
          </a:xfrm>
          <a:prstGeom prst="rect">
            <a:avLst/>
          </a:prstGeom>
        </p:spPr>
      </p:pic>
      <p:pic>
        <p:nvPicPr>
          <p:cNvPr id="15" name="Рисунок 14" descr="чаплин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484784"/>
            <a:ext cx="1483339" cy="1656000"/>
          </a:xfrm>
          <a:prstGeom prst="rect">
            <a:avLst/>
          </a:prstGeom>
        </p:spPr>
      </p:pic>
      <p:pic>
        <p:nvPicPr>
          <p:cNvPr id="7" name="Рисунок 6" descr="Kameron-Diaz-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3212976"/>
            <a:ext cx="1176000" cy="1643452"/>
          </a:xfrm>
          <a:prstGeom prst="rect">
            <a:avLst/>
          </a:prstGeom>
        </p:spPr>
      </p:pic>
      <p:pic>
        <p:nvPicPr>
          <p:cNvPr id="21" name="Рисунок 20" descr="Мел Гибсон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923096"/>
            <a:ext cx="1526066" cy="1764000"/>
          </a:xfrm>
          <a:prstGeom prst="rect">
            <a:avLst/>
          </a:prstGeom>
        </p:spPr>
      </p:pic>
      <p:pic>
        <p:nvPicPr>
          <p:cNvPr id="24" name="Рисунок 23" descr="Энистон.jp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559"/>
          <a:stretch>
            <a:fillRect/>
          </a:stretch>
        </p:blipFill>
        <p:spPr>
          <a:xfrm>
            <a:off x="7668339" y="4941167"/>
            <a:ext cx="1319386" cy="1656000"/>
          </a:xfrm>
          <a:prstGeom prst="rect">
            <a:avLst/>
          </a:prstGeom>
        </p:spPr>
      </p:pic>
      <p:pic>
        <p:nvPicPr>
          <p:cNvPr id="25" name="Рисунок 24" descr="голливуд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156176" y="1556792"/>
            <a:ext cx="1929600" cy="1440000"/>
          </a:xfrm>
          <a:prstGeom prst="rect">
            <a:avLst/>
          </a:prstGeom>
        </p:spPr>
      </p:pic>
      <p:pic>
        <p:nvPicPr>
          <p:cNvPr id="6" name="Рисунок 5" descr="Анджелина.jp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39952" y="4934996"/>
            <a:ext cx="1402258" cy="1764992"/>
          </a:xfrm>
          <a:prstGeom prst="rect">
            <a:avLst/>
          </a:prstGeom>
        </p:spPr>
      </p:pic>
      <p:pic>
        <p:nvPicPr>
          <p:cNvPr id="8" name="Рисунок 7" descr="леонардо.jp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12360" y="2996952"/>
            <a:ext cx="1205574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‘Opinion’ Phrases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I  think …</a:t>
            </a:r>
          </a:p>
          <a:p>
            <a:pPr>
              <a:buNone/>
            </a:pPr>
            <a:r>
              <a:rPr lang="en-US" sz="4000" b="1" dirty="0" smtClean="0"/>
              <a:t>I consider …</a:t>
            </a:r>
          </a:p>
          <a:p>
            <a:pPr>
              <a:buNone/>
            </a:pPr>
            <a:r>
              <a:rPr lang="en-US" sz="4000" b="1" dirty="0" smtClean="0"/>
              <a:t>In my opinion …</a:t>
            </a:r>
          </a:p>
          <a:p>
            <a:pPr>
              <a:buNone/>
            </a:pPr>
            <a:r>
              <a:rPr lang="en-US" sz="4000" b="1" dirty="0" smtClean="0"/>
              <a:t>			I personally think …</a:t>
            </a:r>
          </a:p>
          <a:p>
            <a:pPr>
              <a:buNone/>
            </a:pPr>
            <a:r>
              <a:rPr lang="en-US" sz="4000" b="1" dirty="0" smtClean="0"/>
              <a:t>			To my mind …</a:t>
            </a:r>
          </a:p>
          <a:p>
            <a:pPr>
              <a:buNone/>
            </a:pPr>
            <a:r>
              <a:rPr lang="en-US" sz="4000" b="1" dirty="0" smtClean="0"/>
              <a:t>			In my view …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 Hollywood Walk of Fame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Содержимое 5" descr="гора голлиуд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55776" y="1196752"/>
            <a:ext cx="3797468" cy="2844000"/>
          </a:xfrm>
        </p:spPr>
      </p:pic>
      <p:pic>
        <p:nvPicPr>
          <p:cNvPr id="7" name="Рисунок 6" descr="Hollywood-Walk-of-Fame-1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8341" y="1772816"/>
            <a:ext cx="2745659" cy="3276008"/>
          </a:xfrm>
          <a:prstGeom prst="rect">
            <a:avLst/>
          </a:prstGeom>
        </p:spPr>
      </p:pic>
      <p:pic>
        <p:nvPicPr>
          <p:cNvPr id="11" name="Рисунок 10" descr="Hollywood-Walk-of-Fame-3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2936"/>
            <a:ext cx="2520280" cy="3240008"/>
          </a:xfrm>
          <a:prstGeom prst="rect">
            <a:avLst/>
          </a:prstGeom>
        </p:spPr>
      </p:pic>
      <p:pic>
        <p:nvPicPr>
          <p:cNvPr id="12" name="Рисунок 11" descr="lЗвезда киану Ривз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26688" y="4725144"/>
            <a:ext cx="1463040" cy="1482658"/>
          </a:xfrm>
          <a:prstGeom prst="rect">
            <a:avLst/>
          </a:prstGeom>
        </p:spPr>
      </p:pic>
      <p:pic>
        <p:nvPicPr>
          <p:cNvPr id="13" name="Рисунок 12" descr="Hollywood-Walk-of-Fame-33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6136" y="5178441"/>
            <a:ext cx="1671089" cy="15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04" y="1196752"/>
            <a:ext cx="9142295" cy="5357232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sz="4000" dirty="0" smtClean="0"/>
              <a:t> </a:t>
            </a:r>
            <a:r>
              <a:rPr lang="en-US" sz="3200" dirty="0" smtClean="0">
                <a:solidFill>
                  <a:srgbClr val="92D050"/>
                </a:solidFill>
                <a:latin typeface="Arial Rounded MT Bold" panose="020F0704030504030204" pitchFamily="34" charset="0"/>
              </a:rPr>
              <a:t>A)</a:t>
            </a:r>
            <a:r>
              <a:rPr lang="en-US" sz="3200" dirty="0" smtClean="0">
                <a:latin typeface="Arial Rounded MT Bold" panose="020F0704030504030204" pitchFamily="34" charset="0"/>
              </a:rPr>
              <a:t> magnificent</a:t>
            </a:r>
            <a:r>
              <a:rPr lang="en-US" sz="3200" dirty="0">
                <a:latin typeface="Arial Rounded MT Bold" panose="020F0704030504030204" pitchFamily="34" charset="0"/>
              </a:rPr>
              <a:t>, superb, wonderful</a:t>
            </a:r>
            <a:r>
              <a:rPr lang="en-US" sz="3200" dirty="0" smtClean="0">
                <a:latin typeface="Arial Rounded MT Bold" panose="020F0704030504030204" pitchFamily="34" charset="0"/>
              </a:rPr>
              <a:t>,</a:t>
            </a:r>
          </a:p>
          <a:p>
            <a:pPr marL="137160" indent="0">
              <a:buNone/>
            </a:pPr>
            <a:r>
              <a:rPr lang="en-US" sz="3200" dirty="0">
                <a:latin typeface="Arial Rounded MT Bold" panose="020F0704030504030204" pitchFamily="34" charset="0"/>
              </a:rPr>
              <a:t> </a:t>
            </a:r>
            <a:r>
              <a:rPr lang="en-US" sz="3200" dirty="0" smtClean="0">
                <a:latin typeface="Arial Rounded MT Bold" panose="020F0704030504030204" pitchFamily="34" charset="0"/>
              </a:rPr>
              <a:t>     fantastic</a:t>
            </a:r>
            <a:r>
              <a:rPr lang="en-US" sz="3200" dirty="0">
                <a:latin typeface="Arial Rounded MT Bold" panose="020F0704030504030204" pitchFamily="34" charset="0"/>
              </a:rPr>
              <a:t>, astonishing, excellent</a:t>
            </a:r>
            <a:r>
              <a:rPr lang="en-US" sz="3200" dirty="0" smtClean="0">
                <a:latin typeface="Arial Rounded MT Bold" panose="020F0704030504030204" pitchFamily="34" charset="0"/>
              </a:rPr>
              <a:t>,</a:t>
            </a:r>
          </a:p>
          <a:p>
            <a:pPr marL="137160" indent="0">
              <a:buNone/>
            </a:pPr>
            <a:r>
              <a:rPr lang="en-US" sz="3200" dirty="0">
                <a:latin typeface="Arial Rounded MT Bold" panose="020F0704030504030204" pitchFamily="34" charset="0"/>
              </a:rPr>
              <a:t> </a:t>
            </a:r>
            <a:r>
              <a:rPr lang="en-US" sz="3200" dirty="0" smtClean="0">
                <a:latin typeface="Arial Rounded MT Bold" panose="020F0704030504030204" pitchFamily="34" charset="0"/>
              </a:rPr>
              <a:t>     </a:t>
            </a:r>
            <a:r>
              <a:rPr lang="en-US" sz="3200" dirty="0">
                <a:latin typeface="Arial Rounded MT Bold" panose="020F0704030504030204" pitchFamily="34" charset="0"/>
              </a:rPr>
              <a:t>extraordinary, </a:t>
            </a:r>
            <a:r>
              <a:rPr lang="en-US" sz="3200" b="1" dirty="0">
                <a:latin typeface="Arial Rounded MT Bold" panose="020F0704030504030204" pitchFamily="34" charset="0"/>
              </a:rPr>
              <a:t>rotten</a:t>
            </a:r>
            <a:r>
              <a:rPr lang="en-US" sz="3200" dirty="0">
                <a:latin typeface="Arial Rounded MT Bold" panose="020F0704030504030204" pitchFamily="34" charset="0"/>
              </a:rPr>
              <a:t>, impressive</a:t>
            </a:r>
            <a:r>
              <a:rPr lang="en-US" sz="3200" dirty="0" smtClean="0">
                <a:latin typeface="Arial Rounded MT Bold" panose="020F0704030504030204" pitchFamily="34" charset="0"/>
              </a:rPr>
              <a:t>,</a:t>
            </a:r>
          </a:p>
          <a:p>
            <a:pPr marL="137160" indent="0">
              <a:buNone/>
            </a:pPr>
            <a:r>
              <a:rPr lang="en-US" sz="3200" dirty="0">
                <a:latin typeface="Arial Rounded MT Bold" panose="020F0704030504030204" pitchFamily="34" charset="0"/>
              </a:rPr>
              <a:t> </a:t>
            </a:r>
            <a:r>
              <a:rPr lang="en-US" sz="3200" dirty="0" smtClean="0">
                <a:latin typeface="Arial Rounded MT Bold" panose="020F0704030504030204" pitchFamily="34" charset="0"/>
              </a:rPr>
              <a:t>     marvellous</a:t>
            </a:r>
            <a:r>
              <a:rPr lang="en-US" sz="3200" dirty="0">
                <a:latin typeface="Arial Rounded MT Bold" panose="020F0704030504030204" pitchFamily="34" charset="0"/>
              </a:rPr>
              <a:t>, </a:t>
            </a:r>
            <a:r>
              <a:rPr lang="en-US" sz="3200" dirty="0" smtClean="0">
                <a:latin typeface="Arial Rounded MT Bold" panose="020F0704030504030204" pitchFamily="34" charset="0"/>
              </a:rPr>
              <a:t>splendid</a:t>
            </a:r>
            <a:endParaRPr lang="ru-RU" sz="3200" dirty="0"/>
          </a:p>
          <a:p>
            <a:pPr marL="137160" indent="0">
              <a:buNone/>
            </a:pPr>
            <a:r>
              <a:rPr lang="en-US" sz="3200" dirty="0">
                <a:solidFill>
                  <a:srgbClr val="92D050"/>
                </a:solidFill>
                <a:latin typeface="Arial Rounded MT Bold" panose="020F0704030504030204" pitchFamily="34" charset="0"/>
              </a:rPr>
              <a:t>B)</a:t>
            </a:r>
            <a:r>
              <a:rPr lang="en-US" sz="3200" dirty="0">
                <a:latin typeface="Arial Rounded MT Bold" panose="020F0704030504030204" pitchFamily="34" charset="0"/>
              </a:rPr>
              <a:t> </a:t>
            </a:r>
            <a:r>
              <a:rPr lang="en-US" sz="3200" dirty="0" smtClean="0">
                <a:latin typeface="Arial Rounded MT Bold" panose="020F0704030504030204" pitchFamily="34" charset="0"/>
              </a:rPr>
              <a:t> boring</a:t>
            </a:r>
            <a:r>
              <a:rPr lang="en-US" sz="3200" dirty="0">
                <a:latin typeface="Arial Rounded MT Bold" panose="020F0704030504030204" pitchFamily="34" charset="0"/>
              </a:rPr>
              <a:t>, rotten, frightful, lousy</a:t>
            </a:r>
            <a:r>
              <a:rPr lang="en-US" sz="3200" dirty="0" smtClean="0">
                <a:latin typeface="Arial Rounded MT Bold" panose="020F0704030504030204" pitchFamily="34" charset="0"/>
              </a:rPr>
              <a:t>,</a:t>
            </a:r>
          </a:p>
          <a:p>
            <a:pPr marL="137160" indent="0">
              <a:buNone/>
            </a:pPr>
            <a:r>
              <a:rPr lang="en-US" sz="3200" dirty="0">
                <a:latin typeface="Arial Rounded MT Bold" panose="020F0704030504030204" pitchFamily="34" charset="0"/>
              </a:rPr>
              <a:t> </a:t>
            </a:r>
            <a:r>
              <a:rPr lang="en-US" sz="3200" dirty="0" smtClean="0">
                <a:latin typeface="Arial Rounded MT Bold" panose="020F0704030504030204" pitchFamily="34" charset="0"/>
              </a:rPr>
              <a:t>    </a:t>
            </a:r>
            <a:r>
              <a:rPr lang="en-US" sz="3200" b="1" dirty="0" smtClean="0">
                <a:latin typeface="Arial Rounded MT Bold" panose="020F0704030504030204" pitchFamily="34" charset="0"/>
              </a:rPr>
              <a:t>outstandin</a:t>
            </a:r>
            <a:r>
              <a:rPr lang="en-US" sz="3200" dirty="0" smtClean="0">
                <a:latin typeface="Arial Rounded MT Bold" panose="020F0704030504030204" pitchFamily="34" charset="0"/>
              </a:rPr>
              <a:t>g</a:t>
            </a:r>
            <a:r>
              <a:rPr lang="en-US" sz="3200" dirty="0">
                <a:latin typeface="Arial Rounded MT Bold" panose="020F0704030504030204" pitchFamily="34" charset="0"/>
              </a:rPr>
              <a:t>, horrible, bad, awful, </a:t>
            </a:r>
            <a:r>
              <a:rPr lang="en-US" sz="3200" dirty="0" smtClean="0">
                <a:latin typeface="Arial Rounded MT Bold" panose="020F0704030504030204" pitchFamily="34" charset="0"/>
              </a:rPr>
              <a:t>dreadful</a:t>
            </a:r>
            <a:endParaRPr lang="ru-RU" sz="3200" dirty="0"/>
          </a:p>
          <a:p>
            <a:pPr marL="137160" indent="0">
              <a:buNone/>
            </a:pPr>
            <a:r>
              <a:rPr lang="en-US" sz="3200" dirty="0">
                <a:solidFill>
                  <a:srgbClr val="92D050"/>
                </a:solidFill>
                <a:latin typeface="Arial Rounded MT Bold" panose="020F0704030504030204" pitchFamily="34" charset="0"/>
              </a:rPr>
              <a:t>C)</a:t>
            </a:r>
            <a:r>
              <a:rPr lang="en-US" sz="3200" dirty="0">
                <a:latin typeface="Arial Rounded MT Bold" panose="020F0704030504030204" pitchFamily="34" charset="0"/>
              </a:rPr>
              <a:t> </a:t>
            </a:r>
            <a:r>
              <a:rPr lang="en-US" sz="3200" dirty="0" smtClean="0">
                <a:latin typeface="Arial Rounded MT Bold" panose="020F0704030504030204" pitchFamily="34" charset="0"/>
              </a:rPr>
              <a:t> not </a:t>
            </a:r>
            <a:r>
              <a:rPr lang="en-US" sz="3200" dirty="0">
                <a:latin typeface="Arial Rounded MT Bold" panose="020F0704030504030204" pitchFamily="34" charset="0"/>
              </a:rPr>
              <a:t>bad, </a:t>
            </a:r>
            <a:r>
              <a:rPr lang="en-US" sz="3200" b="1" dirty="0">
                <a:latin typeface="Arial Rounded MT Bold" panose="020F0704030504030204" pitchFamily="34" charset="0"/>
              </a:rPr>
              <a:t>great</a:t>
            </a:r>
            <a:r>
              <a:rPr lang="en-US" sz="3200" dirty="0">
                <a:latin typeface="Arial Rounded MT Bold" panose="020F0704030504030204" pitchFamily="34" charset="0"/>
              </a:rPr>
              <a:t>, nothing special, </a:t>
            </a:r>
            <a:r>
              <a:rPr lang="en-US" sz="3200" dirty="0" smtClean="0">
                <a:latin typeface="Arial Rounded MT Bold" panose="020F0704030504030204" pitchFamily="34" charset="0"/>
              </a:rPr>
              <a:t>nothing</a:t>
            </a:r>
          </a:p>
          <a:p>
            <a:pPr marL="137160" indent="0">
              <a:buNone/>
            </a:pPr>
            <a:r>
              <a:rPr lang="en-US" sz="3200" dirty="0">
                <a:latin typeface="Arial Rounded MT Bold" panose="020F0704030504030204" pitchFamily="34" charset="0"/>
              </a:rPr>
              <a:t> </a:t>
            </a:r>
            <a:r>
              <a:rPr lang="en-US" sz="3200" dirty="0" smtClean="0">
                <a:latin typeface="Arial Rounded MT Bold" panose="020F0704030504030204" pitchFamily="34" charset="0"/>
              </a:rPr>
              <a:t>     to </a:t>
            </a:r>
            <a:r>
              <a:rPr lang="en-US" sz="3200" dirty="0">
                <a:latin typeface="Arial Rounded MT Bold" panose="020F0704030504030204" pitchFamily="34" charset="0"/>
              </a:rPr>
              <a:t>write home </a:t>
            </a:r>
            <a:r>
              <a:rPr lang="en-US" sz="3200" dirty="0" smtClean="0">
                <a:latin typeface="Arial Rounded MT Bold" panose="020F0704030504030204" pitchFamily="34" charset="0"/>
              </a:rPr>
              <a:t>about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305113"/>
            <a:ext cx="73448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92D050"/>
                </a:solidFill>
                <a:latin typeface="Arial Black" panose="020B0A04020102020204" pitchFamily="34" charset="0"/>
              </a:rPr>
              <a:t>Which word is odd one? Why? </a:t>
            </a:r>
            <a:endParaRPr lang="ru-RU" sz="3200" dirty="0">
              <a:solidFill>
                <a:srgbClr val="92D050"/>
              </a:solidFill>
              <a:latin typeface="Arial Black" panose="020B0A04020102020204" pitchFamily="34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2492896"/>
            <a:ext cx="1368152" cy="554360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221088"/>
            <a:ext cx="2448272" cy="576000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4879433"/>
            <a:ext cx="1224136" cy="554360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3"/>
                </a:solidFill>
              </a:rPr>
              <a:t>“Training Studio’</a:t>
            </a:r>
            <a:endParaRPr lang="ru-RU" sz="4400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856984" cy="511256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/>
          </a:p>
        </p:txBody>
      </p:sp>
      <p:sp>
        <p:nvSpPr>
          <p:cNvPr id="4" name="Овал 3"/>
          <p:cNvSpPr/>
          <p:nvPr/>
        </p:nvSpPr>
        <p:spPr>
          <a:xfrm>
            <a:off x="3203848" y="2924944"/>
            <a:ext cx="2664296" cy="93610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Professions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2420888"/>
            <a:ext cx="2160000" cy="648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11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40152" y="1556792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3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1484784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2060"/>
                </a:solidFill>
                <a:latin typeface="Book Antiqua" pitchFamily="18" charset="0"/>
              </a:rPr>
              <a:t>1</a:t>
            </a:r>
            <a:endParaRPr lang="ru-RU" sz="2000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3356992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5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372200" y="2492896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002060"/>
                </a:solidFill>
              </a:rPr>
              <a:t>4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63888" y="1268760"/>
            <a:ext cx="2160000" cy="64807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2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83568" y="3284984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10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716016" y="5301208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2060"/>
                </a:solidFill>
                <a:latin typeface="Book Antiqua" pitchFamily="18" charset="0"/>
              </a:rPr>
              <a:t>7</a:t>
            </a:r>
            <a:endParaRPr lang="ru-RU" sz="2400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339752" y="5301208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8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403648" y="4149080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9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652120" y="4221088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6</a:t>
            </a:r>
            <a:endParaRPr lang="ru-RU" sz="2000" b="1" dirty="0">
              <a:solidFill>
                <a:srgbClr val="002060"/>
              </a:solidFill>
            </a:endParaRPr>
          </a:p>
        </p:txBody>
      </p:sp>
      <p:cxnSp>
        <p:nvCxnSpPr>
          <p:cNvPr id="32" name="Прямая соединительная линия 31"/>
          <p:cNvCxnSpPr>
            <a:stCxn id="4" idx="0"/>
          </p:cNvCxnSpPr>
          <p:nvPr/>
        </p:nvCxnSpPr>
        <p:spPr>
          <a:xfrm flipV="1">
            <a:off x="4535996" y="1916832"/>
            <a:ext cx="36004" cy="1008112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4" idx="7"/>
          </p:cNvCxnSpPr>
          <p:nvPr/>
        </p:nvCxnSpPr>
        <p:spPr>
          <a:xfrm flipV="1">
            <a:off x="5477967" y="2204864"/>
            <a:ext cx="606201" cy="857169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4" idx="1"/>
          </p:cNvCxnSpPr>
          <p:nvPr/>
        </p:nvCxnSpPr>
        <p:spPr>
          <a:xfrm flipH="1" flipV="1">
            <a:off x="2915816" y="2204864"/>
            <a:ext cx="678209" cy="857169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5796136" y="2636912"/>
            <a:ext cx="576064" cy="57606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endCxn id="16" idx="1"/>
          </p:cNvCxnSpPr>
          <p:nvPr/>
        </p:nvCxnSpPr>
        <p:spPr>
          <a:xfrm>
            <a:off x="5796136" y="3573016"/>
            <a:ext cx="504056" cy="107976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 flipV="1">
            <a:off x="2555776" y="2636912"/>
            <a:ext cx="720080" cy="57606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4" idx="3"/>
          </p:cNvCxnSpPr>
          <p:nvPr/>
        </p:nvCxnSpPr>
        <p:spPr>
          <a:xfrm flipH="1">
            <a:off x="2915816" y="3723959"/>
            <a:ext cx="678209" cy="425121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stCxn id="4" idx="5"/>
          </p:cNvCxnSpPr>
          <p:nvPr/>
        </p:nvCxnSpPr>
        <p:spPr>
          <a:xfrm>
            <a:off x="5477967" y="3723959"/>
            <a:ext cx="822225" cy="497129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3851920" y="3861048"/>
            <a:ext cx="360040" cy="144016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4860032" y="3861048"/>
            <a:ext cx="504056" cy="144016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H="1">
            <a:off x="2843808" y="3573016"/>
            <a:ext cx="432048" cy="72008"/>
          </a:xfrm>
          <a:prstGeom prst="line">
            <a:avLst/>
          </a:prstGeom>
          <a:ln w="349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 animBg="1"/>
      <p:bldP spid="7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3"/>
                </a:solidFill>
              </a:rPr>
              <a:t>“Training Studio”</a:t>
            </a:r>
            <a:endParaRPr lang="ru-RU" sz="4400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856984" cy="511256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/>
          </a:p>
        </p:txBody>
      </p:sp>
      <p:sp>
        <p:nvSpPr>
          <p:cNvPr id="4" name="Овал 3"/>
          <p:cNvSpPr/>
          <p:nvPr/>
        </p:nvSpPr>
        <p:spPr>
          <a:xfrm>
            <a:off x="3203848" y="2924944"/>
            <a:ext cx="2664296" cy="93610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Professions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2420888"/>
            <a:ext cx="2160000" cy="648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11 director of photography</a:t>
            </a:r>
            <a:endParaRPr lang="ru-RU" sz="2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40152" y="1556792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rgbClr val="002060"/>
                </a:solidFill>
                <a:latin typeface="Arial Black" panose="020B0A04020102020204" pitchFamily="34" charset="0"/>
              </a:rPr>
              <a:t>3</a:t>
            </a: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   actor</a:t>
            </a:r>
            <a:endParaRPr lang="ru-RU" sz="2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1484712"/>
            <a:ext cx="2160000" cy="64807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1 scriptwriter</a:t>
            </a:r>
            <a:endParaRPr lang="ru-RU" sz="2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3356992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5      costume designer</a:t>
            </a:r>
            <a:endParaRPr lang="ru-RU" sz="2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372200" y="2492896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4  </a:t>
            </a:r>
            <a:r>
              <a:rPr lang="en-US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make - up    </a:t>
            </a:r>
            <a:r>
              <a:rPr lang="en-US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artist</a:t>
            </a:r>
            <a:endParaRPr lang="ru-RU" sz="2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63888" y="1268760"/>
            <a:ext cx="2160000" cy="64807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AutoNum type="arabicPlain" startAt="2"/>
            </a:pP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boom</a:t>
            </a:r>
          </a:p>
          <a:p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  operator</a:t>
            </a:r>
            <a:endParaRPr lang="ru-RU" sz="2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83568" y="3284984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10 director</a:t>
            </a:r>
            <a:endParaRPr lang="ru-RU" sz="2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716136" y="5337248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7 actress</a:t>
            </a:r>
            <a:endParaRPr lang="ru-RU" sz="2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339752" y="5301208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8    editor</a:t>
            </a:r>
            <a:endParaRPr lang="ru-RU" sz="2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403648" y="4149080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9 producer</a:t>
            </a:r>
            <a:endParaRPr lang="ru-RU" sz="2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652120" y="4221088"/>
            <a:ext cx="2160000" cy="64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6 stuntman</a:t>
            </a:r>
            <a:endParaRPr lang="ru-RU" sz="2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32" name="Прямая соединительная линия 31"/>
          <p:cNvCxnSpPr>
            <a:stCxn id="4" idx="0"/>
          </p:cNvCxnSpPr>
          <p:nvPr/>
        </p:nvCxnSpPr>
        <p:spPr>
          <a:xfrm flipV="1">
            <a:off x="4535996" y="1916832"/>
            <a:ext cx="36004" cy="1008112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4" idx="7"/>
          </p:cNvCxnSpPr>
          <p:nvPr/>
        </p:nvCxnSpPr>
        <p:spPr>
          <a:xfrm flipV="1">
            <a:off x="5477967" y="2204864"/>
            <a:ext cx="606201" cy="857169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4" idx="1"/>
          </p:cNvCxnSpPr>
          <p:nvPr/>
        </p:nvCxnSpPr>
        <p:spPr>
          <a:xfrm flipH="1" flipV="1">
            <a:off x="2915816" y="2204864"/>
            <a:ext cx="678209" cy="857169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5796136" y="2636912"/>
            <a:ext cx="576064" cy="57606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endCxn id="16" idx="1"/>
          </p:cNvCxnSpPr>
          <p:nvPr/>
        </p:nvCxnSpPr>
        <p:spPr>
          <a:xfrm>
            <a:off x="5796136" y="3573016"/>
            <a:ext cx="504056" cy="107976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 flipV="1">
            <a:off x="2555776" y="2636912"/>
            <a:ext cx="720080" cy="57606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4" idx="3"/>
          </p:cNvCxnSpPr>
          <p:nvPr/>
        </p:nvCxnSpPr>
        <p:spPr>
          <a:xfrm flipH="1">
            <a:off x="2915816" y="3723959"/>
            <a:ext cx="678209" cy="425121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stCxn id="4" idx="5"/>
          </p:cNvCxnSpPr>
          <p:nvPr/>
        </p:nvCxnSpPr>
        <p:spPr>
          <a:xfrm>
            <a:off x="5477967" y="3723959"/>
            <a:ext cx="822225" cy="497129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3851920" y="3861048"/>
            <a:ext cx="360040" cy="144016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4860032" y="3861048"/>
            <a:ext cx="504056" cy="144016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H="1">
            <a:off x="2843808" y="3573016"/>
            <a:ext cx="432048" cy="72008"/>
          </a:xfrm>
          <a:prstGeom prst="line">
            <a:avLst/>
          </a:prstGeom>
          <a:ln w="349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332656"/>
            <a:ext cx="8928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Choose </a:t>
            </a:r>
            <a:r>
              <a:rPr lang="en-US" sz="3200" dirty="0">
                <a:solidFill>
                  <a:srgbClr val="92D050"/>
                </a:solidFill>
                <a:latin typeface="Arial Black" panose="020B0A04020102020204" pitchFamily="34" charset="0"/>
              </a:rPr>
              <a:t>the task you like best</a:t>
            </a:r>
            <a:endParaRPr lang="ru-RU" sz="3200" dirty="0">
              <a:solidFill>
                <a:srgbClr val="92D05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052736"/>
            <a:ext cx="856895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92D050"/>
                </a:solidFill>
                <a:latin typeface="Arial Rounded MT Bold" panose="020F0704030504030204" pitchFamily="34" charset="0"/>
              </a:rPr>
              <a:t>1. Express </a:t>
            </a:r>
            <a:r>
              <a:rPr lang="en-US" sz="2800" dirty="0">
                <a:solidFill>
                  <a:srgbClr val="92D050"/>
                </a:solidFill>
                <a:latin typeface="Arial Rounded MT Bold" panose="020F0704030504030204" pitchFamily="34" charset="0"/>
              </a:rPr>
              <a:t>the same idea using exclamatory sentences. </a:t>
            </a:r>
            <a:endParaRPr lang="en-US" sz="2800" dirty="0" smtClean="0">
              <a:solidFill>
                <a:srgbClr val="92D050"/>
              </a:solidFill>
              <a:latin typeface="Arial Rounded MT Bold" panose="020F0704030504030204" pitchFamily="34" charset="0"/>
            </a:endParaRPr>
          </a:p>
          <a:p>
            <a:endParaRPr lang="en-US" sz="2800" dirty="0" smtClean="0">
              <a:latin typeface="Arial Rounded MT Bold" panose="020F0704030504030204" pitchFamily="34" charset="0"/>
            </a:endParaRPr>
          </a:p>
          <a:p>
            <a:r>
              <a:rPr lang="en-US" sz="2800" dirty="0" smtClean="0">
                <a:solidFill>
                  <a:srgbClr val="00B0F0"/>
                </a:solidFill>
                <a:latin typeface="Arial Rounded MT Bold" panose="020F0704030504030204" pitchFamily="34" charset="0"/>
              </a:rPr>
              <a:t>2</a:t>
            </a:r>
            <a:r>
              <a:rPr lang="en-US" sz="2800" b="1" dirty="0">
                <a:solidFill>
                  <a:srgbClr val="00B0F0"/>
                </a:solidFill>
                <a:latin typeface="Arial Rounded MT Bold" panose="020F0704030504030204" pitchFamily="34" charset="0"/>
              </a:rPr>
              <a:t>. </a:t>
            </a:r>
            <a:r>
              <a:rPr lang="en-US" sz="2800" dirty="0">
                <a:solidFill>
                  <a:srgbClr val="00B0F0"/>
                </a:solidFill>
                <a:latin typeface="Arial Rounded MT Bold" panose="020F0704030504030204" pitchFamily="34" charset="0"/>
              </a:rPr>
              <a:t>You are reading a review of the new film. First you don’t like it very much, but while reading you like it more and more. How will the words change? </a:t>
            </a:r>
            <a:endParaRPr lang="en-US" sz="2800" dirty="0" smtClean="0">
              <a:solidFill>
                <a:srgbClr val="00B0F0"/>
              </a:solidFill>
              <a:latin typeface="Arial Rounded MT Bold" panose="020F0704030504030204" pitchFamily="34" charset="0"/>
            </a:endParaRPr>
          </a:p>
          <a:p>
            <a:endParaRPr lang="en-US" sz="2800" dirty="0" smtClean="0">
              <a:latin typeface="Arial Rounded MT Bold" panose="020F0704030504030204" pitchFamily="34" charset="0"/>
            </a:endParaRPr>
          </a:p>
          <a:p>
            <a:r>
              <a:rPr lang="en-US" sz="2800" dirty="0" smtClean="0">
                <a:solidFill>
                  <a:srgbClr val="92D050"/>
                </a:solidFill>
                <a:latin typeface="Arial Rounded MT Bold" panose="020F0704030504030204" pitchFamily="34" charset="0"/>
              </a:rPr>
              <a:t>3</a:t>
            </a:r>
            <a:r>
              <a:rPr lang="en-US" sz="2800" b="1" dirty="0">
                <a:solidFill>
                  <a:srgbClr val="92D050"/>
                </a:solidFill>
                <a:latin typeface="Arial Rounded MT Bold" panose="020F0704030504030204" pitchFamily="34" charset="0"/>
              </a:rPr>
              <a:t>. </a:t>
            </a:r>
            <a:r>
              <a:rPr lang="en-US" sz="2800" dirty="0">
                <a:solidFill>
                  <a:srgbClr val="92D050"/>
                </a:solidFill>
                <a:latin typeface="Arial Rounded MT Bold" panose="020F0704030504030204" pitchFamily="34" charset="0"/>
              </a:rPr>
              <a:t>Work in pairs. Make up sentences about American films, actors, directors, etc.  Your partner will make them emphatic. Don’t forget to change over.</a:t>
            </a:r>
            <a:endParaRPr lang="ru-RU" sz="2800" dirty="0">
              <a:solidFill>
                <a:srgbClr val="92D050"/>
              </a:solidFill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6453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585858"/>
      </a:dk1>
      <a:lt1>
        <a:sysClr val="window" lastClr="FCFCF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585858"/>
      </a:dk1>
      <a:lt1>
        <a:sysClr val="window" lastClr="FCFCF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2031</TotalTime>
  <Words>386</Words>
  <Application>Microsoft Office PowerPoint</Application>
  <PresentationFormat>Экран (4:3)</PresentationFormat>
  <Paragraphs>119</Paragraphs>
  <Slides>13</Slides>
  <Notes>5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4" baseType="lpstr">
      <vt:lpstr>Arial</vt:lpstr>
      <vt:lpstr>Arial Black</vt:lpstr>
      <vt:lpstr>Arial Rounded MT Bold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AMERICAN CINEMA</vt:lpstr>
      <vt:lpstr>‘Opinion’ Phrases</vt:lpstr>
      <vt:lpstr>The Hollywood Walk of Fame</vt:lpstr>
      <vt:lpstr>Презентация PowerPoint</vt:lpstr>
      <vt:lpstr>“Training Studio’</vt:lpstr>
      <vt:lpstr>“Training Studio”</vt:lpstr>
      <vt:lpstr>Презентация PowerPoint</vt:lpstr>
      <vt:lpstr>Keys:</vt:lpstr>
      <vt:lpstr>“Action Films” Studio</vt:lpstr>
      <vt:lpstr>What are the surnames of the most famous directors? </vt:lpstr>
      <vt:lpstr>What are the names of the most famous directors? 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Valera</dc:creator>
  <cp:lastModifiedBy>Valera</cp:lastModifiedBy>
  <cp:revision>183</cp:revision>
  <dcterms:created xsi:type="dcterms:W3CDTF">2013-12-01T09:10:22Z</dcterms:created>
  <dcterms:modified xsi:type="dcterms:W3CDTF">2015-02-07T17:04:08Z</dcterms:modified>
</cp:coreProperties>
</file>