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15"/>
  </p:notesMasterIdLst>
  <p:sldIdLst>
    <p:sldId id="272" r:id="rId2"/>
    <p:sldId id="256" r:id="rId3"/>
    <p:sldId id="257" r:id="rId4"/>
    <p:sldId id="258" r:id="rId5"/>
    <p:sldId id="260" r:id="rId6"/>
    <p:sldId id="261" r:id="rId7"/>
    <p:sldId id="262" r:id="rId8"/>
    <p:sldId id="274" r:id="rId9"/>
    <p:sldId id="263" r:id="rId10"/>
    <p:sldId id="275" r:id="rId11"/>
    <p:sldId id="277" r:id="rId12"/>
    <p:sldId id="264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4" autoAdjust="0"/>
    <p:restoredTop sz="94582" autoAdjust="0"/>
  </p:normalViewPr>
  <p:slideViewPr>
    <p:cSldViewPr>
      <p:cViewPr varScale="1">
        <p:scale>
          <a:sx n="83" d="100"/>
          <a:sy n="83" d="100"/>
        </p:scale>
        <p:origin x="-5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955718-3E68-4F39-80D5-FCF12A2D6F5B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29EC7D-716D-4806-833F-D2B8C747F5B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986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9EC7D-716D-4806-833F-D2B8C747F5BE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9630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29EC7D-716D-4806-833F-D2B8C747F5BE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1773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3DDBF658-E1F4-4170-BE9B-613E6664B1F2}" type="datetimeFigureOut">
              <a:rPr lang="ru-RU" smtClean="0"/>
              <a:t>23.10.2014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E06A5E0-3307-41FC-997F-A5487C389FD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87824" y="332656"/>
            <a:ext cx="5832648" cy="4464496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ПРОЕКТ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ФЕДЕРАЛЬНЫЙ ГОСУДАРСТВЕННЫЙ ОБРАЗОВАТЕЛЬНЫЙ СТАНДАРТ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r>
              <a:rPr lang="ru-RU" sz="3200" dirty="0" smtClean="0">
                <a:effectLst/>
                <a:latin typeface="Times New Roman"/>
                <a:ea typeface="Calibri"/>
                <a:cs typeface="Times New Roman"/>
              </a:rPr>
              <a:t>ДОШКОЛЬНОГО ОБРАЗОВАНИЯ</a:t>
            </a:r>
            <a:r>
              <a:rPr lang="ru-RU" sz="3200" dirty="0">
                <a:ea typeface="Calibri"/>
                <a:cs typeface="Times New Roman"/>
              </a:rPr>
              <a:t/>
            </a:r>
            <a:br>
              <a:rPr lang="ru-RU" sz="3200" dirty="0">
                <a:ea typeface="Calibri"/>
                <a:cs typeface="Times New Roman"/>
              </a:rPr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2987824" y="4869160"/>
            <a:ext cx="5832648" cy="151216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800" dirty="0" smtClean="0">
                <a:effectLst/>
                <a:latin typeface="Times New Roman"/>
                <a:ea typeface="Calibri"/>
                <a:cs typeface="Times New Roman"/>
              </a:rPr>
              <a:t>II. ТРЕБОВАНИЯ К СТРУКТУРЕ ОСНОВНОЙ ОБРАЗОВАТЕЛЬНОЙ ПРОГРАММЫ ДОШКОЛЬНОГО ОБРАЗОВАНИЯ</a:t>
            </a:r>
            <a:endParaRPr lang="ru-RU" sz="2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73876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72008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Содержательный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раздел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Задачи  </a:t>
            </a:r>
            <a:b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обязательной части Программы: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88840"/>
            <a:ext cx="5063763" cy="4536504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9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/>
              </a:rPr>
              <a:t>3.</a:t>
            </a:r>
            <a:r>
              <a:rPr lang="ru-RU" sz="2900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развитие </a:t>
            </a:r>
            <a:r>
              <a:rPr lang="ru-RU" sz="2900" b="1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первичных представлений</a:t>
            </a:r>
            <a:r>
              <a:rPr lang="ru-RU" sz="2900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:</a:t>
            </a:r>
          </a:p>
          <a:p>
            <a:pPr marL="0" indent="0">
              <a:buNone/>
            </a:pPr>
            <a:endParaRPr lang="ru-RU" sz="2200" dirty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sz="2300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о себе, других людях, 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социальных 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нормах и культурных традициях общения, объектах окружающего мира (предметах, явлениях, отношениях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);</a:t>
            </a:r>
            <a:endParaRPr lang="ru-RU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о 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свойствах и отношениях объектов окружающего мира (форме, цвете, размере, материале, звучании, ритме, темпе, количестве, числе, части и целом, пространстве и времени, движении и покое, причинах и следствиях и др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.)</a:t>
            </a:r>
            <a:endParaRPr lang="ru-RU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о </a:t>
            </a:r>
            <a:r>
              <a:rPr lang="ru-RU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планете Земля как общем доме людей, об особенностях её природы, многообразии культур стран и народов мира.</a:t>
            </a: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2050" name="Picture 2" descr="C:\Users\Сергей\Desktop\142239-7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1835" y="2996952"/>
            <a:ext cx="2727179" cy="27186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054590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2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3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14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8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19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0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1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250"/>
                            </p:stCondLst>
                            <p:childTnLst>
                              <p:par>
                                <p:cTn id="23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25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26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9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animClr clrSpc="rgb" dir="cw">
                                      <p:cBhvr>
                                        <p:cTn id="31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000000"/>
                                      </p:to>
                                    </p:animClr>
                                    <p:set>
                                      <p:cBhvr>
                                        <p:cTn id="32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8848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effectLst/>
                <a:latin typeface="Times New Roman"/>
                <a:ea typeface="Calibri"/>
              </a:rPr>
              <a:t/>
            </a:r>
            <a:br>
              <a:rPr lang="ru-RU" sz="3200" dirty="0" smtClean="0">
                <a:effectLst/>
                <a:latin typeface="Times New Roman"/>
                <a:ea typeface="Calibri"/>
              </a:rPr>
            </a:br>
            <a:r>
              <a:rPr lang="ru-RU" sz="3200" dirty="0" smtClean="0">
                <a:effectLst/>
                <a:latin typeface="Times New Roman"/>
                <a:ea typeface="Calibri"/>
              </a:rPr>
              <a:t/>
            </a:r>
            <a:br>
              <a:rPr lang="ru-RU" sz="3200" dirty="0" smtClean="0">
                <a:effectLst/>
                <a:latin typeface="Times New Roman"/>
                <a:ea typeface="Calibri"/>
              </a:rPr>
            </a:br>
            <a:r>
              <a:rPr lang="ru-RU" sz="3600" dirty="0" smtClean="0">
                <a:effectLst/>
                <a:latin typeface="Times New Roman"/>
                <a:ea typeface="Calibri"/>
              </a:rPr>
              <a:t>Содержательный раздел</a:t>
            </a:r>
            <a:r>
              <a:rPr lang="ru-RU" sz="3600" dirty="0">
                <a:latin typeface="Times New Roman"/>
                <a:ea typeface="Calibri"/>
              </a:rPr>
              <a:t/>
            </a:r>
            <a:br>
              <a:rPr lang="ru-RU" sz="3600" dirty="0">
                <a:latin typeface="Times New Roman"/>
                <a:ea typeface="Calibri"/>
              </a:rPr>
            </a:br>
            <a:r>
              <a:rPr lang="ru-RU" sz="3100" dirty="0" smtClean="0">
                <a:solidFill>
                  <a:schemeClr val="tx2"/>
                </a:solidFill>
                <a:effectLst/>
                <a:latin typeface="Times New Roman"/>
                <a:ea typeface="Calibri"/>
              </a:rPr>
              <a:t>Часть </a:t>
            </a:r>
            <a:r>
              <a:rPr lang="ru-RU" sz="3100" dirty="0" smtClean="0">
                <a:solidFill>
                  <a:schemeClr val="tx2"/>
                </a:solidFill>
                <a:effectLst/>
                <a:latin typeface="Times New Roman"/>
                <a:ea typeface="Calibri"/>
              </a:rPr>
              <a:t>Программы, формируемая участниками образовательных отношений</a:t>
            </a:r>
            <a:endParaRPr lang="ru-RU" sz="31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276872"/>
            <a:ext cx="7416824" cy="3528392"/>
          </a:xfrm>
        </p:spPr>
        <p:txBody>
          <a:bodyPr>
            <a:noAutofit/>
          </a:bodyPr>
          <a:lstStyle/>
          <a:p>
            <a:r>
              <a:rPr lang="ru-RU" sz="2000" dirty="0" smtClean="0">
                <a:effectLst/>
                <a:latin typeface="Cambria Math" pitchFamily="18" charset="0"/>
                <a:ea typeface="Cambria Math" pitchFamily="18" charset="0"/>
              </a:rPr>
              <a:t>составляется из образовательных программ различной направленности;</a:t>
            </a:r>
          </a:p>
          <a:p>
            <a:r>
              <a:rPr lang="ru-RU" sz="2000" dirty="0" smtClean="0">
                <a:effectLst/>
                <a:latin typeface="Cambria Math" pitchFamily="18" charset="0"/>
                <a:ea typeface="Cambria Math" pitchFamily="18" charset="0"/>
              </a:rPr>
              <a:t>должна учитывать образовательные потребности и интересы воспитанников, членов их семей и педагогов</a:t>
            </a:r>
            <a:r>
              <a:rPr lang="ru-RU" sz="2000" dirty="0" smtClean="0">
                <a:effectLst/>
                <a:latin typeface="Cambria Math" pitchFamily="18" charset="0"/>
                <a:ea typeface="Cambria Math" pitchFamily="18" charset="0"/>
              </a:rPr>
              <a:t>.</a:t>
            </a:r>
          </a:p>
          <a:p>
            <a:endParaRPr lang="ru-RU" sz="20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None/>
            </a:pPr>
            <a:endParaRPr lang="ru-RU" sz="2000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pPr marL="0" indent="0" algn="ctr">
              <a:buNone/>
            </a:pPr>
            <a:r>
              <a:rPr lang="ru-RU" sz="2000" b="1" dirty="0" smtClean="0">
                <a:effectLst/>
                <a:latin typeface="Cambria Math" pitchFamily="18" charset="0"/>
                <a:ea typeface="Cambria Math" pitchFamily="18" charset="0"/>
              </a:rPr>
              <a:t>Содержание </a:t>
            </a:r>
            <a:r>
              <a:rPr lang="ru-RU" sz="2000" b="1" dirty="0" smtClean="0">
                <a:effectLst/>
                <a:latin typeface="Cambria Math" pitchFamily="18" charset="0"/>
                <a:ea typeface="Cambria Math" pitchFamily="18" charset="0"/>
              </a:rPr>
              <a:t>коррекционной работы </a:t>
            </a:r>
            <a:r>
              <a:rPr lang="ru-RU" sz="2000" dirty="0" smtClean="0">
                <a:effectLst/>
                <a:latin typeface="Cambria Math" pitchFamily="18" charset="0"/>
                <a:ea typeface="Cambria Math" pitchFamily="18" charset="0"/>
              </a:rPr>
              <a:t>и/или инклюзивного образования включается в Программу, </a:t>
            </a:r>
            <a:r>
              <a:rPr lang="ru-RU" sz="2000" b="1" dirty="0" smtClean="0">
                <a:effectLst/>
                <a:latin typeface="Cambria Math" pitchFamily="18" charset="0"/>
                <a:ea typeface="Cambria Math" pitchFamily="18" charset="0"/>
              </a:rPr>
              <a:t>если планируется её освоение </a:t>
            </a:r>
            <a:r>
              <a:rPr lang="ru-RU" sz="2000" dirty="0" smtClean="0">
                <a:effectLst/>
                <a:latin typeface="Cambria Math" pitchFamily="18" charset="0"/>
                <a:ea typeface="Cambria Math" pitchFamily="18" charset="0"/>
              </a:rPr>
              <a:t>детьми с ограниченными возможностями здоровья, включая детей-инвалидов</a:t>
            </a:r>
            <a:endParaRPr lang="ru-RU" sz="2000" dirty="0">
              <a:latin typeface="Cambria Math" pitchFamily="18" charset="0"/>
              <a:ea typeface="Cambria Math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0591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75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" presetClass="entr" presetSubtype="4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496944" cy="1584176"/>
          </a:xfrm>
        </p:spPr>
        <p:txBody>
          <a:bodyPr>
            <a:normAutofit fontScale="90000"/>
          </a:bodyPr>
          <a:lstStyle/>
          <a:p>
            <a:r>
              <a:rPr lang="ru-RU" sz="4200" dirty="0" smtClean="0">
                <a:latin typeface="Times New Roman"/>
                <a:ea typeface="Calibri"/>
              </a:rPr>
              <a:t/>
            </a:r>
            <a:br>
              <a:rPr lang="ru-RU" sz="4200" dirty="0" smtClean="0">
                <a:latin typeface="Times New Roman"/>
                <a:ea typeface="Calibri"/>
              </a:rPr>
            </a:br>
            <a:r>
              <a:rPr lang="ru-RU" sz="4200" dirty="0">
                <a:latin typeface="Times New Roman"/>
                <a:ea typeface="Calibri"/>
              </a:rPr>
              <a:t/>
            </a:r>
            <a:br>
              <a:rPr lang="ru-RU" sz="4200" dirty="0">
                <a:latin typeface="Times New Roman"/>
                <a:ea typeface="Calibri"/>
              </a:rPr>
            </a:br>
            <a:r>
              <a:rPr lang="ru-RU" sz="4200" dirty="0" smtClean="0">
                <a:latin typeface="Times New Roman"/>
                <a:ea typeface="Calibri"/>
              </a:rPr>
              <a:t/>
            </a:r>
            <a:br>
              <a:rPr lang="ru-RU" sz="4200" dirty="0" smtClean="0">
                <a:latin typeface="Times New Roman"/>
                <a:ea typeface="Calibri"/>
              </a:rPr>
            </a:br>
            <a:r>
              <a:rPr lang="ru-RU" sz="4200" dirty="0">
                <a:latin typeface="Times New Roman"/>
                <a:ea typeface="Calibri"/>
              </a:rPr>
              <a:t/>
            </a:r>
            <a:br>
              <a:rPr lang="ru-RU" sz="4200" dirty="0">
                <a:latin typeface="Times New Roman"/>
                <a:ea typeface="Calibri"/>
              </a:rPr>
            </a:br>
            <a:r>
              <a:rPr lang="ru-RU" sz="4200" dirty="0" smtClean="0">
                <a:latin typeface="Times New Roman"/>
                <a:ea typeface="Calibri"/>
              </a:rPr>
              <a:t>3. </a:t>
            </a:r>
            <a:r>
              <a:rPr lang="ru-RU" sz="4200" dirty="0" smtClean="0">
                <a:effectLst/>
                <a:latin typeface="Times New Roman"/>
                <a:ea typeface="Calibri"/>
              </a:rPr>
              <a:t>Организационный раздел</a:t>
            </a:r>
            <a:br>
              <a:rPr lang="ru-RU" sz="4200" dirty="0" smtClean="0">
                <a:effectLst/>
                <a:latin typeface="Times New Roman"/>
                <a:ea typeface="Calibri"/>
              </a:rPr>
            </a:br>
            <a:r>
              <a:rPr lang="ru-RU" sz="4200" dirty="0" smtClean="0">
                <a:effectLst/>
                <a:latin typeface="Times New Roman"/>
                <a:ea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052736"/>
            <a:ext cx="7560840" cy="3744416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Определяет:</a:t>
            </a:r>
            <a:endParaRPr lang="ru-RU" sz="2200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 общие рамки </a:t>
            </a:r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</a:rPr>
              <a:t>организации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</a:rPr>
              <a:t>образовательного процесса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 (характеристика жизнедеятельности детей в группах, включая распорядок и/или режим дня, а также особенности традиционных событий, праздников, мероприятий);</a:t>
            </a:r>
          </a:p>
          <a:p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механизм </a:t>
            </a:r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</a:rPr>
              <a:t>реализации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 положений основной образовательной программы (методы, технологии)</a:t>
            </a:r>
          </a:p>
          <a:p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</a:t>
            </a:r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особенности работы 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в четырёх основных образовательных областях в разных видах деятельности и/или культурных практиках;</a:t>
            </a:r>
            <a:endParaRPr lang="ru-RU" sz="2200" dirty="0">
              <a:latin typeface="Cambria Math" pitchFamily="18" charset="0"/>
              <a:ea typeface="Cambria Math" pitchFamily="18" charset="0"/>
            </a:endParaRPr>
          </a:p>
          <a:p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</a:rPr>
              <a:t>особенности организации предметно-пространственной развивающей среды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; </a:t>
            </a:r>
          </a:p>
          <a:p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особенности </a:t>
            </a:r>
            <a:r>
              <a:rPr lang="ru-RU" sz="2200" b="1" dirty="0" smtClean="0">
                <a:effectLst/>
                <a:latin typeface="Cambria Math" pitchFamily="18" charset="0"/>
                <a:ea typeface="Cambria Math" pitchFamily="18" charset="0"/>
              </a:rPr>
              <a:t>взаимодействия</a:t>
            </a:r>
            <a:r>
              <a:rPr lang="ru-RU" sz="2200" dirty="0" smtClean="0">
                <a:effectLst/>
                <a:latin typeface="Cambria Math" pitchFamily="18" charset="0"/>
                <a:ea typeface="Cambria Math" pitchFamily="18" charset="0"/>
              </a:rPr>
              <a:t> педагогического коллектива с семьями воспитанников.</a:t>
            </a:r>
          </a:p>
          <a:p>
            <a:endParaRPr lang="ru-RU" dirty="0" smtClean="0">
              <a:effectLst/>
              <a:latin typeface="Times New Roman"/>
              <a:ea typeface="Calibri"/>
              <a:cs typeface="Times New Roman"/>
            </a:endParaRPr>
          </a:p>
          <a:p>
            <a:endParaRPr lang="ru-RU" dirty="0">
              <a:ea typeface="Calibri"/>
              <a:cs typeface="Times New Roman"/>
            </a:endParaRPr>
          </a:p>
          <a:p>
            <a:endParaRPr lang="ru-RU" dirty="0" smtClean="0">
              <a:effectLst/>
              <a:latin typeface="Times New Roman"/>
              <a:ea typeface="Calibri"/>
            </a:endParaRPr>
          </a:p>
          <a:p>
            <a:endParaRPr lang="ru-RU" dirty="0"/>
          </a:p>
        </p:txBody>
      </p:sp>
      <p:pic>
        <p:nvPicPr>
          <p:cNvPr id="5122" name="Picture 2" descr="C:\Users\Сергей\Desktop\5138_3_Compressed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441646"/>
            <a:ext cx="3600400" cy="228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1860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7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41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1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910"/>
                            </p:stCondLst>
                            <p:childTnLst>
                              <p:par>
                                <p:cTn id="14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1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8410"/>
                            </p:stCondLst>
                            <p:childTnLst>
                              <p:par>
                                <p:cTn id="18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1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910"/>
                            </p:stCondLst>
                            <p:childTnLst>
                              <p:par>
                                <p:cTn id="22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410"/>
                            </p:stCondLst>
                            <p:childTnLst>
                              <p:par>
                                <p:cTn id="26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1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8910"/>
                            </p:stCondLst>
                            <p:childTnLst>
                              <p:par>
                                <p:cTn id="30" presetID="16" presetClass="entr" presetSubtype="21" fill="hold" grpId="0" nodeType="after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</a:rPr>
              <a:t>Дополнительный раздел  Программы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Краткая </a:t>
            </a:r>
            <a:r>
              <a:rPr lang="ru-RU" b="1" dirty="0" smtClean="0">
                <a:effectLst/>
                <a:latin typeface="Times New Roman"/>
                <a:ea typeface="Calibri"/>
                <a:cs typeface="Times New Roman"/>
              </a:rPr>
              <a:t>презентация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Программы, в которой  должны быть указаны: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● возрастные и иные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категории детей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, которые могут получать дошкольное образование в данной Организации, в том числе категории детей с ОВЗ, если возможность их образования предусматривается;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● реализуемые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примерные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программы 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в том случае, если дошкольные группы используют их обязательную часть;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● характеристика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взаимодействия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педагогического коллектива </a:t>
            </a:r>
            <a:r>
              <a:rPr lang="ru-RU" b="1" dirty="0" smtClean="0">
                <a:solidFill>
                  <a:schemeClr val="tx2"/>
                </a:solidFill>
                <a:effectLst/>
                <a:latin typeface="Times New Roman"/>
                <a:ea typeface="Calibri"/>
                <a:cs typeface="Times New Roman"/>
              </a:rPr>
              <a:t>с семьями воспитанников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;</a:t>
            </a:r>
            <a:endParaRPr lang="ru-RU" dirty="0"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● иные характеристики, наиболее существенные с точки зрения авторов.</a:t>
            </a:r>
            <a:endParaRPr lang="ru-RU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241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2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75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2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2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Сергей\Desktop\ltn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237020"/>
            <a:ext cx="3594119" cy="2439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6635080" cy="804704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Программа: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/>
          </p:nvPr>
        </p:nvSpPr>
        <p:spPr>
          <a:xfrm>
            <a:off x="395536" y="1412776"/>
            <a:ext cx="7416824" cy="39244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определяет содержание и организацию образовательного процесса на уровне дошкольного образования;</a:t>
            </a:r>
          </a:p>
          <a:p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обеспечивает развитие детей дошкольного возраста с учётом их психолого-возрастных и индивидуальных особенностей.</a:t>
            </a:r>
            <a:endParaRPr lang="ru-RU" sz="2800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743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3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93361" cy="243428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/>
                <a:ea typeface="Calibri"/>
              </a:rPr>
              <a:t>О</a:t>
            </a:r>
            <a:r>
              <a:rPr lang="ru-RU" sz="4000" dirty="0" smtClean="0">
                <a:effectLst/>
                <a:latin typeface="Times New Roman"/>
                <a:ea typeface="Calibri"/>
              </a:rPr>
              <a:t>бразовательные области, которые должно охватывать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sz="4000" dirty="0">
                <a:latin typeface="Times New Roman"/>
              </a:rPr>
              <a:t>с</a:t>
            </a:r>
            <a:r>
              <a:rPr lang="ru-RU" sz="4000" dirty="0" smtClean="0">
                <a:effectLst/>
                <a:latin typeface="Times New Roman"/>
                <a:ea typeface="Calibri"/>
              </a:rPr>
              <a:t>одержание Программы:</a:t>
            </a:r>
            <a:endParaRPr lang="ru-RU" sz="4000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2708920"/>
            <a:ext cx="7416824" cy="252028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коммуникативно-личностное </a:t>
            </a:r>
            <a:r>
              <a:rPr lang="ru-RU" sz="28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развитие;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познавательно-речевое </a:t>
            </a: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развитие;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художественно-эстетическое развитие;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физическое </a:t>
            </a:r>
            <a:r>
              <a:rPr lang="ru-RU" sz="28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развитие.</a:t>
            </a:r>
          </a:p>
          <a:p>
            <a:endParaRPr lang="ru-RU" dirty="0"/>
          </a:p>
        </p:txBody>
      </p:sp>
      <p:pic>
        <p:nvPicPr>
          <p:cNvPr id="4098" name="Picture 2" descr="C:\Users\Сергей\Desktop\hires_10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149080"/>
            <a:ext cx="3528392" cy="255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9690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7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75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25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75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7560840" cy="316835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/>
            </a:r>
            <a:br>
              <a:rPr lang="ru-RU" dirty="0" smtClean="0">
                <a:effectLst/>
                <a:latin typeface="Times New Roman"/>
                <a:ea typeface="Calibri"/>
                <a:cs typeface="Times New Roman"/>
              </a:rPr>
            </a:br>
            <a:r>
              <a:rPr lang="ru-RU" dirty="0">
                <a:latin typeface="Times New Roman"/>
                <a:ea typeface="Calibri"/>
                <a:cs typeface="Times New Roman"/>
              </a:rPr>
              <a:t/>
            </a:r>
            <a:br>
              <a:rPr lang="ru-RU" dirty="0">
                <a:latin typeface="Times New Roman"/>
                <a:ea typeface="Calibri"/>
                <a:cs typeface="Times New Roman"/>
              </a:rPr>
            </a:b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Содержание </a:t>
            </a:r>
            <a:r>
              <a:rPr lang="ru-RU" sz="3600" dirty="0" smtClean="0">
                <a:effectLst/>
                <a:latin typeface="Times New Roman"/>
                <a:ea typeface="Calibri"/>
                <a:cs typeface="Times New Roman"/>
              </a:rPr>
              <a:t>Программы должно отражать следующие аспекты социальной ситуации развития ребёнка дошкольного возраста:</a:t>
            </a:r>
            <a:r>
              <a:rPr lang="ru-RU" dirty="0">
                <a:ea typeface="Calibri"/>
                <a:cs typeface="Times New Roman"/>
              </a:rPr>
              <a:t/>
            </a:r>
            <a:br>
              <a:rPr lang="ru-RU" dirty="0">
                <a:ea typeface="Calibri"/>
                <a:cs typeface="Times New Roman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356992"/>
            <a:ext cx="7632848" cy="3240360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</a:pPr>
            <a:r>
              <a:rPr lang="ru-RU" sz="24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предметно-пространственная развивающая образовательная среда;</a:t>
            </a:r>
            <a:endParaRPr lang="ru-RU" sz="2400" dirty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lnSpc>
                <a:spcPct val="115000"/>
              </a:lnSpc>
            </a:pPr>
            <a:r>
              <a:rPr lang="ru-RU" sz="24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система отношений ребёнка к миру, к другим людям, к себе самому;</a:t>
            </a:r>
          </a:p>
          <a:p>
            <a:pPr>
              <a:lnSpc>
                <a:spcPct val="115000"/>
              </a:lnSpc>
            </a:pPr>
            <a:r>
              <a:rPr lang="ru-RU" sz="24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характер взаимодействия с другими детьми;</a:t>
            </a:r>
          </a:p>
          <a:p>
            <a:pPr>
              <a:lnSpc>
                <a:spcPct val="115000"/>
              </a:lnSpc>
            </a:pPr>
            <a:r>
              <a:rPr lang="ru-RU" sz="24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характер взаимодействия со взрослыми.</a:t>
            </a:r>
            <a:endParaRPr lang="ru-RU" sz="24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lnSpc>
                <a:spcPct val="115000"/>
              </a:lnSpc>
              <a:buNone/>
            </a:pPr>
            <a:endParaRPr lang="ru-RU" sz="28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627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775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8767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Программа предполагает: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3284984"/>
            <a:ext cx="3582104" cy="3096344"/>
          </a:xfrm>
        </p:spPr>
        <p:txBody>
          <a:bodyPr>
            <a:normAutofit lnSpcReduction="10000"/>
          </a:bodyPr>
          <a:lstStyle/>
          <a:p>
            <a:pPr lvl="0"/>
            <a:endParaRPr lang="ru-RU" b="0" dirty="0" smtClean="0">
              <a:solidFill>
                <a:prstClr val="black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/>
            <a:r>
              <a:rPr lang="ru-RU" b="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предполагает </a:t>
            </a:r>
            <a:r>
              <a:rPr lang="ru-RU" dirty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комплексность</a:t>
            </a:r>
            <a:r>
              <a:rPr lang="ru-RU" b="0" dirty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подхода, обеспечивая развитие воспитанников во всех четырёх взаимодополняющих образовательных </a:t>
            </a:r>
            <a:r>
              <a:rPr lang="ru-RU" b="0" dirty="0" smtClean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областях</a:t>
            </a:r>
          </a:p>
          <a:p>
            <a:pPr lvl="0"/>
            <a:endParaRPr lang="ru-RU" b="0" dirty="0">
              <a:solidFill>
                <a:prstClr val="black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lvl="0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Объем не менее 60% от общего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объема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283968" y="3284984"/>
            <a:ext cx="3672408" cy="3096344"/>
          </a:xfrm>
        </p:spPr>
        <p:txBody>
          <a:bodyPr>
            <a:normAutofit/>
          </a:bodyPr>
          <a:lstStyle/>
          <a:p>
            <a:r>
              <a:rPr lang="ru-RU" b="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должны быть представлены выбранные и/или разработанные самостоятельно участниками образовательных отношений </a:t>
            </a:r>
            <a:r>
              <a:rPr lang="ru-RU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парциальные</a:t>
            </a:r>
            <a:r>
              <a:rPr lang="ru-RU" b="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программы</a:t>
            </a:r>
            <a:r>
              <a:rPr lang="ru-RU" b="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методики, формы организации образовательной </a:t>
            </a:r>
            <a:r>
              <a:rPr lang="ru-RU" b="0" dirty="0" smtClean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работы</a:t>
            </a:r>
            <a:endParaRPr lang="ru-RU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Объем не </a:t>
            </a:r>
            <a:r>
              <a:rPr lang="ru-RU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менее 40% от общего </a:t>
            </a:r>
          </a:p>
          <a:p>
            <a:r>
              <a:rPr lang="ru-RU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объема.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211960" y="1484784"/>
            <a:ext cx="3487288" cy="1429128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>
                <a:latin typeface="Cambria Math" pitchFamily="18" charset="0"/>
                <a:ea typeface="Cambria Math" pitchFamily="18" charset="0"/>
              </a:rPr>
              <a:t>часть, формируемую участниками образовательных отношений.</a:t>
            </a:r>
          </a:p>
          <a:p>
            <a:endParaRPr lang="ru-RU" sz="1800" dirty="0">
              <a:solidFill>
                <a:prstClr val="black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" name="Объект 8"/>
          <p:cNvSpPr>
            <a:spLocks noGrp="1"/>
          </p:cNvSpPr>
          <p:nvPr>
            <p:ph sz="quarter" idx="2"/>
          </p:nvPr>
        </p:nvSpPr>
        <p:spPr>
          <a:xfrm>
            <a:off x="467544" y="1412776"/>
            <a:ext cx="3510096" cy="637040"/>
          </a:xfrm>
        </p:spPr>
        <p:txBody>
          <a:bodyPr/>
          <a:lstStyle/>
          <a:p>
            <a:r>
              <a:rPr lang="ru-RU" dirty="0">
                <a:solidFill>
                  <a:prstClr val="black"/>
                </a:solidFill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обязательную часть</a:t>
            </a:r>
            <a:endParaRPr lang="ru-RU" dirty="0">
              <a:latin typeface="Cambria Math" pitchFamily="18" charset="0"/>
              <a:ea typeface="Cambria Math" pitchFamily="18" charset="0"/>
            </a:endParaRPr>
          </a:p>
          <a:p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1961456" y="2931046"/>
            <a:ext cx="57606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724128" y="2931046"/>
            <a:ext cx="576064" cy="21602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6287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5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9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20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5" grpId="0" uiExpand="1" build="p" animBg="1"/>
      <p:bldP spid="10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7242048" cy="1740808"/>
          </a:xfrm>
        </p:spPr>
        <p:txBody>
          <a:bodyPr>
            <a:noAutofit/>
          </a:bodyPr>
          <a:lstStyle/>
          <a:p>
            <a:r>
              <a:rPr lang="ru-RU" sz="3600" dirty="0" smtClean="0">
                <a:effectLst/>
                <a:latin typeface="Times New Roman"/>
                <a:ea typeface="Calibri"/>
              </a:rPr>
              <a:t>Структура Программы включает три основных раздела</a:t>
            </a:r>
            <a:r>
              <a:rPr lang="ru-RU" sz="3600" dirty="0" smtClean="0">
                <a:effectLst/>
                <a:latin typeface="Times New Roman"/>
                <a:ea typeface="Calibri"/>
              </a:rPr>
              <a:t>: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20" y="2924944"/>
            <a:ext cx="3600400" cy="2664296"/>
          </a:xfrm>
        </p:spPr>
        <p:txBody>
          <a:bodyPr numCol="1">
            <a:normAutofit lnSpcReduction="10000"/>
          </a:bodyPr>
          <a:lstStyle/>
          <a:p>
            <a:pPr>
              <a:tabLst>
                <a:tab pos="1793875" algn="l"/>
              </a:tabLst>
            </a:pPr>
            <a:r>
              <a:rPr lang="ru-RU" b="1" dirty="0" smtClean="0">
                <a:effectLst/>
                <a:latin typeface="Cambria Math" pitchFamily="18" charset="0"/>
                <a:ea typeface="Cambria Math" pitchFamily="18" charset="0"/>
              </a:rPr>
              <a:t>Целевой</a:t>
            </a:r>
            <a:endParaRPr lang="ru-RU" b="1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pPr>
              <a:tabLst>
                <a:tab pos="1793875" algn="l"/>
              </a:tabLst>
            </a:pPr>
            <a:endParaRPr lang="ru-RU" b="1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pPr marL="95250" indent="-95250">
              <a:tabLst>
                <a:tab pos="1793875" algn="l"/>
              </a:tabLst>
            </a:pPr>
            <a:r>
              <a:rPr lang="ru-RU" b="1" dirty="0" smtClean="0">
                <a:effectLst/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b="1" dirty="0" smtClean="0">
                <a:effectLst/>
                <a:latin typeface="Cambria Math" pitchFamily="18" charset="0"/>
                <a:ea typeface="Cambria Math" pitchFamily="18" charset="0"/>
              </a:rPr>
              <a:t>Содержательный</a:t>
            </a:r>
            <a:endParaRPr lang="ru-RU" b="1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pPr marL="95250" indent="-95250">
              <a:tabLst>
                <a:tab pos="1793875" algn="l"/>
              </a:tabLst>
            </a:pPr>
            <a:endParaRPr lang="ru-RU" b="1" dirty="0" smtClean="0">
              <a:effectLst/>
              <a:latin typeface="Cambria Math" pitchFamily="18" charset="0"/>
              <a:ea typeface="Cambria Math" pitchFamily="18" charset="0"/>
            </a:endParaRPr>
          </a:p>
          <a:p>
            <a:pPr>
              <a:tabLst>
                <a:tab pos="1793875" algn="l"/>
              </a:tabLst>
            </a:pPr>
            <a:r>
              <a:rPr lang="ru-RU" b="1" dirty="0" smtClean="0">
                <a:effectLst/>
                <a:latin typeface="Cambria Math" pitchFamily="18" charset="0"/>
                <a:ea typeface="Cambria Math" pitchFamily="18" charset="0"/>
              </a:rPr>
              <a:t>Организационный</a:t>
            </a:r>
            <a:endParaRPr lang="ru-RU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723900" indent="0" algn="ctr">
              <a:buNone/>
            </a:pPr>
            <a:endParaRPr lang="ru-RU" b="1" dirty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723900" indent="0" algn="ctr">
              <a:buNone/>
            </a:pPr>
            <a:endParaRPr lang="ru-RU" b="1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892175" indent="90488" algn="ctr">
              <a:buNone/>
              <a:tabLst>
                <a:tab pos="92075" algn="l"/>
              </a:tabLst>
            </a:pP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220072" y="2204864"/>
            <a:ext cx="2808312" cy="3888432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endParaRPr lang="ru-RU" sz="2400" dirty="0" smtClean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в 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каждом разделе отражается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обязательная 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часть </a:t>
            </a:r>
            <a:endParaRPr lang="ru-RU" sz="24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 часть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,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формируемая участниками образовательного процесса</a:t>
            </a:r>
          </a:p>
          <a:p>
            <a:pPr algn="ctr"/>
            <a:endParaRPr lang="ru-RU" dirty="0"/>
          </a:p>
        </p:txBody>
      </p:sp>
      <p:sp>
        <p:nvSpPr>
          <p:cNvPr id="16" name="Выноска со стрелкой вправо 15"/>
          <p:cNvSpPr/>
          <p:nvPr/>
        </p:nvSpPr>
        <p:spPr>
          <a:xfrm>
            <a:off x="283548" y="2420888"/>
            <a:ext cx="5368572" cy="3384376"/>
          </a:xfrm>
          <a:prstGeom prst="rightArrowCallout">
            <a:avLst>
              <a:gd name="adj1" fmla="val 25000"/>
              <a:gd name="adj2" fmla="val 19934"/>
              <a:gd name="adj3" fmla="val 38750"/>
              <a:gd name="adj4" fmla="val 64977"/>
            </a:avLst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8396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75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80470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Целевой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3"/>
            <a:ext cx="7704856" cy="5256583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пояснительная </a:t>
            </a:r>
            <a:r>
              <a:rPr lang="ru-RU" sz="2400" b="1" dirty="0" smtClean="0">
                <a:solidFill>
                  <a:schemeClr val="tx2"/>
                </a:solidFill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записка</a:t>
            </a:r>
            <a:r>
              <a:rPr lang="ru-RU" sz="2400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/>
              </a:rPr>
              <a:t>,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/>
              </a:rPr>
              <a:t>которая должна 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/>
              </a:rPr>
              <a:t>раскрывать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/>
              </a:rPr>
              <a:t>:</a:t>
            </a: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  <a:cs typeface="Times New Roman"/>
              </a:rPr>
              <a:t>цели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/>
              </a:rPr>
              <a:t> 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/>
              </a:rPr>
              <a:t>и </a:t>
            </a:r>
            <a:r>
              <a:rPr lang="ru-RU" sz="2400" b="1" dirty="0">
                <a:latin typeface="Cambria Math" pitchFamily="18" charset="0"/>
                <a:ea typeface="Cambria Math" pitchFamily="18" charset="0"/>
                <a:cs typeface="Times New Roman"/>
              </a:rPr>
              <a:t>задачи</a:t>
            </a:r>
            <a:r>
              <a:rPr lang="ru-RU" sz="2400" dirty="0">
                <a:latin typeface="Cambria Math" pitchFamily="18" charset="0"/>
                <a:ea typeface="Cambria Math" pitchFamily="18" charset="0"/>
                <a:cs typeface="Times New Roman"/>
              </a:rPr>
              <a:t> реализации основной образовательной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  <a:cs typeface="Times New Roman"/>
              </a:rPr>
              <a:t>программы;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психолого-возрастные 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и индивидуальные </a:t>
            </a: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особенности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воспитанников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организации;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образовательные </a:t>
            </a: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потребности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воспитанников;</a:t>
            </a:r>
          </a:p>
          <a:p>
            <a:pPr>
              <a:buFont typeface="Wingdings" pitchFamily="2" charset="2"/>
              <a:buChar char="ü"/>
            </a:pP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приоритетные </a:t>
            </a: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направления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деятельности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;</a:t>
            </a:r>
            <a:endParaRPr lang="ru-RU" sz="24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buFont typeface="Wingdings" pitchFamily="2" charset="2"/>
              <a:buChar char="ü"/>
            </a:pPr>
            <a:r>
              <a:rPr lang="ru-RU" sz="2400" b="1" dirty="0" smtClean="0">
                <a:latin typeface="Cambria Math" pitchFamily="18" charset="0"/>
                <a:ea typeface="Cambria Math" pitchFamily="18" charset="0"/>
              </a:rPr>
              <a:t>специфику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ru-RU" sz="2400" b="1" dirty="0">
                <a:latin typeface="Cambria Math" pitchFamily="18" charset="0"/>
                <a:ea typeface="Cambria Math" pitchFamily="18" charset="0"/>
              </a:rPr>
              <a:t>условий</a:t>
            </a:r>
            <a:r>
              <a:rPr lang="ru-RU" sz="2400" dirty="0">
                <a:latin typeface="Cambria Math" pitchFamily="18" charset="0"/>
                <a:ea typeface="Cambria Math" pitchFamily="18" charset="0"/>
              </a:rPr>
              <a:t> (региональных, национальных, этнокультурных и др.) осуществления образовательного процесса</a:t>
            </a:r>
            <a:r>
              <a:rPr lang="ru-RU" sz="2400" dirty="0" smtClean="0">
                <a:latin typeface="Cambria Math" pitchFamily="18" charset="0"/>
                <a:ea typeface="Cambria Math" pitchFamily="18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400" b="1" dirty="0" smtClean="0">
                <a:solidFill>
                  <a:schemeClr val="tx2"/>
                </a:solidFill>
                <a:latin typeface="Cambria Math" pitchFamily="18" charset="0"/>
                <a:ea typeface="Cambria Math" pitchFamily="18" charset="0"/>
                <a:cs typeface="Times New Roman"/>
              </a:rPr>
              <a:t>целевые ориентиры.</a:t>
            </a:r>
            <a:endParaRPr lang="ru-RU" sz="2400" b="1" dirty="0">
              <a:solidFill>
                <a:schemeClr val="tx2"/>
              </a:solidFill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2065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conveyor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5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3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3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3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3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300"/>
                            </p:stCondLst>
                            <p:childTnLst>
                              <p:par>
                                <p:cTn id="34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1300"/>
                            </p:stCondLst>
                            <p:childTnLst>
                              <p:par>
                                <p:cTn id="40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33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778098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Содержательный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раздел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268760"/>
            <a:ext cx="7416824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Должен отражать</a:t>
            </a:r>
            <a:r>
              <a:rPr lang="ru-RU" sz="2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</a:t>
            </a:r>
          </a:p>
          <a:p>
            <a:pPr marL="0" indent="0">
              <a:buNone/>
            </a:pPr>
            <a:endParaRPr lang="ru-RU" sz="28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b="1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цели</a:t>
            </a:r>
            <a:r>
              <a:rPr lang="ru-RU" sz="28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и </a:t>
            </a:r>
            <a:r>
              <a:rPr lang="ru-RU" sz="2800" b="1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задачи</a:t>
            </a:r>
            <a:r>
              <a:rPr lang="ru-RU" sz="28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образовательной работы;</a:t>
            </a:r>
          </a:p>
          <a:p>
            <a:pPr>
              <a:lnSpc>
                <a:spcPct val="115000"/>
              </a:lnSpc>
            </a:pPr>
            <a:r>
              <a:rPr lang="ru-RU" sz="2800" b="1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содержание</a:t>
            </a:r>
            <a:r>
              <a:rPr lang="ru-RU" sz="28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 образовательной работы по видам деятельности детей;</a:t>
            </a:r>
            <a:endParaRPr lang="ru-RU" sz="28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8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описание основных </a:t>
            </a:r>
            <a:r>
              <a:rPr lang="ru-RU" sz="2800" b="1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технологий реализации </a:t>
            </a:r>
            <a:r>
              <a:rPr lang="ru-RU" sz="2800" dirty="0" smtClean="0">
                <a:effectLst/>
                <a:latin typeface="Cambria Math" pitchFamily="18" charset="0"/>
                <a:ea typeface="Cambria Math" pitchFamily="18" charset="0"/>
                <a:cs typeface="Times New Roman"/>
              </a:rPr>
              <a:t>Программы (форм, методов, приёмов, средств образования).</a:t>
            </a:r>
          </a:p>
          <a:p>
            <a:pPr marL="0" indent="0"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9444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grpId="0" nodeType="afterEffect">
                                  <p:stCondLst>
                                    <p:cond delay="100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accent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92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67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67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742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/>
                <a:ea typeface="Calibri"/>
              </a:rPr>
              <a:t> </a:t>
            </a:r>
            <a:r>
              <a:rPr lang="ru-RU" sz="3600" dirty="0">
                <a:latin typeface="Times New Roman"/>
                <a:ea typeface="Calibri"/>
              </a:rPr>
              <a:t>Содержательный раздел </a:t>
            </a:r>
            <a:r>
              <a:rPr lang="ru-RU" sz="3100" dirty="0">
                <a:latin typeface="Times New Roman" pitchFamily="18" charset="0"/>
                <a:cs typeface="Times New Roman" pitchFamily="18" charset="0"/>
              </a:rPr>
              <a:t>Задачи  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обязательной </a:t>
            </a:r>
            <a:r>
              <a:rPr lang="ru-RU" sz="31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части Программы:</a:t>
            </a:r>
            <a:endParaRPr lang="ru-RU" sz="3600" dirty="0"/>
          </a:p>
        </p:txBody>
      </p:sp>
      <p:sp>
        <p:nvSpPr>
          <p:cNvPr id="3" name="Объект 2" descr="формирование уважительного отношения и чувства принадлежности к своей семье, малой и большой родине;&#10;"/>
          <p:cNvSpPr>
            <a:spLocks noGrp="1"/>
          </p:cNvSpPr>
          <p:nvPr>
            <p:ph idx="1"/>
          </p:nvPr>
        </p:nvSpPr>
        <p:spPr>
          <a:xfrm>
            <a:off x="220678" y="1700808"/>
            <a:ext cx="8383770" cy="52315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1</a:t>
            </a:r>
            <a:r>
              <a:rPr lang="ru-RU" sz="18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развитие специфических видов деятельности;</a:t>
            </a:r>
          </a:p>
          <a:p>
            <a:pPr marL="0" indent="0">
              <a:buNone/>
            </a:pP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2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. становление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первичной ценностной ориентации </a:t>
            </a:r>
            <a:r>
              <a:rPr lang="ru-RU" sz="2000" b="1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и социализации</a:t>
            </a:r>
            <a:r>
              <a:rPr lang="ru-RU" sz="2000" dirty="0" smtClean="0"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:</a:t>
            </a:r>
            <a:endParaRPr lang="ru-RU" sz="2000" dirty="0" smtClean="0"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 smtClean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0"/>
              </a:spcAft>
              <a:buNone/>
            </a:pPr>
            <a:endParaRPr lang="ru-RU" sz="3600" dirty="0">
              <a:latin typeface="Cambria Math" pitchFamily="18" charset="0"/>
              <a:ea typeface="Cambria Math" pitchFamily="18" charset="0"/>
              <a:cs typeface="Times New Roman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2194052" y="3821390"/>
            <a:ext cx="3962124" cy="1567036"/>
          </a:xfrm>
          <a:prstGeom prst="ellipse">
            <a:avLst/>
          </a:prstGeom>
          <a:solidFill>
            <a:schemeClr val="accent1">
              <a:alpha val="5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>
                <a:solidFill>
                  <a:schemeClr val="tx1"/>
                </a:solidFill>
                <a:latin typeface="Cambria Math" pitchFamily="18" charset="0"/>
                <a:ea typeface="Cambria Math" pitchFamily="18" charset="0"/>
              </a:rPr>
              <a:t>овладение элементарными общепринятыми нормами и правилами поведения в социуме на основе первичных ценностно-моральных представлений о том, «что такое хорошо и что такое плохо»</a:t>
            </a:r>
            <a:endParaRPr lang="ru-RU" sz="1300" dirty="0">
              <a:solidFill>
                <a:schemeClr val="tx1"/>
              </a:solidFill>
              <a:latin typeface="Cambria Math" pitchFamily="18" charset="0"/>
              <a:ea typeface="Cambria Math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678" y="2485126"/>
            <a:ext cx="3603625" cy="1609725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0" y="2485127"/>
            <a:ext cx="36036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847" y="5170163"/>
            <a:ext cx="36036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286" y="5170164"/>
            <a:ext cx="3603625" cy="160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43608" y="2564904"/>
            <a:ext cx="209365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формирование уважительного отношения и чувства принадлежности к своей семье, малой и большой родине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82160" y="2564903"/>
            <a:ext cx="223928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ambria Math" pitchFamily="18" charset="0"/>
                <a:ea typeface="Cambria Math" pitchFamily="18" charset="0"/>
              </a:rPr>
              <a:t>формирование основ собственной безопасности и безопасности окружающего мира (в быту, социуме, природе</a:t>
            </a:r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ru-RU" sz="14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773487" y="5013176"/>
            <a:ext cx="30963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 smtClean="0">
              <a:latin typeface="Cambria Math" pitchFamily="18" charset="0"/>
              <a:ea typeface="Cambria Math" pitchFamily="18" charset="0"/>
            </a:endParaRPr>
          </a:p>
          <a:p>
            <a:pPr algn="ctr"/>
            <a:r>
              <a:rPr lang="ru-RU" sz="1400" dirty="0" smtClean="0">
                <a:latin typeface="Cambria Math" pitchFamily="18" charset="0"/>
                <a:ea typeface="Cambria Math" pitchFamily="18" charset="0"/>
              </a:rPr>
              <a:t>овладение </a:t>
            </a:r>
            <a:r>
              <a:rPr lang="ru-RU" sz="1400" dirty="0">
                <a:latin typeface="Cambria Math" pitchFamily="18" charset="0"/>
                <a:ea typeface="Cambria Math" pitchFamily="18" charset="0"/>
              </a:rPr>
              <a:t>элементарными нормами и правилами здорового образа жизни (в питании, двигательном режиме, закаливании, при формировании полезных привычек и др.);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933912" y="5301208"/>
            <a:ext cx="252028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latin typeface="Cambria Math" pitchFamily="18" charset="0"/>
                <a:ea typeface="Cambria Math" pitchFamily="18" charset="0"/>
              </a:rPr>
              <a:t>развитие эмоционально-ценностного восприятия произведений искусства (словесного, музыкального, изобразительного), мира природы.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961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25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75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75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75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75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  <p:bldP spid="6" grpId="0" animBg="1"/>
      <p:bldP spid="7" grpId="0"/>
      <p:bldP spid="8" grpId="0"/>
      <p:bldP spid="9" grpId="0"/>
      <p:bldP spid="10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2865</TotalTime>
  <Words>664</Words>
  <Application>Microsoft Office PowerPoint</Application>
  <PresentationFormat>Экран (4:3)</PresentationFormat>
  <Paragraphs>92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ПРОЕКТ ФЕДЕРАЛЬНЫЙ ГОСУДАРСТВЕННЫЙ ОБРАЗОВАТЕЛЬНЫЙ СТАНДАРТ ДОШКОЛЬНОГО ОБРАЗОВАНИЯ </vt:lpstr>
      <vt:lpstr>Программа:</vt:lpstr>
      <vt:lpstr>Образовательные области, которые должно охватывать содержание Программы:</vt:lpstr>
      <vt:lpstr>    Содержание Программы должно отражать следующие аспекты социальной ситуации развития ребёнка дошкольного возраста: </vt:lpstr>
      <vt:lpstr>Программа предполагает:</vt:lpstr>
      <vt:lpstr>Структура Программы включает три основных раздела:</vt:lpstr>
      <vt:lpstr>1. Целевой раздел:</vt:lpstr>
      <vt:lpstr>2. Содержательный раздел</vt:lpstr>
      <vt:lpstr>  Содержательный раздел Задачи   обязательной части Программы:</vt:lpstr>
      <vt:lpstr>Содержательный раздел Задачи   обязательной части Программы: </vt:lpstr>
      <vt:lpstr>  Содержательный раздел Часть Программы, формируемая участниками образовательных отношений</vt:lpstr>
      <vt:lpstr>    3. Организационный раздел   </vt:lpstr>
      <vt:lpstr>Дополнительный раздел  Программы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ФЕДЕРАЛЬНЫЙ ГОСУДАРСТВЕННЫЙ ОБРАЗОВАТЕЛЬНЫЙ СТАНДАРТ ДОШКОЛЬНОГО ОБРАЗОВАНИЯ </dc:title>
  <dc:creator>Сергей</dc:creator>
  <cp:lastModifiedBy>Сергей</cp:lastModifiedBy>
  <cp:revision>42</cp:revision>
  <dcterms:created xsi:type="dcterms:W3CDTF">2014-10-20T14:14:57Z</dcterms:created>
  <dcterms:modified xsi:type="dcterms:W3CDTF">2014-10-23T13:22:42Z</dcterms:modified>
</cp:coreProperties>
</file>